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0" r:id="rId5"/>
    <p:sldId id="260" r:id="rId6"/>
    <p:sldId id="269" r:id="rId7"/>
    <p:sldId id="271" r:id="rId8"/>
    <p:sldId id="262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A"/>
    <a:srgbClr val="81FF80"/>
    <a:srgbClr val="84FF80"/>
    <a:srgbClr val="9FFF8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457200" y="936625"/>
            <a:ext cx="8229600" cy="155575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4365625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1pPr>
      <a:lvl2pPr marL="786911" marR="0" indent="-3297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2pPr>
      <a:lvl3pPr marL="1200150" marR="0" indent="-28575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3pPr>
      <a:lvl4pPr marL="17145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4pPr>
      <a:lvl5pPr marL="22098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5pPr>
      <a:lvl6pPr marL="26670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6pPr>
      <a:lvl7pPr marL="31242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7pPr>
      <a:lvl8pPr marL="35814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8pPr>
      <a:lvl9pPr marL="40386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ngola: Uma Nova Fase no Processo de Desenvolvimento"/>
          <p:cNvSpPr txBox="1">
            <a:spLocks noGrp="1"/>
          </p:cNvSpPr>
          <p:nvPr>
            <p:ph type="title" idx="4294967295"/>
          </p:nvPr>
        </p:nvSpPr>
        <p:spPr>
          <a:xfrm>
            <a:off x="457200" y="5300662"/>
            <a:ext cx="8229600" cy="10985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420623">
              <a:defRPr sz="368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</a:defRPr>
            </a:lvl1pPr>
          </a:lstStyle>
          <a:p>
            <a:r>
              <a:rPr lang="pt-PT" b="1" dirty="0"/>
              <a:t>Guiné Bissau</a:t>
            </a:r>
            <a:br>
              <a:rPr lang="pt-PT" dirty="0"/>
            </a:br>
            <a:r>
              <a:rPr lang="pt-PT" dirty="0"/>
              <a:t>Dos desafios às oportunidades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2International Markets"/>
          <p:cNvSpPr txBox="1"/>
          <p:nvPr/>
        </p:nvSpPr>
        <p:spPr>
          <a:xfrm>
            <a:off x="81825" y="-247650"/>
            <a:ext cx="80313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t>Go2International Markets </a:t>
            </a:r>
          </a:p>
        </p:txBody>
      </p:sp>
      <p:pic>
        <p:nvPicPr>
          <p:cNvPr id="112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542" y="1447894"/>
            <a:ext cx="5233340" cy="48513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70902B-E1A9-479D-9036-8DCBEE10ECED}"/>
              </a:ext>
            </a:extLst>
          </p:cNvPr>
          <p:cNvSpPr txBox="1"/>
          <p:nvPr/>
        </p:nvSpPr>
        <p:spPr>
          <a:xfrm>
            <a:off x="1707542" y="926115"/>
            <a:ext cx="4495781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t-PT" sz="1400" dirty="0">
                <a:latin typeface="Gotham Rounded Book" pitchFamily="50" charset="0"/>
              </a:rPr>
              <a:t>Uma Ferramenta que dá a Conhecer um Mercado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2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2International Markets"/>
          <p:cNvSpPr txBox="1"/>
          <p:nvPr/>
        </p:nvSpPr>
        <p:spPr>
          <a:xfrm>
            <a:off x="81825" y="-247650"/>
            <a:ext cx="80313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t>Go2International Markets </a:t>
            </a:r>
          </a:p>
        </p:txBody>
      </p:sp>
      <p:sp>
        <p:nvSpPr>
          <p:cNvPr id="115" name="Livro aberto"/>
          <p:cNvSpPr/>
          <p:nvPr/>
        </p:nvSpPr>
        <p:spPr>
          <a:xfrm>
            <a:off x="763930" y="1720623"/>
            <a:ext cx="635822" cy="58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Estudos Mercado"/>
          <p:cNvSpPr txBox="1"/>
          <p:nvPr/>
        </p:nvSpPr>
        <p:spPr>
          <a:xfrm>
            <a:off x="473149" y="2423378"/>
            <a:ext cx="1217383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Estudos Mercado</a:t>
            </a:r>
          </a:p>
        </p:txBody>
      </p:sp>
      <p:sp>
        <p:nvSpPr>
          <p:cNvPr id="117" name="Computador"/>
          <p:cNvSpPr/>
          <p:nvPr/>
        </p:nvSpPr>
        <p:spPr>
          <a:xfrm>
            <a:off x="2810299" y="1811587"/>
            <a:ext cx="729486" cy="58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Caracterização Especifica"/>
          <p:cNvSpPr txBox="1"/>
          <p:nvPr/>
        </p:nvSpPr>
        <p:spPr>
          <a:xfrm>
            <a:off x="2414507" y="2423378"/>
            <a:ext cx="152107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Caracterização Especifica</a:t>
            </a:r>
          </a:p>
        </p:txBody>
      </p:sp>
      <p:sp>
        <p:nvSpPr>
          <p:cNvPr id="119" name="Agenda Individual"/>
          <p:cNvSpPr txBox="1"/>
          <p:nvPr/>
        </p:nvSpPr>
        <p:spPr>
          <a:xfrm>
            <a:off x="4554543" y="2448778"/>
            <a:ext cx="152107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Agenda Individual</a:t>
            </a:r>
          </a:p>
        </p:txBody>
      </p:sp>
      <p:sp>
        <p:nvSpPr>
          <p:cNvPr id="120" name="Agenda Agrupada"/>
          <p:cNvSpPr txBox="1"/>
          <p:nvPr/>
        </p:nvSpPr>
        <p:spPr>
          <a:xfrm>
            <a:off x="6793247" y="2423378"/>
            <a:ext cx="152107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Agenda Agrupada</a:t>
            </a:r>
          </a:p>
        </p:txBody>
      </p:sp>
      <p:grpSp>
        <p:nvGrpSpPr>
          <p:cNvPr id="124" name="Grupo"/>
          <p:cNvGrpSpPr/>
          <p:nvPr/>
        </p:nvGrpSpPr>
        <p:grpSpPr>
          <a:xfrm>
            <a:off x="3554028" y="3620594"/>
            <a:ext cx="1721070" cy="588580"/>
            <a:chOff x="0" y="0"/>
            <a:chExt cx="1721068" cy="588579"/>
          </a:xfrm>
        </p:grpSpPr>
        <p:sp>
          <p:nvSpPr>
            <p:cNvPr id="121" name="Avião de papel"/>
            <p:cNvSpPr/>
            <p:nvPr/>
          </p:nvSpPr>
          <p:spPr>
            <a:xfrm>
              <a:off x="0" y="0"/>
              <a:ext cx="532349" cy="58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281" y="0"/>
                  </a:moveTo>
                  <a:cubicBezTo>
                    <a:pt x="21271" y="4"/>
                    <a:pt x="21262" y="10"/>
                    <a:pt x="21253" y="16"/>
                  </a:cubicBezTo>
                  <a:lnTo>
                    <a:pt x="92" y="13287"/>
                  </a:lnTo>
                  <a:cubicBezTo>
                    <a:pt x="21" y="13332"/>
                    <a:pt x="-12" y="13405"/>
                    <a:pt x="4" y="13482"/>
                  </a:cubicBezTo>
                  <a:cubicBezTo>
                    <a:pt x="19" y="13559"/>
                    <a:pt x="78" y="13616"/>
                    <a:pt x="162" y="13635"/>
                  </a:cubicBezTo>
                  <a:lnTo>
                    <a:pt x="8035" y="15408"/>
                  </a:lnTo>
                  <a:lnTo>
                    <a:pt x="21281" y="0"/>
                  </a:lnTo>
                  <a:close/>
                  <a:moveTo>
                    <a:pt x="21588" y="236"/>
                  </a:moveTo>
                  <a:lnTo>
                    <a:pt x="11685" y="16220"/>
                  </a:lnTo>
                  <a:lnTo>
                    <a:pt x="15265" y="17261"/>
                  </a:lnTo>
                  <a:lnTo>
                    <a:pt x="15343" y="17277"/>
                  </a:lnTo>
                  <a:lnTo>
                    <a:pt x="20737" y="18840"/>
                  </a:lnTo>
                  <a:cubicBezTo>
                    <a:pt x="20802" y="18859"/>
                    <a:pt x="20872" y="18847"/>
                    <a:pt x="20928" y="18811"/>
                  </a:cubicBezTo>
                  <a:cubicBezTo>
                    <a:pt x="20983" y="18775"/>
                    <a:pt x="21014" y="18719"/>
                    <a:pt x="21016" y="18658"/>
                  </a:cubicBezTo>
                  <a:lnTo>
                    <a:pt x="21588" y="236"/>
                  </a:lnTo>
                  <a:close/>
                  <a:moveTo>
                    <a:pt x="20412" y="1518"/>
                  </a:moveTo>
                  <a:lnTo>
                    <a:pt x="8296" y="15603"/>
                  </a:lnTo>
                  <a:lnTo>
                    <a:pt x="11209" y="21558"/>
                  </a:lnTo>
                  <a:cubicBezTo>
                    <a:pt x="11216" y="21574"/>
                    <a:pt x="11226" y="21587"/>
                    <a:pt x="11237" y="21600"/>
                  </a:cubicBezTo>
                  <a:lnTo>
                    <a:pt x="11269" y="16268"/>
                  </a:lnTo>
                  <a:lnTo>
                    <a:pt x="11290" y="16233"/>
                  </a:lnTo>
                  <a:lnTo>
                    <a:pt x="20412" y="1518"/>
                  </a:lnTo>
                  <a:close/>
                  <a:moveTo>
                    <a:pt x="11608" y="16517"/>
                  </a:moveTo>
                  <a:lnTo>
                    <a:pt x="11576" y="21597"/>
                  </a:lnTo>
                  <a:lnTo>
                    <a:pt x="15046" y="17520"/>
                  </a:lnTo>
                  <a:lnTo>
                    <a:pt x="11608" y="16517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Avião de papel"/>
            <p:cNvSpPr/>
            <p:nvPr/>
          </p:nvSpPr>
          <p:spPr>
            <a:xfrm>
              <a:off x="594359" y="0"/>
              <a:ext cx="532350" cy="58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281" y="0"/>
                  </a:moveTo>
                  <a:cubicBezTo>
                    <a:pt x="21271" y="4"/>
                    <a:pt x="21262" y="10"/>
                    <a:pt x="21253" y="16"/>
                  </a:cubicBezTo>
                  <a:lnTo>
                    <a:pt x="92" y="13287"/>
                  </a:lnTo>
                  <a:cubicBezTo>
                    <a:pt x="21" y="13332"/>
                    <a:pt x="-12" y="13405"/>
                    <a:pt x="4" y="13482"/>
                  </a:cubicBezTo>
                  <a:cubicBezTo>
                    <a:pt x="19" y="13559"/>
                    <a:pt x="78" y="13616"/>
                    <a:pt x="162" y="13635"/>
                  </a:cubicBezTo>
                  <a:lnTo>
                    <a:pt x="8035" y="15408"/>
                  </a:lnTo>
                  <a:lnTo>
                    <a:pt x="21281" y="0"/>
                  </a:lnTo>
                  <a:close/>
                  <a:moveTo>
                    <a:pt x="21588" y="236"/>
                  </a:moveTo>
                  <a:lnTo>
                    <a:pt x="11685" y="16220"/>
                  </a:lnTo>
                  <a:lnTo>
                    <a:pt x="15265" y="17261"/>
                  </a:lnTo>
                  <a:lnTo>
                    <a:pt x="15343" y="17277"/>
                  </a:lnTo>
                  <a:lnTo>
                    <a:pt x="20737" y="18840"/>
                  </a:lnTo>
                  <a:cubicBezTo>
                    <a:pt x="20802" y="18859"/>
                    <a:pt x="20872" y="18847"/>
                    <a:pt x="20928" y="18811"/>
                  </a:cubicBezTo>
                  <a:cubicBezTo>
                    <a:pt x="20983" y="18775"/>
                    <a:pt x="21014" y="18719"/>
                    <a:pt x="21016" y="18658"/>
                  </a:cubicBezTo>
                  <a:lnTo>
                    <a:pt x="21588" y="236"/>
                  </a:lnTo>
                  <a:close/>
                  <a:moveTo>
                    <a:pt x="20412" y="1518"/>
                  </a:moveTo>
                  <a:lnTo>
                    <a:pt x="8296" y="15603"/>
                  </a:lnTo>
                  <a:lnTo>
                    <a:pt x="11209" y="21558"/>
                  </a:lnTo>
                  <a:cubicBezTo>
                    <a:pt x="11216" y="21574"/>
                    <a:pt x="11226" y="21587"/>
                    <a:pt x="11237" y="21600"/>
                  </a:cubicBezTo>
                  <a:lnTo>
                    <a:pt x="11269" y="16268"/>
                  </a:lnTo>
                  <a:lnTo>
                    <a:pt x="11290" y="16233"/>
                  </a:lnTo>
                  <a:lnTo>
                    <a:pt x="20412" y="1518"/>
                  </a:lnTo>
                  <a:close/>
                  <a:moveTo>
                    <a:pt x="11608" y="16517"/>
                  </a:moveTo>
                  <a:lnTo>
                    <a:pt x="11576" y="21597"/>
                  </a:lnTo>
                  <a:lnTo>
                    <a:pt x="15046" y="17520"/>
                  </a:lnTo>
                  <a:lnTo>
                    <a:pt x="11608" y="16517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Avião de papel"/>
            <p:cNvSpPr/>
            <p:nvPr/>
          </p:nvSpPr>
          <p:spPr>
            <a:xfrm>
              <a:off x="1188719" y="0"/>
              <a:ext cx="532350" cy="58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281" y="0"/>
                  </a:moveTo>
                  <a:cubicBezTo>
                    <a:pt x="21271" y="4"/>
                    <a:pt x="21262" y="10"/>
                    <a:pt x="21253" y="16"/>
                  </a:cubicBezTo>
                  <a:lnTo>
                    <a:pt x="92" y="13287"/>
                  </a:lnTo>
                  <a:cubicBezTo>
                    <a:pt x="21" y="13332"/>
                    <a:pt x="-12" y="13405"/>
                    <a:pt x="4" y="13482"/>
                  </a:cubicBezTo>
                  <a:cubicBezTo>
                    <a:pt x="19" y="13559"/>
                    <a:pt x="78" y="13616"/>
                    <a:pt x="162" y="13635"/>
                  </a:cubicBezTo>
                  <a:lnTo>
                    <a:pt x="8035" y="15408"/>
                  </a:lnTo>
                  <a:lnTo>
                    <a:pt x="21281" y="0"/>
                  </a:lnTo>
                  <a:close/>
                  <a:moveTo>
                    <a:pt x="21588" y="236"/>
                  </a:moveTo>
                  <a:lnTo>
                    <a:pt x="11685" y="16220"/>
                  </a:lnTo>
                  <a:lnTo>
                    <a:pt x="15265" y="17261"/>
                  </a:lnTo>
                  <a:lnTo>
                    <a:pt x="15343" y="17277"/>
                  </a:lnTo>
                  <a:lnTo>
                    <a:pt x="20737" y="18840"/>
                  </a:lnTo>
                  <a:cubicBezTo>
                    <a:pt x="20802" y="18859"/>
                    <a:pt x="20872" y="18847"/>
                    <a:pt x="20928" y="18811"/>
                  </a:cubicBezTo>
                  <a:cubicBezTo>
                    <a:pt x="20983" y="18775"/>
                    <a:pt x="21014" y="18719"/>
                    <a:pt x="21016" y="18658"/>
                  </a:cubicBezTo>
                  <a:lnTo>
                    <a:pt x="21588" y="236"/>
                  </a:lnTo>
                  <a:close/>
                  <a:moveTo>
                    <a:pt x="20412" y="1518"/>
                  </a:moveTo>
                  <a:lnTo>
                    <a:pt x="8296" y="15603"/>
                  </a:lnTo>
                  <a:lnTo>
                    <a:pt x="11209" y="21558"/>
                  </a:lnTo>
                  <a:cubicBezTo>
                    <a:pt x="11216" y="21574"/>
                    <a:pt x="11226" y="21587"/>
                    <a:pt x="11237" y="21600"/>
                  </a:cubicBezTo>
                  <a:lnTo>
                    <a:pt x="11269" y="16268"/>
                  </a:lnTo>
                  <a:lnTo>
                    <a:pt x="11290" y="16233"/>
                  </a:lnTo>
                  <a:lnTo>
                    <a:pt x="20412" y="1518"/>
                  </a:lnTo>
                  <a:close/>
                  <a:moveTo>
                    <a:pt x="11608" y="16517"/>
                  </a:moveTo>
                  <a:lnTo>
                    <a:pt x="11576" y="21597"/>
                  </a:lnTo>
                  <a:lnTo>
                    <a:pt x="15046" y="17520"/>
                  </a:lnTo>
                  <a:lnTo>
                    <a:pt x="11608" y="16517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5" name="Avião de papel"/>
          <p:cNvSpPr/>
          <p:nvPr/>
        </p:nvSpPr>
        <p:spPr>
          <a:xfrm>
            <a:off x="741064" y="3671420"/>
            <a:ext cx="532350" cy="58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Pesquisar"/>
          <p:cNvSpPr/>
          <p:nvPr/>
        </p:nvSpPr>
        <p:spPr>
          <a:xfrm>
            <a:off x="4950336" y="1811977"/>
            <a:ext cx="532349" cy="62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0" name="Grupo"/>
          <p:cNvGrpSpPr/>
          <p:nvPr/>
        </p:nvGrpSpPr>
        <p:grpSpPr>
          <a:xfrm>
            <a:off x="6694578" y="1793958"/>
            <a:ext cx="1573975" cy="659978"/>
            <a:chOff x="0" y="0"/>
            <a:chExt cx="1573973" cy="659976"/>
          </a:xfrm>
        </p:grpSpPr>
        <p:sp>
          <p:nvSpPr>
            <p:cNvPr id="127" name="Pesquisar"/>
            <p:cNvSpPr/>
            <p:nvPr/>
          </p:nvSpPr>
          <p:spPr>
            <a:xfrm>
              <a:off x="1041625" y="0"/>
              <a:ext cx="532349" cy="62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Pesquisar"/>
            <p:cNvSpPr/>
            <p:nvPr/>
          </p:nvSpPr>
          <p:spPr>
            <a:xfrm>
              <a:off x="-1" y="36036"/>
              <a:ext cx="532349" cy="62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Pesquisar"/>
            <p:cNvSpPr/>
            <p:nvPr/>
          </p:nvSpPr>
          <p:spPr>
            <a:xfrm>
              <a:off x="523465" y="36036"/>
              <a:ext cx="532349" cy="62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1" name="Acompanhamento Missão Individual"/>
          <p:cNvSpPr txBox="1"/>
          <p:nvPr/>
        </p:nvSpPr>
        <p:spPr>
          <a:xfrm>
            <a:off x="221306" y="4439087"/>
            <a:ext cx="1721069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Acompanhamento Missão Individual</a:t>
            </a:r>
          </a:p>
        </p:txBody>
      </p:sp>
      <p:sp>
        <p:nvSpPr>
          <p:cNvPr id="132" name="Acompanhamento Missão Agrupada"/>
          <p:cNvSpPr txBox="1"/>
          <p:nvPr/>
        </p:nvSpPr>
        <p:spPr>
          <a:xfrm>
            <a:off x="3554028" y="4439087"/>
            <a:ext cx="1721070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Acompanhamento Missão Agrupada</a:t>
            </a:r>
          </a:p>
        </p:txBody>
      </p:sp>
      <p:sp>
        <p:nvSpPr>
          <p:cNvPr id="133" name="Navio"/>
          <p:cNvSpPr/>
          <p:nvPr/>
        </p:nvSpPr>
        <p:spPr>
          <a:xfrm>
            <a:off x="6957791" y="3671667"/>
            <a:ext cx="1191963" cy="48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1569" y="14863"/>
                </a:lnTo>
                <a:lnTo>
                  <a:pt x="1953" y="14863"/>
                </a:lnTo>
                <a:lnTo>
                  <a:pt x="5709" y="14863"/>
                </a:lnTo>
                <a:lnTo>
                  <a:pt x="5709" y="5598"/>
                </a:lnTo>
                <a:lnTo>
                  <a:pt x="5709" y="5382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Assessoria à Exportação"/>
          <p:cNvSpPr txBox="1"/>
          <p:nvPr/>
        </p:nvSpPr>
        <p:spPr>
          <a:xfrm>
            <a:off x="6693248" y="4439087"/>
            <a:ext cx="1721070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Assessoria à Exportação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animBg="1" advAuto="0"/>
      <p:bldP spid="115" grpId="2" animBg="1" advAuto="0"/>
      <p:bldP spid="116" grpId="3" animBg="1" advAuto="0"/>
      <p:bldP spid="117" grpId="4" animBg="1" advAuto="0"/>
      <p:bldP spid="118" grpId="5" animBg="1" advAuto="0"/>
      <p:bldP spid="119" grpId="7" animBg="1" advAuto="0"/>
      <p:bldP spid="120" grpId="9" animBg="1" advAuto="0"/>
      <p:bldP spid="124" grpId="12" animBg="1" advAuto="0"/>
      <p:bldP spid="125" grpId="10" animBg="1" advAuto="0"/>
      <p:bldP spid="126" grpId="6" animBg="1" advAuto="0"/>
      <p:bldP spid="130" grpId="8" animBg="1" advAuto="0"/>
      <p:bldP spid="131" grpId="11" animBg="1" advAuto="0"/>
      <p:bldP spid="132" grpId="13" animBg="1" advAuto="0"/>
      <p:bldP spid="133" grpId="14" animBg="1" advAuto="0"/>
      <p:bldP spid="134" grpId="1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32735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Gotham Rounded Book" pitchFamily="50" charset="0"/>
              </a:rPr>
              <a:t>POPULAÇÃO</a:t>
            </a:r>
            <a:endParaRPr sz="2000" dirty="0">
              <a:latin typeface="Gotham Rounded Book" pitchFamily="50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4E0271-E472-43A6-8BF3-97E183F7786F}"/>
              </a:ext>
            </a:extLst>
          </p:cNvPr>
          <p:cNvSpPr txBox="1"/>
          <p:nvPr/>
        </p:nvSpPr>
        <p:spPr>
          <a:xfrm>
            <a:off x="307642" y="1586509"/>
            <a:ext cx="10332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Rounded Book" pitchFamily="50" charset="0"/>
                <a:sym typeface="Gotham Rounded"/>
              </a:rPr>
              <a:t>Evolução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C50E89-9A9D-4677-AED0-5E937882ACDB}"/>
              </a:ext>
            </a:extLst>
          </p:cNvPr>
          <p:cNvSpPr/>
          <p:nvPr/>
        </p:nvSpPr>
        <p:spPr>
          <a:xfrm>
            <a:off x="1146737" y="562524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50" dirty="0"/>
              <a:t>Fonte: INE, 2017, Censos e (*) Estimativas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AB1077-2010-42CF-9447-43389502A076}"/>
              </a:ext>
            </a:extLst>
          </p:cNvPr>
          <p:cNvSpPr txBox="1"/>
          <p:nvPr/>
        </p:nvSpPr>
        <p:spPr>
          <a:xfrm>
            <a:off x="307642" y="1101946"/>
            <a:ext cx="5411095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Forte crescimento demográfico e concentração em Bissau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A70F94-4368-4C61-B0DA-FD6E6889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6" y="1878194"/>
            <a:ext cx="4003147" cy="31016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4188DDB-54FC-45F9-85DF-531CB5818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407"/>
          <a:stretch/>
        </p:blipFill>
        <p:spPr>
          <a:xfrm>
            <a:off x="396818" y="1976239"/>
            <a:ext cx="4073106" cy="371985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52A41B3-CA23-4595-8F41-AF9017944A04}"/>
              </a:ext>
            </a:extLst>
          </p:cNvPr>
          <p:cNvSpPr/>
          <p:nvPr/>
        </p:nvSpPr>
        <p:spPr>
          <a:xfrm>
            <a:off x="4572000" y="2682240"/>
            <a:ext cx="1146737" cy="51816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3BAFE7-C461-4F55-9AD4-5C2941322F57}"/>
              </a:ext>
            </a:extLst>
          </p:cNvPr>
          <p:cNvSpPr txBox="1"/>
          <p:nvPr/>
        </p:nvSpPr>
        <p:spPr>
          <a:xfrm>
            <a:off x="6550906" y="1493153"/>
            <a:ext cx="242790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600" dirty="0">
                <a:latin typeface="Gotham Rounded Book" pitchFamily="50" charset="0"/>
              </a:rPr>
              <a:t>Pirâmide etária (2009)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CC246-35B4-46AA-9783-E0DF9157E7B1}"/>
              </a:ext>
            </a:extLst>
          </p:cNvPr>
          <p:cNvSpPr txBox="1"/>
          <p:nvPr/>
        </p:nvSpPr>
        <p:spPr>
          <a:xfrm>
            <a:off x="4806839" y="5372932"/>
            <a:ext cx="42312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1" dirty="0"/>
              <a:t>Índice de Desenvolvimento Humano – 178º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DN 18-22: Quadro Macroeconómico"/>
          <p:cNvSpPr txBox="1"/>
          <p:nvPr/>
        </p:nvSpPr>
        <p:spPr>
          <a:xfrm>
            <a:off x="58430" y="-67177"/>
            <a:ext cx="7979347" cy="72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lvl="1" indent="363538"/>
            <a:r>
              <a:rPr lang="pt-PT" sz="2000" dirty="0">
                <a:latin typeface="Gotham Rounded Book" pitchFamily="50" charset="0"/>
              </a:rPr>
              <a:t>QUADRO MACROECONÓMICO</a:t>
            </a:r>
            <a:endParaRPr sz="2000" dirty="0">
              <a:latin typeface="Gotham Rounded Book" pitchFamily="50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EF28A8-4EAA-44F4-9DCE-866648C87BEC}"/>
              </a:ext>
            </a:extLst>
          </p:cNvPr>
          <p:cNvSpPr/>
          <p:nvPr/>
        </p:nvSpPr>
        <p:spPr>
          <a:xfrm>
            <a:off x="881394" y="61053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50" dirty="0"/>
              <a:t>Fonte: Dados nacionais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72A375-9E3E-4CC3-B696-3859271DB641}"/>
              </a:ext>
            </a:extLst>
          </p:cNvPr>
          <p:cNvSpPr txBox="1"/>
          <p:nvPr/>
        </p:nvSpPr>
        <p:spPr>
          <a:xfrm>
            <a:off x="485893" y="900819"/>
            <a:ext cx="4407615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Forte Peso da Agricultura na criação de riqueza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D996BE-0769-4F15-9C0E-CA54CA0D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31" y="1487408"/>
            <a:ext cx="5852738" cy="38831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2C993D3-3964-4542-8294-79370E6C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94" y="2407418"/>
            <a:ext cx="3276600" cy="146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DN 18-22: Quadro Macroeconómico"/>
          <p:cNvSpPr txBox="1"/>
          <p:nvPr/>
        </p:nvSpPr>
        <p:spPr>
          <a:xfrm>
            <a:off x="58430" y="-67177"/>
            <a:ext cx="7979347" cy="72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lvl="1" indent="363538"/>
            <a:r>
              <a:rPr lang="pt-PT" sz="2000" dirty="0">
                <a:latin typeface="Gotham Rounded Book" pitchFamily="50" charset="0"/>
              </a:rPr>
              <a:t>QUADRO MACROECONÓMICO</a:t>
            </a:r>
            <a:endParaRPr sz="2000" dirty="0">
              <a:latin typeface="Gotham Rounded Book" pitchFamily="50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EF28A8-4EAA-44F4-9DCE-866648C87BEC}"/>
              </a:ext>
            </a:extLst>
          </p:cNvPr>
          <p:cNvSpPr/>
          <p:nvPr/>
        </p:nvSpPr>
        <p:spPr>
          <a:xfrm>
            <a:off x="881394" y="543861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50" dirty="0"/>
              <a:t>Fonte: AICEP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72A375-9E3E-4CC3-B696-3859271DB641}"/>
              </a:ext>
            </a:extLst>
          </p:cNvPr>
          <p:cNvSpPr txBox="1"/>
          <p:nvPr/>
        </p:nvSpPr>
        <p:spPr>
          <a:xfrm>
            <a:off x="485893" y="900819"/>
            <a:ext cx="3139640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Crescimento do PIB acima dos 3%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2C993D3-3964-4542-8294-79370E6CD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8"/>
          <a:stretch/>
        </p:blipFill>
        <p:spPr>
          <a:xfrm>
            <a:off x="440880" y="2071067"/>
            <a:ext cx="721444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grama de Industrialização: 10 Sectores Prioritários"/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dirty="0">
                <a:latin typeface="Gotham Rounded Book" pitchFamily="50" charset="0"/>
              </a:rPr>
              <a:t>BALANÇA COMERCIAL DE BENS: Portugal – Guiné Bissau</a:t>
            </a:r>
            <a:endParaRPr dirty="0">
              <a:latin typeface="Gotham Rounded Book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51C1A3-2759-48BB-8030-B7E8B4B8C969}"/>
              </a:ext>
            </a:extLst>
          </p:cNvPr>
          <p:cNvSpPr txBox="1"/>
          <p:nvPr/>
        </p:nvSpPr>
        <p:spPr>
          <a:xfrm>
            <a:off x="1054840" y="1166387"/>
            <a:ext cx="4632035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Crescimento das exportações de bens DE Portugal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610C66-9F5D-4490-B0F4-C96A68704F4A}"/>
              </a:ext>
            </a:extLst>
          </p:cNvPr>
          <p:cNvSpPr/>
          <p:nvPr/>
        </p:nvSpPr>
        <p:spPr>
          <a:xfrm>
            <a:off x="1054840" y="6171847"/>
            <a:ext cx="299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PT" sz="1000" dirty="0">
                <a:latin typeface="Gotham Rounded Book" pitchFamily="50" charset="0"/>
              </a:rPr>
              <a:t>Fonte: INE - Instituto Nacional de Estatística</a:t>
            </a:r>
            <a:endParaRPr lang="pt-PT" sz="1000" dirty="0">
              <a:solidFill>
                <a:srgbClr val="808080"/>
              </a:solidFill>
              <a:latin typeface="Gotham Rounded Book" pitchFamily="50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A428F83-AFE1-49E6-AB06-805F75C8DA9D}"/>
              </a:ext>
            </a:extLst>
          </p:cNvPr>
          <p:cNvSpPr/>
          <p:nvPr/>
        </p:nvSpPr>
        <p:spPr>
          <a:xfrm>
            <a:off x="150585" y="1860751"/>
            <a:ext cx="1039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>
                <a:latin typeface="Gotham Rounded Book" pitchFamily="50" charset="0"/>
              </a:rPr>
              <a:t>Milhões de euros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A397CA0-72A4-4AFD-AED6-9A25A922D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40" y="1897868"/>
            <a:ext cx="6393710" cy="3842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grama de Industrialização: 10 Sectores Prioritários"/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dirty="0">
                <a:latin typeface="Gotham Rounded Book" pitchFamily="50" charset="0"/>
              </a:rPr>
              <a:t>PARCERIA COMERCIAL: Portugal – Guiné Bissau</a:t>
            </a:r>
            <a:endParaRPr dirty="0">
              <a:latin typeface="Gotham Rounded Book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51C1A3-2759-48BB-8030-B7E8B4B8C969}"/>
              </a:ext>
            </a:extLst>
          </p:cNvPr>
          <p:cNvSpPr txBox="1"/>
          <p:nvPr/>
        </p:nvSpPr>
        <p:spPr>
          <a:xfrm>
            <a:off x="1070081" y="981123"/>
            <a:ext cx="3046666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Relação Comercial  (2013 – 2018)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610C66-9F5D-4490-B0F4-C96A68704F4A}"/>
              </a:ext>
            </a:extLst>
          </p:cNvPr>
          <p:cNvSpPr/>
          <p:nvPr/>
        </p:nvSpPr>
        <p:spPr>
          <a:xfrm>
            <a:off x="1054840" y="6171847"/>
            <a:ext cx="299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PT" sz="1000" dirty="0">
                <a:latin typeface="Gotham Rounded Book" pitchFamily="50" charset="0"/>
              </a:rPr>
              <a:t>Fonte: INE - Instituto Nacional de Estatística</a:t>
            </a:r>
            <a:endParaRPr lang="pt-PT" sz="1000" dirty="0">
              <a:solidFill>
                <a:srgbClr val="808080"/>
              </a:solidFill>
              <a:latin typeface="Gotham Rounded Book" pitchFamily="50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A428F83-AFE1-49E6-AB06-805F75C8DA9D}"/>
              </a:ext>
            </a:extLst>
          </p:cNvPr>
          <p:cNvSpPr/>
          <p:nvPr/>
        </p:nvSpPr>
        <p:spPr>
          <a:xfrm>
            <a:off x="1070081" y="1473088"/>
            <a:ext cx="7465046" cy="325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Cerca de 800 Empresas Portuguesas exportam anualmente e para a Guiné Bissau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Portugal é o principal  fornecedor (40%) de Guiné Bissau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Principais Exportações de Portugal -&gt; Guiné Bissau: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- Combustíveis (41%) ,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	      - Alimentares (19%),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- Minerais e minérios (9%)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Poucas importações de Portugal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	      - Agrícolas 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- Metais Comuns </a:t>
            </a:r>
          </a:p>
        </p:txBody>
      </p:sp>
    </p:spTree>
    <p:extLst>
      <p:ext uri="{BB962C8B-B14F-4D97-AF65-F5344CB8AC3E}">
        <p14:creationId xmlns:p14="http://schemas.microsoft.com/office/powerpoint/2010/main" val="3234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4DD915-B72C-4650-88EE-1FA569B5D3B4}"/>
              </a:ext>
            </a:extLst>
          </p:cNvPr>
          <p:cNvSpPr/>
          <p:nvPr/>
        </p:nvSpPr>
        <p:spPr>
          <a:xfrm>
            <a:off x="379127" y="1664210"/>
            <a:ext cx="3894425" cy="307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Plano Terra </a:t>
            </a:r>
            <a:r>
              <a:rPr lang="pt-PT" b="1" dirty="0" err="1">
                <a:solidFill>
                  <a:schemeClr val="tx1"/>
                </a:solidFill>
                <a:latin typeface="Gotham Rounded Bold" panose="02000000000000000000" pitchFamily="50" charset="0"/>
              </a:rPr>
              <a:t>Ranka</a:t>
            </a:r>
            <a:r>
              <a:rPr lang="pt-PT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 </a:t>
            </a:r>
          </a:p>
          <a:p>
            <a:pPr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b="1">
                <a:solidFill>
                  <a:schemeClr val="tx1"/>
                </a:solidFill>
                <a:latin typeface="Gotham Rounded Bold" panose="02000000000000000000" pitchFamily="50" charset="0"/>
              </a:rPr>
              <a:t>	 </a:t>
            </a:r>
            <a:r>
              <a:rPr lang="pt-PT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2015-2020</a:t>
            </a:r>
          </a:p>
          <a:p>
            <a:pPr marL="2619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- Ambiente de Negócios</a:t>
            </a:r>
          </a:p>
          <a:p>
            <a:pPr marL="2619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- Desenvolvimento Humano </a:t>
            </a:r>
          </a:p>
          <a:p>
            <a:pPr marL="2619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- Infraestruturas e desenvolvimento Urbano</a:t>
            </a:r>
          </a:p>
          <a:p>
            <a:pPr marL="2619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- Biodiversidade e Recursos naturais</a:t>
            </a:r>
          </a:p>
          <a:p>
            <a:pPr marL="2619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- Paz e Governação</a:t>
            </a:r>
          </a:p>
        </p:txBody>
      </p:sp>
      <p:sp>
        <p:nvSpPr>
          <p:cNvPr id="10" name="Programa de Industrialização: 10 Sectores Prioritários">
            <a:extLst>
              <a:ext uri="{FF2B5EF4-FFF2-40B4-BE49-F238E27FC236}">
                <a16:creationId xmlns:a16="http://schemas.microsoft.com/office/drawing/2014/main" id="{B906A1C2-3803-4068-98B9-070F3C6DD475}"/>
              </a:ext>
            </a:extLst>
          </p:cNvPr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dirty="0">
                <a:latin typeface="Gotham Rounded Book" pitchFamily="50" charset="0"/>
              </a:rPr>
              <a:t>PLANO TERRA RANKA</a:t>
            </a:r>
            <a:endParaRPr dirty="0">
              <a:latin typeface="Gotham Rounded Book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7ACFD6-3580-44FB-B2ED-54F0C9BC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830" y="1622212"/>
            <a:ext cx="5202466" cy="42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4DD915-B72C-4650-88EE-1FA569B5D3B4}"/>
              </a:ext>
            </a:extLst>
          </p:cNvPr>
          <p:cNvSpPr/>
          <p:nvPr/>
        </p:nvSpPr>
        <p:spPr>
          <a:xfrm>
            <a:off x="2380341" y="1606494"/>
            <a:ext cx="6053363" cy="99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A União Europeia – Guiné Bissau</a:t>
            </a:r>
          </a:p>
          <a:p>
            <a:pPr marL="2619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Forte apoio económico, mas através de um regime especial resultado do estado de “</a:t>
            </a:r>
            <a:r>
              <a:rPr lang="pt-PT" sz="1600" dirty="0" err="1">
                <a:latin typeface="Gotham Rounded Light" pitchFamily="50" charset="0"/>
              </a:rPr>
              <a:t>Emergencia</a:t>
            </a:r>
            <a:r>
              <a:rPr lang="pt-PT" sz="1600" dirty="0">
                <a:latin typeface="Gotham Rounded Light" pitchFamily="50" charset="0"/>
              </a:rPr>
              <a:t>”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E7A906-6F9A-4E74-BAD5-BD93136A6456}"/>
              </a:ext>
            </a:extLst>
          </p:cNvPr>
          <p:cNvSpPr/>
          <p:nvPr/>
        </p:nvSpPr>
        <p:spPr>
          <a:xfrm>
            <a:off x="956129" y="3876057"/>
            <a:ext cx="6053364" cy="127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Guiné Bissau integra a Comunidade Económica dos  Estados da África Ocidental (CEDEAO) </a:t>
            </a:r>
          </a:p>
          <a:p>
            <a:pPr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   - </a:t>
            </a:r>
            <a:r>
              <a:rPr lang="pt-PT" sz="1600" dirty="0">
                <a:latin typeface="Gotham Rounded Light" pitchFamily="50" charset="0"/>
              </a:rPr>
              <a:t> Relação económica (e politica) forte</a:t>
            </a:r>
          </a:p>
        </p:txBody>
      </p:sp>
      <p:sp>
        <p:nvSpPr>
          <p:cNvPr id="10" name="Programa de Industrialização: 10 Sectores Prioritários">
            <a:extLst>
              <a:ext uri="{FF2B5EF4-FFF2-40B4-BE49-F238E27FC236}">
                <a16:creationId xmlns:a16="http://schemas.microsoft.com/office/drawing/2014/main" id="{B906A1C2-3803-4068-98B9-070F3C6DD475}"/>
              </a:ext>
            </a:extLst>
          </p:cNvPr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dirty="0">
                <a:latin typeface="Gotham Rounded Book" pitchFamily="50" charset="0"/>
              </a:rPr>
              <a:t>PARCERIA COM OUTROS BLOCOS ECONOMICOS</a:t>
            </a:r>
            <a:endParaRPr dirty="0">
              <a:latin typeface="Gotham Rounded Book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5611A6-7BA1-4318-ABF8-827DDB49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3774039"/>
            <a:ext cx="1430640" cy="14306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66013D-308A-466A-ACED-AE7BB57F3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3" y="1490380"/>
            <a:ext cx="1848757" cy="1261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9B78C2-7373-48E1-AEEA-B87970BF4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20" y="3312887"/>
            <a:ext cx="3251200" cy="2787904"/>
          </a:xfrm>
          <a:prstGeom prst="rect">
            <a:avLst/>
          </a:prstGeom>
        </p:spPr>
      </p:pic>
      <p:sp>
        <p:nvSpPr>
          <p:cNvPr id="78" name="Contributos para um Novo Paradigma"/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19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363538"/>
            <a:r>
              <a:rPr lang="pt-PT" sz="2000" dirty="0">
                <a:latin typeface="Gotham Rounded Book" pitchFamily="50" charset="0"/>
              </a:rPr>
              <a:t>DESAFIOS</a:t>
            </a:r>
            <a:endParaRPr sz="2000" dirty="0">
              <a:latin typeface="Gotham Rounded Book" pitchFamily="50" charset="0"/>
            </a:endParaRPr>
          </a:p>
        </p:txBody>
      </p:sp>
      <p:sp>
        <p:nvSpPr>
          <p:cNvPr id="79" name="Produção nacional com vantagem comparativa revelada na produção"/>
          <p:cNvSpPr txBox="1"/>
          <p:nvPr/>
        </p:nvSpPr>
        <p:spPr>
          <a:xfrm>
            <a:off x="465890" y="1363216"/>
            <a:ext cx="4875367" cy="371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180473" indent="-180473">
              <a:buSzPct val="100000"/>
              <a:buChar char="•"/>
              <a:defRPr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Instabilidade Politica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Fragilidade das instituições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 Dificuldades de deslocação (estradas e mar)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Elevada taxa de desemprego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Elevada concentração / dependência do sector agrícola - CAJU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Necessidade de reestruturação das empresas publicas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endParaRPr lang="pt-PT" dirty="0"/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12971D-0EF3-4907-BE36-620E6BBFD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89" y="2987413"/>
            <a:ext cx="1301894" cy="65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animBg="1" advAuto="0"/>
      <p:bldP spid="79" grpId="2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265</Words>
  <Application>Microsoft Office PowerPoint</Application>
  <PresentationFormat>Apresentação no Ecrã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1" baseType="lpstr">
      <vt:lpstr>Arial</vt:lpstr>
      <vt:lpstr>Avenir Roman</vt:lpstr>
      <vt:lpstr>Calibri</vt:lpstr>
      <vt:lpstr>Gotham Rounded</vt:lpstr>
      <vt:lpstr>Gotham Rounded Bold</vt:lpstr>
      <vt:lpstr>Gotham Rounded Book</vt:lpstr>
      <vt:lpstr>Gotham Rounded Light</vt:lpstr>
      <vt:lpstr>Wingdings</vt:lpstr>
      <vt:lpstr>Default</vt:lpstr>
      <vt:lpstr>Guiné Bissau Dos desafios às oportunidades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Angola: Uma Nova Fase no Processo de Desenvolvimento</dc:title>
  <dc:creator>Joao JR. Rabaca</dc:creator>
  <cp:lastModifiedBy>Joao JR. Rabaca</cp:lastModifiedBy>
  <cp:revision>28</cp:revision>
  <dcterms:modified xsi:type="dcterms:W3CDTF">2018-07-04T13:56:54Z</dcterms:modified>
</cp:coreProperties>
</file>