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8966200" cy="6718300"/>
  <p:notesSz cx="8966200" cy="6718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9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2465" y="2082673"/>
            <a:ext cx="7621270" cy="14108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4930" y="3762248"/>
            <a:ext cx="6276340" cy="167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6432" y="1661579"/>
            <a:ext cx="8509000" cy="1917700"/>
          </a:xfrm>
          <a:custGeom>
            <a:avLst/>
            <a:gdLst/>
            <a:ahLst/>
            <a:cxnLst/>
            <a:rect l="l" t="t" r="r" b="b"/>
            <a:pathLst>
              <a:path w="8509000" h="1917700">
                <a:moveTo>
                  <a:pt x="8393489" y="0"/>
                </a:moveTo>
                <a:lnTo>
                  <a:pt x="115084" y="0"/>
                </a:lnTo>
                <a:lnTo>
                  <a:pt x="70288" y="9043"/>
                </a:lnTo>
                <a:lnTo>
                  <a:pt x="33707" y="33707"/>
                </a:lnTo>
                <a:lnTo>
                  <a:pt x="9043" y="70289"/>
                </a:lnTo>
                <a:lnTo>
                  <a:pt x="0" y="115087"/>
                </a:lnTo>
                <a:lnTo>
                  <a:pt x="0" y="1802066"/>
                </a:lnTo>
                <a:lnTo>
                  <a:pt x="9043" y="1846864"/>
                </a:lnTo>
                <a:lnTo>
                  <a:pt x="33707" y="1883446"/>
                </a:lnTo>
                <a:lnTo>
                  <a:pt x="70288" y="1908110"/>
                </a:lnTo>
                <a:lnTo>
                  <a:pt x="115084" y="1917153"/>
                </a:lnTo>
                <a:lnTo>
                  <a:pt x="8393489" y="1917153"/>
                </a:lnTo>
                <a:lnTo>
                  <a:pt x="8438287" y="1908110"/>
                </a:lnTo>
                <a:lnTo>
                  <a:pt x="8474869" y="1883446"/>
                </a:lnTo>
                <a:lnTo>
                  <a:pt x="8499533" y="1846864"/>
                </a:lnTo>
                <a:lnTo>
                  <a:pt x="8508577" y="1802066"/>
                </a:lnTo>
                <a:lnTo>
                  <a:pt x="8508577" y="115087"/>
                </a:lnTo>
                <a:lnTo>
                  <a:pt x="8499533" y="70289"/>
                </a:lnTo>
                <a:lnTo>
                  <a:pt x="8474869" y="33707"/>
                </a:lnTo>
                <a:lnTo>
                  <a:pt x="8438287" y="9043"/>
                </a:lnTo>
                <a:lnTo>
                  <a:pt x="839348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0" y="120865"/>
                </a:moveTo>
                <a:lnTo>
                  <a:pt x="8961437" y="120865"/>
                </a:lnTo>
                <a:lnTo>
                  <a:pt x="8961437" y="0"/>
                </a:lnTo>
                <a:lnTo>
                  <a:pt x="0" y="0"/>
                </a:lnTo>
                <a:lnTo>
                  <a:pt x="0" y="120865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8961445" y="0"/>
                </a:moveTo>
                <a:lnTo>
                  <a:pt x="8961445" y="120867"/>
                </a:lnTo>
                <a:lnTo>
                  <a:pt x="0" y="120867"/>
                </a:lnTo>
                <a:lnTo>
                  <a:pt x="0" y="0"/>
                </a:lnTo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8310" y="1545209"/>
            <a:ext cx="3900297" cy="4434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17593" y="1545209"/>
            <a:ext cx="3900297" cy="4434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0" y="120865"/>
                </a:moveTo>
                <a:lnTo>
                  <a:pt x="8961437" y="120865"/>
                </a:lnTo>
                <a:lnTo>
                  <a:pt x="8961437" y="0"/>
                </a:lnTo>
                <a:lnTo>
                  <a:pt x="0" y="0"/>
                </a:lnTo>
                <a:lnTo>
                  <a:pt x="0" y="120865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8961445" y="0"/>
                </a:moveTo>
                <a:lnTo>
                  <a:pt x="8961445" y="120867"/>
                </a:lnTo>
                <a:lnTo>
                  <a:pt x="0" y="120867"/>
                </a:lnTo>
                <a:lnTo>
                  <a:pt x="0" y="0"/>
                </a:lnTo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8961437" cy="59813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"/>
            <a:ext cx="8961755" cy="5981700"/>
          </a:xfrm>
          <a:custGeom>
            <a:avLst/>
            <a:gdLst/>
            <a:ahLst/>
            <a:cxnLst/>
            <a:rect l="l" t="t" r="r" b="b"/>
            <a:pathLst>
              <a:path w="8961755" h="5981700">
                <a:moveTo>
                  <a:pt x="0" y="5981331"/>
                </a:moveTo>
                <a:lnTo>
                  <a:pt x="8961437" y="5981331"/>
                </a:lnTo>
                <a:lnTo>
                  <a:pt x="8961437" y="0"/>
                </a:lnTo>
                <a:lnTo>
                  <a:pt x="0" y="0"/>
                </a:lnTo>
                <a:lnTo>
                  <a:pt x="0" y="5981331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18104" y="6105144"/>
            <a:ext cx="2734056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0" y="120865"/>
                </a:moveTo>
                <a:lnTo>
                  <a:pt x="8961437" y="120865"/>
                </a:lnTo>
                <a:lnTo>
                  <a:pt x="8961437" y="0"/>
                </a:lnTo>
                <a:lnTo>
                  <a:pt x="0" y="0"/>
                </a:lnTo>
                <a:lnTo>
                  <a:pt x="0" y="120865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8961445" y="0"/>
                </a:moveTo>
                <a:lnTo>
                  <a:pt x="8961445" y="120867"/>
                </a:lnTo>
                <a:lnTo>
                  <a:pt x="0" y="120867"/>
                </a:lnTo>
                <a:lnTo>
                  <a:pt x="0" y="0"/>
                </a:lnTo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074" y="334771"/>
            <a:ext cx="254000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630" y="1452063"/>
            <a:ext cx="8314938" cy="374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48508" y="6248019"/>
            <a:ext cx="2869184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8310" y="6248019"/>
            <a:ext cx="2062226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55664" y="6248019"/>
            <a:ext cx="2062226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0141" y="1846580"/>
            <a:ext cx="2899410" cy="148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20" dirty="0">
                <a:solidFill>
                  <a:srgbClr val="C00000"/>
                </a:solidFill>
                <a:latin typeface="Arial"/>
                <a:cs typeface="Arial"/>
              </a:rPr>
              <a:t>LISBOA </a:t>
            </a:r>
            <a:r>
              <a:rPr sz="1550" spc="-5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sz="1550" spc="40" dirty="0">
                <a:latin typeface="Arial"/>
                <a:cs typeface="Arial"/>
              </a:rPr>
              <a:t>3 </a:t>
            </a:r>
            <a:r>
              <a:rPr sz="1600" spc="-15" dirty="0">
                <a:latin typeface="Arial"/>
                <a:cs typeface="Arial"/>
              </a:rPr>
              <a:t>ligações</a:t>
            </a:r>
            <a:r>
              <a:rPr sz="1600" spc="-31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semanais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35" dirty="0">
                <a:latin typeface="Arial"/>
                <a:cs typeface="Arial"/>
              </a:rPr>
              <a:t>(quarta-feira, </a:t>
            </a:r>
            <a:r>
              <a:rPr sz="1400" spc="-45" dirty="0">
                <a:latin typeface="Arial"/>
                <a:cs typeface="Arial"/>
              </a:rPr>
              <a:t>sexta-feira 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spc="-245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domingo)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spc="-45" dirty="0">
                <a:latin typeface="Arial"/>
                <a:cs typeface="Arial"/>
              </a:rPr>
              <a:t>HORÁRIO </a:t>
            </a:r>
            <a:r>
              <a:rPr sz="1550" spc="-40" dirty="0">
                <a:latin typeface="Arial"/>
                <a:cs typeface="Arial"/>
              </a:rPr>
              <a:t>DE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55" dirty="0">
                <a:latin typeface="Arial"/>
                <a:cs typeface="Arial"/>
              </a:rPr>
              <a:t>VERÃO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148715" algn="l"/>
              </a:tabLst>
            </a:pPr>
            <a:r>
              <a:rPr sz="1600" spc="-70" dirty="0">
                <a:latin typeface="Arial"/>
                <a:cs typeface="Arial"/>
              </a:rPr>
              <a:t>LIS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–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LAD	</a:t>
            </a:r>
            <a:r>
              <a:rPr sz="1600" spc="-10" dirty="0">
                <a:latin typeface="Arial"/>
                <a:cs typeface="Arial"/>
              </a:rPr>
              <a:t>DT653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23:00|06:15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0" dirty="0">
                <a:latin typeface="Arial"/>
                <a:cs typeface="Arial"/>
              </a:rPr>
              <a:t>MPM </a:t>
            </a:r>
            <a:r>
              <a:rPr sz="1600" spc="-90" dirty="0">
                <a:latin typeface="Arial"/>
                <a:cs typeface="Arial"/>
              </a:rPr>
              <a:t>– </a:t>
            </a:r>
            <a:r>
              <a:rPr sz="1600" spc="-30" dirty="0">
                <a:latin typeface="Arial"/>
                <a:cs typeface="Arial"/>
              </a:rPr>
              <a:t>LAD  </a:t>
            </a:r>
            <a:r>
              <a:rPr sz="1600" spc="-10" dirty="0">
                <a:latin typeface="Arial"/>
                <a:cs typeface="Arial"/>
              </a:rPr>
              <a:t>DT582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17:50|20:50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5405" y="2768295"/>
            <a:ext cx="2907665" cy="56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 marR="5080" indent="-2540">
              <a:lnSpc>
                <a:spcPct val="110000"/>
              </a:lnSpc>
              <a:spcBef>
                <a:spcPts val="95"/>
              </a:spcBef>
              <a:tabLst>
                <a:tab pos="1717675" algn="l"/>
              </a:tabLst>
            </a:pPr>
            <a:r>
              <a:rPr sz="1600" spc="-30" dirty="0">
                <a:latin typeface="Arial"/>
                <a:cs typeface="Arial"/>
              </a:rPr>
              <a:t>LAD </a:t>
            </a:r>
            <a:r>
              <a:rPr sz="1600" spc="-90" dirty="0">
                <a:latin typeface="Arial"/>
                <a:cs typeface="Arial"/>
              </a:rPr>
              <a:t>– </a:t>
            </a:r>
            <a:r>
              <a:rPr sz="1600" spc="-50" dirty="0">
                <a:latin typeface="Arial"/>
                <a:cs typeface="Arial"/>
              </a:rPr>
              <a:t>MPM </a:t>
            </a:r>
            <a:r>
              <a:rPr sz="1600" spc="-10" dirty="0">
                <a:latin typeface="Arial"/>
                <a:cs typeface="Arial"/>
              </a:rPr>
              <a:t>DT581 </a:t>
            </a:r>
            <a:r>
              <a:rPr sz="1600" spc="-25" dirty="0">
                <a:latin typeface="Arial"/>
                <a:cs typeface="Arial"/>
              </a:rPr>
              <a:t>09:50|14:50  </a:t>
            </a:r>
            <a:r>
              <a:rPr sz="1600" spc="-30" dirty="0">
                <a:latin typeface="Arial"/>
                <a:cs typeface="Arial"/>
              </a:rPr>
              <a:t>LAD </a:t>
            </a:r>
            <a:r>
              <a:rPr sz="1600" spc="-90" dirty="0">
                <a:latin typeface="Arial"/>
                <a:cs typeface="Arial"/>
              </a:rPr>
              <a:t>–</a:t>
            </a:r>
            <a:r>
              <a:rPr sz="1600" spc="-215" dirty="0">
                <a:latin typeface="Arial"/>
                <a:cs typeface="Arial"/>
              </a:rPr>
              <a:t> </a:t>
            </a:r>
            <a:r>
              <a:rPr sz="1600" spc="-70" dirty="0">
                <a:latin typeface="Arial"/>
                <a:cs typeface="Arial"/>
              </a:rPr>
              <a:t>LIS</a:t>
            </a:r>
            <a:r>
              <a:rPr sz="1600" spc="2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DT650	</a:t>
            </a:r>
            <a:r>
              <a:rPr sz="1600" spc="-25" dirty="0">
                <a:latin typeface="Arial"/>
                <a:cs typeface="Arial"/>
              </a:rPr>
              <a:t>23:55|06:10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6432" y="334771"/>
            <a:ext cx="776186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spc="-300" dirty="0">
                <a:latin typeface="Arial" panose="020B0604020202020204" pitchFamily="34" charset="0"/>
                <a:cs typeface="Arial" panose="020B0604020202020204" pitchFamily="34" charset="0"/>
              </a:rPr>
              <a:t>VOOS  E HORÁRIOS </a:t>
            </a:r>
            <a:r>
              <a:rPr lang="en-GB" sz="4400" u="heavy" spc="-300" dirty="0">
                <a:solidFill>
                  <a:srgbClr val="F89400"/>
                </a:solidFill>
                <a:uFill>
                  <a:solidFill>
                    <a:srgbClr val="F894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MAPUTO</a:t>
            </a:r>
          </a:p>
        </p:txBody>
      </p:sp>
      <p:sp>
        <p:nvSpPr>
          <p:cNvPr id="5" name="object 5"/>
          <p:cNvSpPr/>
          <p:nvPr/>
        </p:nvSpPr>
        <p:spPr>
          <a:xfrm>
            <a:off x="3414204" y="2891218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218097" y="0"/>
                </a:moveTo>
                <a:lnTo>
                  <a:pt x="218097" y="33451"/>
                </a:lnTo>
                <a:lnTo>
                  <a:pt x="0" y="33451"/>
                </a:lnTo>
                <a:lnTo>
                  <a:pt x="0" y="100368"/>
                </a:lnTo>
                <a:lnTo>
                  <a:pt x="218097" y="100368"/>
                </a:lnTo>
                <a:lnTo>
                  <a:pt x="218097" y="133832"/>
                </a:lnTo>
                <a:lnTo>
                  <a:pt x="285013" y="66916"/>
                </a:lnTo>
                <a:lnTo>
                  <a:pt x="218097" y="0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4204" y="2891218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0" y="33458"/>
                </a:moveTo>
                <a:lnTo>
                  <a:pt x="218091" y="33458"/>
                </a:lnTo>
                <a:lnTo>
                  <a:pt x="218091" y="0"/>
                </a:lnTo>
                <a:lnTo>
                  <a:pt x="285008" y="66917"/>
                </a:lnTo>
                <a:lnTo>
                  <a:pt x="218091" y="133835"/>
                </a:lnTo>
                <a:lnTo>
                  <a:pt x="218091" y="100376"/>
                </a:lnTo>
                <a:lnTo>
                  <a:pt x="0" y="100376"/>
                </a:lnTo>
                <a:lnTo>
                  <a:pt x="0" y="33458"/>
                </a:lnTo>
                <a:close/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01682" y="3144278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218084" y="0"/>
                </a:moveTo>
                <a:lnTo>
                  <a:pt x="218084" y="33464"/>
                </a:lnTo>
                <a:lnTo>
                  <a:pt x="0" y="33464"/>
                </a:lnTo>
                <a:lnTo>
                  <a:pt x="0" y="100380"/>
                </a:lnTo>
                <a:lnTo>
                  <a:pt x="218084" y="100380"/>
                </a:lnTo>
                <a:lnTo>
                  <a:pt x="218084" y="133832"/>
                </a:lnTo>
                <a:lnTo>
                  <a:pt x="285013" y="66916"/>
                </a:lnTo>
                <a:lnTo>
                  <a:pt x="218084" y="0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1682" y="3144278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0" y="33458"/>
                </a:moveTo>
                <a:lnTo>
                  <a:pt x="218091" y="33458"/>
                </a:lnTo>
                <a:lnTo>
                  <a:pt x="218091" y="0"/>
                </a:lnTo>
                <a:lnTo>
                  <a:pt x="285008" y="66917"/>
                </a:lnTo>
                <a:lnTo>
                  <a:pt x="218091" y="133835"/>
                </a:lnTo>
                <a:lnTo>
                  <a:pt x="218091" y="100376"/>
                </a:lnTo>
                <a:lnTo>
                  <a:pt x="0" y="100376"/>
                </a:lnTo>
                <a:lnTo>
                  <a:pt x="0" y="33458"/>
                </a:lnTo>
                <a:close/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432" y="3786136"/>
            <a:ext cx="8509000" cy="1917700"/>
          </a:xfrm>
          <a:custGeom>
            <a:avLst/>
            <a:gdLst/>
            <a:ahLst/>
            <a:cxnLst/>
            <a:rect l="l" t="t" r="r" b="b"/>
            <a:pathLst>
              <a:path w="8509000" h="1917700">
                <a:moveTo>
                  <a:pt x="8393489" y="0"/>
                </a:moveTo>
                <a:lnTo>
                  <a:pt x="115084" y="0"/>
                </a:lnTo>
                <a:lnTo>
                  <a:pt x="70288" y="9043"/>
                </a:lnTo>
                <a:lnTo>
                  <a:pt x="33707" y="33707"/>
                </a:lnTo>
                <a:lnTo>
                  <a:pt x="9043" y="70289"/>
                </a:lnTo>
                <a:lnTo>
                  <a:pt x="0" y="115087"/>
                </a:lnTo>
                <a:lnTo>
                  <a:pt x="0" y="1802074"/>
                </a:lnTo>
                <a:lnTo>
                  <a:pt x="9043" y="1846870"/>
                </a:lnTo>
                <a:lnTo>
                  <a:pt x="33707" y="1883451"/>
                </a:lnTo>
                <a:lnTo>
                  <a:pt x="70288" y="1908115"/>
                </a:lnTo>
                <a:lnTo>
                  <a:pt x="115084" y="1917158"/>
                </a:lnTo>
                <a:lnTo>
                  <a:pt x="8393489" y="1917158"/>
                </a:lnTo>
                <a:lnTo>
                  <a:pt x="8438287" y="1908115"/>
                </a:lnTo>
                <a:lnTo>
                  <a:pt x="8474869" y="1883451"/>
                </a:lnTo>
                <a:lnTo>
                  <a:pt x="8499533" y="1846870"/>
                </a:lnTo>
                <a:lnTo>
                  <a:pt x="8508577" y="1802074"/>
                </a:lnTo>
                <a:lnTo>
                  <a:pt x="8508577" y="115087"/>
                </a:lnTo>
                <a:lnTo>
                  <a:pt x="8499533" y="70289"/>
                </a:lnTo>
                <a:lnTo>
                  <a:pt x="8474869" y="33707"/>
                </a:lnTo>
                <a:lnTo>
                  <a:pt x="8438287" y="9043"/>
                </a:lnTo>
                <a:lnTo>
                  <a:pt x="839348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0141" y="3971035"/>
            <a:ext cx="2899410" cy="1483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50" dirty="0">
                <a:solidFill>
                  <a:srgbClr val="C00000"/>
                </a:solidFill>
                <a:latin typeface="Arial"/>
                <a:cs typeface="Arial"/>
              </a:rPr>
              <a:t>PORTO </a:t>
            </a:r>
            <a:r>
              <a:rPr sz="1550" spc="-5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sz="1550" spc="40" dirty="0">
                <a:latin typeface="Arial"/>
                <a:cs typeface="Arial"/>
              </a:rPr>
              <a:t>3 </a:t>
            </a:r>
            <a:r>
              <a:rPr sz="1600" spc="-15" dirty="0">
                <a:latin typeface="Arial"/>
                <a:cs typeface="Arial"/>
              </a:rPr>
              <a:t>ligações</a:t>
            </a:r>
            <a:r>
              <a:rPr sz="1600" spc="-28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semanais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40" dirty="0">
                <a:latin typeface="Arial"/>
                <a:cs typeface="Arial"/>
              </a:rPr>
              <a:t>(terça-feira, </a:t>
            </a:r>
            <a:r>
              <a:rPr sz="1400" spc="-20" dirty="0">
                <a:latin typeface="Arial"/>
                <a:cs typeface="Arial"/>
              </a:rPr>
              <a:t>quinta-feira 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spc="-2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sábado)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50" spc="-45" dirty="0">
                <a:latin typeface="Arial"/>
                <a:cs typeface="Arial"/>
              </a:rPr>
              <a:t>HORÁRIO </a:t>
            </a:r>
            <a:r>
              <a:rPr sz="1550" spc="-40" dirty="0">
                <a:latin typeface="Arial"/>
                <a:cs typeface="Arial"/>
              </a:rPr>
              <a:t>DE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55" dirty="0">
                <a:latin typeface="Arial"/>
                <a:cs typeface="Arial"/>
              </a:rPr>
              <a:t>VERÃO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tabLst>
                <a:tab pos="1840864" algn="l"/>
              </a:tabLst>
            </a:pPr>
            <a:r>
              <a:rPr sz="1600" spc="-105" dirty="0">
                <a:latin typeface="Arial"/>
                <a:cs typeface="Arial"/>
              </a:rPr>
              <a:t>OPO </a:t>
            </a:r>
            <a:r>
              <a:rPr sz="1600" spc="-90" dirty="0">
                <a:latin typeface="Arial"/>
                <a:cs typeface="Arial"/>
              </a:rPr>
              <a:t>–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LAD</a:t>
            </a:r>
            <a:r>
              <a:rPr sz="1600" spc="20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DT655	</a:t>
            </a:r>
            <a:r>
              <a:rPr sz="1600" spc="-25" dirty="0">
                <a:latin typeface="Arial"/>
                <a:cs typeface="Arial"/>
              </a:rPr>
              <a:t>20:45|05:30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600" spc="-50" dirty="0">
                <a:latin typeface="Arial"/>
                <a:cs typeface="Arial"/>
              </a:rPr>
              <a:t>MPM </a:t>
            </a:r>
            <a:r>
              <a:rPr sz="1600" spc="-90" dirty="0">
                <a:latin typeface="Arial"/>
                <a:cs typeface="Arial"/>
              </a:rPr>
              <a:t>– </a:t>
            </a:r>
            <a:r>
              <a:rPr sz="1600" spc="-30" dirty="0">
                <a:latin typeface="Arial"/>
                <a:cs typeface="Arial"/>
              </a:rPr>
              <a:t>LAD  </a:t>
            </a:r>
            <a:r>
              <a:rPr sz="1600" spc="-10" dirty="0">
                <a:latin typeface="Arial"/>
                <a:cs typeface="Arial"/>
              </a:rPr>
              <a:t>DT582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17:50|20:50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77938" y="4892751"/>
            <a:ext cx="2908300" cy="56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  <a:tabLst>
                <a:tab pos="1846580" algn="l"/>
              </a:tabLst>
            </a:pPr>
            <a:r>
              <a:rPr sz="1600" spc="-30" dirty="0">
                <a:latin typeface="Arial"/>
                <a:cs typeface="Arial"/>
              </a:rPr>
              <a:t>LAD </a:t>
            </a:r>
            <a:r>
              <a:rPr sz="1600" spc="-90" dirty="0">
                <a:latin typeface="Arial"/>
                <a:cs typeface="Arial"/>
              </a:rPr>
              <a:t>– </a:t>
            </a:r>
            <a:r>
              <a:rPr sz="1600" spc="-50" dirty="0">
                <a:latin typeface="Arial"/>
                <a:cs typeface="Arial"/>
              </a:rPr>
              <a:t>MPM </a:t>
            </a:r>
            <a:r>
              <a:rPr sz="1600" spc="-10" dirty="0">
                <a:latin typeface="Arial"/>
                <a:cs typeface="Arial"/>
              </a:rPr>
              <a:t>DT581 </a:t>
            </a:r>
            <a:r>
              <a:rPr sz="1600" spc="-25" dirty="0">
                <a:latin typeface="Arial"/>
                <a:cs typeface="Arial"/>
              </a:rPr>
              <a:t>09:50|14:50  </a:t>
            </a:r>
            <a:r>
              <a:rPr sz="1600" spc="5" dirty="0">
                <a:latin typeface="Arial"/>
                <a:cs typeface="Arial"/>
              </a:rPr>
              <a:t>L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D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90" dirty="0">
                <a:latin typeface="Arial"/>
                <a:cs typeface="Arial"/>
              </a:rPr>
              <a:t>–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O</a:t>
            </a:r>
            <a:r>
              <a:rPr sz="1600" spc="-110" dirty="0">
                <a:latin typeface="Arial"/>
                <a:cs typeface="Arial"/>
              </a:rPr>
              <a:t>P</a:t>
            </a:r>
            <a:r>
              <a:rPr sz="1600" spc="-75" dirty="0">
                <a:latin typeface="Arial"/>
                <a:cs typeface="Arial"/>
              </a:rPr>
              <a:t>O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D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65</a:t>
            </a:r>
            <a:r>
              <a:rPr sz="1600" spc="10" dirty="0">
                <a:latin typeface="Arial"/>
                <a:cs typeface="Arial"/>
              </a:rPr>
              <a:t>4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5" dirty="0">
                <a:latin typeface="Arial"/>
                <a:cs typeface="Arial"/>
              </a:rPr>
              <a:t>22</a:t>
            </a:r>
            <a:r>
              <a:rPr sz="1600" spc="-140" dirty="0">
                <a:latin typeface="Arial"/>
                <a:cs typeface="Arial"/>
              </a:rPr>
              <a:t>:</a:t>
            </a:r>
            <a:r>
              <a:rPr sz="1600" spc="5" dirty="0">
                <a:latin typeface="Arial"/>
                <a:cs typeface="Arial"/>
              </a:rPr>
              <a:t>30</a:t>
            </a:r>
            <a:r>
              <a:rPr sz="1600" spc="-20" dirty="0">
                <a:latin typeface="Arial"/>
                <a:cs typeface="Arial"/>
              </a:rPr>
              <a:t>|</a:t>
            </a:r>
            <a:r>
              <a:rPr sz="1600" spc="5" dirty="0">
                <a:latin typeface="Arial"/>
                <a:cs typeface="Arial"/>
              </a:rPr>
              <a:t>05</a:t>
            </a:r>
            <a:r>
              <a:rPr sz="1600" spc="-140" dirty="0">
                <a:latin typeface="Arial"/>
                <a:cs typeface="Arial"/>
              </a:rPr>
              <a:t>:</a:t>
            </a:r>
            <a:r>
              <a:rPr sz="1600" spc="5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14204" y="5015776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218097" y="0"/>
                </a:moveTo>
                <a:lnTo>
                  <a:pt x="218097" y="33464"/>
                </a:lnTo>
                <a:lnTo>
                  <a:pt x="0" y="33464"/>
                </a:lnTo>
                <a:lnTo>
                  <a:pt x="0" y="100380"/>
                </a:lnTo>
                <a:lnTo>
                  <a:pt x="218097" y="100380"/>
                </a:lnTo>
                <a:lnTo>
                  <a:pt x="218097" y="133832"/>
                </a:lnTo>
                <a:lnTo>
                  <a:pt x="285013" y="66916"/>
                </a:lnTo>
                <a:lnTo>
                  <a:pt x="218097" y="0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14204" y="5015776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0" y="33458"/>
                </a:moveTo>
                <a:lnTo>
                  <a:pt x="218091" y="33458"/>
                </a:lnTo>
                <a:lnTo>
                  <a:pt x="218091" y="0"/>
                </a:lnTo>
                <a:lnTo>
                  <a:pt x="285008" y="66917"/>
                </a:lnTo>
                <a:lnTo>
                  <a:pt x="218091" y="133835"/>
                </a:lnTo>
                <a:lnTo>
                  <a:pt x="218091" y="100376"/>
                </a:lnTo>
                <a:lnTo>
                  <a:pt x="0" y="100376"/>
                </a:lnTo>
                <a:lnTo>
                  <a:pt x="0" y="33458"/>
                </a:lnTo>
                <a:close/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01682" y="5268848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218084" y="0"/>
                </a:moveTo>
                <a:lnTo>
                  <a:pt x="218084" y="33451"/>
                </a:lnTo>
                <a:lnTo>
                  <a:pt x="0" y="33451"/>
                </a:lnTo>
                <a:lnTo>
                  <a:pt x="0" y="100368"/>
                </a:lnTo>
                <a:lnTo>
                  <a:pt x="218084" y="100368"/>
                </a:lnTo>
                <a:lnTo>
                  <a:pt x="218084" y="133832"/>
                </a:lnTo>
                <a:lnTo>
                  <a:pt x="285013" y="66916"/>
                </a:lnTo>
                <a:lnTo>
                  <a:pt x="218084" y="0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01682" y="5268848"/>
            <a:ext cx="285115" cy="133985"/>
          </a:xfrm>
          <a:custGeom>
            <a:avLst/>
            <a:gdLst/>
            <a:ahLst/>
            <a:cxnLst/>
            <a:rect l="l" t="t" r="r" b="b"/>
            <a:pathLst>
              <a:path w="285114" h="133985">
                <a:moveTo>
                  <a:pt x="0" y="33458"/>
                </a:moveTo>
                <a:lnTo>
                  <a:pt x="218091" y="33458"/>
                </a:lnTo>
                <a:lnTo>
                  <a:pt x="218091" y="0"/>
                </a:lnTo>
                <a:lnTo>
                  <a:pt x="285008" y="66917"/>
                </a:lnTo>
                <a:lnTo>
                  <a:pt x="218091" y="133835"/>
                </a:lnTo>
                <a:lnTo>
                  <a:pt x="218091" y="100376"/>
                </a:lnTo>
                <a:lnTo>
                  <a:pt x="0" y="100376"/>
                </a:lnTo>
                <a:lnTo>
                  <a:pt x="0" y="33458"/>
                </a:lnTo>
                <a:close/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832" y="2459227"/>
            <a:ext cx="8199120" cy="351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55" dirty="0">
                <a:latin typeface="Arial"/>
                <a:cs typeface="Arial"/>
              </a:rPr>
              <a:t>2011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Arial"/>
                <a:cs typeface="Arial"/>
              </a:rPr>
              <a:t>|</a:t>
            </a:r>
            <a:r>
              <a:rPr sz="155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spc="35" dirty="0">
                <a:latin typeface="Arial"/>
                <a:cs typeface="Arial"/>
              </a:rPr>
              <a:t>Corporate</a:t>
            </a:r>
            <a:r>
              <a:rPr sz="1550" spc="-35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Achievement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10" dirty="0">
                <a:latin typeface="Arial"/>
                <a:cs typeface="Arial"/>
              </a:rPr>
              <a:t>Award</a:t>
            </a:r>
            <a:r>
              <a:rPr sz="1600" spc="10" dirty="0">
                <a:latin typeface="Arial"/>
                <a:cs typeface="Arial"/>
              </a:rPr>
              <a:t>,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pela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Aviation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&amp;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Allied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Business.</a:t>
            </a:r>
            <a:endParaRPr sz="1600">
              <a:latin typeface="Arial"/>
              <a:cs typeface="Arial"/>
            </a:endParaRPr>
          </a:p>
          <a:p>
            <a:pPr marL="12700" marR="2571115">
              <a:lnSpc>
                <a:spcPct val="300000"/>
              </a:lnSpc>
            </a:pPr>
            <a:r>
              <a:rPr sz="1550" spc="55" dirty="0">
                <a:latin typeface="Arial"/>
                <a:cs typeface="Arial"/>
              </a:rPr>
              <a:t>2012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Arial"/>
                <a:cs typeface="Arial"/>
              </a:rPr>
              <a:t>|</a:t>
            </a:r>
            <a:r>
              <a:rPr sz="155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spc="25" dirty="0">
                <a:latin typeface="Arial"/>
                <a:cs typeface="Arial"/>
              </a:rPr>
              <a:t>African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Aviation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Achievement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30" dirty="0">
                <a:latin typeface="Arial"/>
                <a:cs typeface="Arial"/>
              </a:rPr>
              <a:t>Award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550" spc="20" dirty="0">
                <a:latin typeface="Arial"/>
                <a:cs typeface="Arial"/>
              </a:rPr>
              <a:t>2012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pela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AFRAA.  </a:t>
            </a:r>
            <a:r>
              <a:rPr sz="1550" spc="55" dirty="0">
                <a:latin typeface="Arial"/>
                <a:cs typeface="Arial"/>
              </a:rPr>
              <a:t>2013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5" dirty="0">
                <a:solidFill>
                  <a:srgbClr val="C00000"/>
                </a:solidFill>
                <a:latin typeface="Arial"/>
                <a:cs typeface="Arial"/>
              </a:rPr>
              <a:t>|</a:t>
            </a:r>
            <a:r>
              <a:rPr sz="1550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100" dirty="0">
                <a:latin typeface="Arial"/>
                <a:cs typeface="Arial"/>
              </a:rPr>
              <a:t>TAAG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conquista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três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10" dirty="0">
                <a:latin typeface="Arial"/>
                <a:cs typeface="Arial"/>
              </a:rPr>
              <a:t>estrelas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no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ranking</a:t>
            </a:r>
            <a:r>
              <a:rPr sz="1600" i="1" spc="-12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Skytrax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spc="-40" dirty="0">
                <a:latin typeface="Arial"/>
                <a:cs typeface="Arial"/>
              </a:rPr>
              <a:t>(sistema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classificação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mundial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qualidade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normas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companhias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aéreas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referência).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700"/>
              </a:lnSpc>
              <a:spcBef>
                <a:spcPts val="1085"/>
              </a:spcBef>
            </a:pPr>
            <a:r>
              <a:rPr sz="1550" spc="55" dirty="0">
                <a:latin typeface="Arial"/>
                <a:cs typeface="Arial"/>
              </a:rPr>
              <a:t>2016 </a:t>
            </a:r>
            <a:r>
              <a:rPr sz="1550" spc="-5" dirty="0">
                <a:solidFill>
                  <a:srgbClr val="C00000"/>
                </a:solidFill>
                <a:latin typeface="Arial"/>
                <a:cs typeface="Arial"/>
              </a:rPr>
              <a:t>| </a:t>
            </a:r>
            <a:r>
              <a:rPr sz="1600" spc="-110" dirty="0">
                <a:latin typeface="Arial"/>
                <a:cs typeface="Arial"/>
              </a:rPr>
              <a:t>EASA </a:t>
            </a:r>
            <a:r>
              <a:rPr sz="1600" spc="-15" dirty="0">
                <a:latin typeface="Arial"/>
                <a:cs typeface="Arial"/>
              </a:rPr>
              <a:t>(Agência </a:t>
            </a:r>
            <a:r>
              <a:rPr sz="1600" spc="10" dirty="0">
                <a:latin typeface="Arial"/>
                <a:cs typeface="Arial"/>
              </a:rPr>
              <a:t>de </a:t>
            </a:r>
            <a:r>
              <a:rPr sz="1600" spc="-25" dirty="0">
                <a:latin typeface="Arial"/>
                <a:cs typeface="Arial"/>
              </a:rPr>
              <a:t>Segurança </a:t>
            </a:r>
            <a:r>
              <a:rPr sz="1600" spc="-50" dirty="0">
                <a:latin typeface="Arial"/>
                <a:cs typeface="Arial"/>
              </a:rPr>
              <a:t>Aérea </a:t>
            </a:r>
            <a:r>
              <a:rPr sz="1600" spc="-10" dirty="0">
                <a:latin typeface="Arial"/>
                <a:cs typeface="Arial"/>
              </a:rPr>
              <a:t>da </a:t>
            </a:r>
            <a:r>
              <a:rPr sz="1600" spc="-35" dirty="0">
                <a:latin typeface="Arial"/>
                <a:cs typeface="Arial"/>
              </a:rPr>
              <a:t>União Europeia) </a:t>
            </a:r>
            <a:r>
              <a:rPr sz="1600" spc="-25" dirty="0">
                <a:latin typeface="Arial"/>
                <a:cs typeface="Arial"/>
              </a:rPr>
              <a:t>aprova </a:t>
            </a:r>
            <a:r>
              <a:rPr sz="1600" spc="30" dirty="0">
                <a:latin typeface="Arial"/>
                <a:cs typeface="Arial"/>
              </a:rPr>
              <a:t>o </a:t>
            </a:r>
            <a:r>
              <a:rPr sz="1600" spc="-60" dirty="0">
                <a:latin typeface="Arial"/>
                <a:cs typeface="Arial"/>
              </a:rPr>
              <a:t>TCO </a:t>
            </a:r>
            <a:r>
              <a:rPr sz="1600" spc="-30" dirty="0">
                <a:latin typeface="Arial"/>
                <a:cs typeface="Arial"/>
              </a:rPr>
              <a:t>(Operação </a:t>
            </a:r>
            <a:r>
              <a:rPr sz="1600" spc="5" dirty="0">
                <a:latin typeface="Arial"/>
                <a:cs typeface="Arial"/>
              </a:rPr>
              <a:t>de  </a:t>
            </a:r>
            <a:r>
              <a:rPr sz="1600" spc="-40" dirty="0">
                <a:latin typeface="Arial"/>
                <a:cs typeface="Arial"/>
              </a:rPr>
              <a:t>Terceiros </a:t>
            </a:r>
            <a:r>
              <a:rPr sz="1600" spc="-80" dirty="0">
                <a:latin typeface="Arial"/>
                <a:cs typeface="Arial"/>
              </a:rPr>
              <a:t>Países) </a:t>
            </a:r>
            <a:r>
              <a:rPr sz="1600" spc="-25" dirty="0">
                <a:latin typeface="Arial"/>
                <a:cs typeface="Arial"/>
              </a:rPr>
              <a:t>e </a:t>
            </a:r>
            <a:r>
              <a:rPr sz="1600" spc="-30" dirty="0">
                <a:latin typeface="Arial"/>
                <a:cs typeface="Arial"/>
              </a:rPr>
              <a:t>autoriza </a:t>
            </a:r>
            <a:r>
              <a:rPr sz="1600" spc="-60" dirty="0">
                <a:latin typeface="Arial"/>
                <a:cs typeface="Arial"/>
              </a:rPr>
              <a:t>a </a:t>
            </a:r>
            <a:r>
              <a:rPr sz="1600" spc="-100" dirty="0">
                <a:latin typeface="Arial"/>
                <a:cs typeface="Arial"/>
              </a:rPr>
              <a:t>TAAG </a:t>
            </a:r>
            <a:r>
              <a:rPr sz="1600" spc="-25" dirty="0">
                <a:latin typeface="Arial"/>
                <a:cs typeface="Arial"/>
              </a:rPr>
              <a:t>candidatar-se </a:t>
            </a:r>
            <a:r>
              <a:rPr sz="1600" spc="-6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qualquer </a:t>
            </a:r>
            <a:r>
              <a:rPr sz="1550" spc="45" dirty="0">
                <a:latin typeface="Arial"/>
                <a:cs typeface="Arial"/>
              </a:rPr>
              <a:t>licença </a:t>
            </a:r>
            <a:r>
              <a:rPr sz="1550" spc="40" dirty="0">
                <a:latin typeface="Arial"/>
                <a:cs typeface="Arial"/>
              </a:rPr>
              <a:t>comercial </a:t>
            </a:r>
            <a:r>
              <a:rPr sz="1550" spc="15" dirty="0">
                <a:latin typeface="Arial"/>
                <a:cs typeface="Arial"/>
              </a:rPr>
              <a:t>para </a:t>
            </a:r>
            <a:r>
              <a:rPr sz="1550" spc="30" dirty="0">
                <a:latin typeface="Arial"/>
                <a:cs typeface="Arial"/>
              </a:rPr>
              <a:t>operar  </a:t>
            </a:r>
            <a:r>
              <a:rPr sz="1550" spc="35" dirty="0">
                <a:latin typeface="Arial"/>
                <a:cs typeface="Arial"/>
              </a:rPr>
              <a:t>nos </a:t>
            </a:r>
            <a:r>
              <a:rPr sz="1550" spc="30" dirty="0">
                <a:latin typeface="Arial"/>
                <a:cs typeface="Arial"/>
              </a:rPr>
              <a:t>estados-membros </a:t>
            </a:r>
            <a:r>
              <a:rPr sz="1550" spc="35" dirty="0">
                <a:latin typeface="Arial"/>
                <a:cs typeface="Arial"/>
              </a:rPr>
              <a:t>da</a:t>
            </a:r>
            <a:r>
              <a:rPr sz="1550" spc="-200" dirty="0">
                <a:latin typeface="Arial"/>
                <a:cs typeface="Arial"/>
              </a:rPr>
              <a:t> </a:t>
            </a:r>
            <a:r>
              <a:rPr sz="1550" spc="-90" dirty="0">
                <a:latin typeface="Arial"/>
                <a:cs typeface="Arial"/>
              </a:rPr>
              <a:t>U.E.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8217534" cy="166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15" dirty="0"/>
              <a:t>PRÉMIOS</a:t>
            </a:r>
            <a:r>
              <a:rPr spc="-665" dirty="0"/>
              <a:t> </a:t>
            </a:r>
            <a:r>
              <a:rPr spc="-1614" dirty="0"/>
              <a:t>E</a:t>
            </a:r>
            <a:r>
              <a:rPr spc="-665" dirty="0"/>
              <a:t> </a:t>
            </a:r>
            <a:r>
              <a:rPr spc="-1435" dirty="0"/>
              <a:t>DISTINÇÕES</a:t>
            </a:r>
          </a:p>
          <a:p>
            <a:pPr marL="31115" marR="5080">
              <a:lnSpc>
                <a:spcPct val="150000"/>
              </a:lnSpc>
              <a:spcBef>
                <a:spcPts val="655"/>
              </a:spcBef>
            </a:pPr>
            <a:r>
              <a:rPr sz="1550" spc="55" dirty="0"/>
              <a:t>2011 </a:t>
            </a:r>
            <a:r>
              <a:rPr sz="1550" spc="-5" dirty="0">
                <a:solidFill>
                  <a:srgbClr val="C00000"/>
                </a:solidFill>
              </a:rPr>
              <a:t>| </a:t>
            </a:r>
            <a:r>
              <a:rPr sz="1600" spc="-100" dirty="0"/>
              <a:t>TAAG </a:t>
            </a:r>
            <a:r>
              <a:rPr sz="1600" spc="-25" dirty="0"/>
              <a:t>eleita </a:t>
            </a:r>
            <a:r>
              <a:rPr sz="1600" spc="-35" dirty="0"/>
              <a:t>para </a:t>
            </a:r>
            <a:r>
              <a:rPr sz="1550" spc="25" dirty="0"/>
              <a:t>integrar </a:t>
            </a:r>
            <a:r>
              <a:rPr sz="1550" spc="60" dirty="0"/>
              <a:t>o </a:t>
            </a:r>
            <a:r>
              <a:rPr sz="1550" spc="50" dirty="0"/>
              <a:t>comité </a:t>
            </a:r>
            <a:r>
              <a:rPr sz="1550" spc="30" dirty="0"/>
              <a:t>Executivo </a:t>
            </a:r>
            <a:r>
              <a:rPr sz="1550" spc="35" dirty="0"/>
              <a:t>da</a:t>
            </a:r>
            <a:r>
              <a:rPr sz="1550" spc="-280" dirty="0"/>
              <a:t> </a:t>
            </a:r>
            <a:r>
              <a:rPr sz="1550" spc="-40" dirty="0"/>
              <a:t>AFRAA </a:t>
            </a:r>
            <a:r>
              <a:rPr sz="1600" spc="-30" dirty="0"/>
              <a:t>(African </a:t>
            </a:r>
            <a:r>
              <a:rPr sz="1600" spc="-35" dirty="0"/>
              <a:t>Airlines Association),  </a:t>
            </a:r>
            <a:r>
              <a:rPr sz="1600" spc="-20" dirty="0"/>
              <a:t>na </a:t>
            </a:r>
            <a:r>
              <a:rPr sz="1600" spc="30" dirty="0"/>
              <a:t>23</a:t>
            </a:r>
            <a:r>
              <a:rPr sz="1600" spc="30" dirty="0">
                <a:latin typeface="Trebuchet MS"/>
                <a:cs typeface="Trebuchet MS"/>
              </a:rPr>
              <a:t>ª</a:t>
            </a:r>
            <a:r>
              <a:rPr sz="1600" spc="-285" dirty="0">
                <a:latin typeface="Trebuchet MS"/>
                <a:cs typeface="Trebuchet MS"/>
              </a:rPr>
              <a:t> </a:t>
            </a:r>
            <a:r>
              <a:rPr sz="1600" spc="-50" dirty="0"/>
              <a:t>Assembleia-Geral.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330" y="1677153"/>
            <a:ext cx="3839845" cy="15798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65" dirty="0">
                <a:solidFill>
                  <a:srgbClr val="10253F"/>
                </a:solidFill>
                <a:latin typeface="Arial"/>
                <a:cs typeface="Arial"/>
              </a:rPr>
              <a:t>PASSAGEIROS </a:t>
            </a:r>
            <a:r>
              <a:rPr sz="1550" spc="20" dirty="0">
                <a:solidFill>
                  <a:srgbClr val="10253F"/>
                </a:solidFill>
                <a:latin typeface="Arial"/>
                <a:cs typeface="Arial"/>
              </a:rPr>
              <a:t>COM </a:t>
            </a:r>
            <a:r>
              <a:rPr sz="1550" spc="-25" dirty="0">
                <a:solidFill>
                  <a:srgbClr val="10253F"/>
                </a:solidFill>
                <a:latin typeface="Arial"/>
                <a:cs typeface="Arial"/>
              </a:rPr>
              <a:t>DESTINO A</a:t>
            </a:r>
            <a:r>
              <a:rPr sz="1550" spc="-13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10253F"/>
                </a:solidFill>
                <a:latin typeface="Arial"/>
                <a:cs typeface="Arial"/>
              </a:rPr>
              <a:t>ANGOLA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Times New Roman"/>
              <a:cs typeface="Times New Roman"/>
            </a:endParaRPr>
          </a:p>
          <a:p>
            <a:pPr marL="290830" indent="-274955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25" dirty="0">
                <a:latin typeface="Arial"/>
                <a:cs typeface="Arial"/>
              </a:rPr>
              <a:t>Bilhete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passagem</a:t>
            </a:r>
            <a:endParaRPr sz="1600">
              <a:latin typeface="Arial"/>
              <a:cs typeface="Arial"/>
            </a:endParaRPr>
          </a:p>
          <a:p>
            <a:pPr marL="290830" indent="-274955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50" dirty="0">
                <a:latin typeface="Arial"/>
                <a:cs typeface="Arial"/>
              </a:rPr>
              <a:t>Passaporte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válido</a:t>
            </a:r>
            <a:endParaRPr sz="1600">
              <a:latin typeface="Arial"/>
              <a:cs typeface="Arial"/>
            </a:endParaRPr>
          </a:p>
          <a:p>
            <a:pPr marL="290830" indent="-274955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15" dirty="0">
                <a:latin typeface="Arial"/>
                <a:cs typeface="Arial"/>
              </a:rPr>
              <a:t>Certificado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internacional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vacinas</a:t>
            </a:r>
            <a:endParaRPr sz="1600">
              <a:latin typeface="Arial"/>
              <a:cs typeface="Arial"/>
            </a:endParaRPr>
          </a:p>
          <a:p>
            <a:pPr marL="290830" indent="-274955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35" dirty="0">
                <a:latin typeface="Arial"/>
                <a:cs typeface="Arial"/>
              </a:rPr>
              <a:t>Visto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adequado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propósito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visita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330" y="4115553"/>
            <a:ext cx="4054475" cy="15100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70" dirty="0">
                <a:solidFill>
                  <a:srgbClr val="10253F"/>
                </a:solidFill>
                <a:latin typeface="Arial"/>
                <a:cs typeface="Arial"/>
              </a:rPr>
              <a:t>PASSAGEIROS </a:t>
            </a:r>
            <a:r>
              <a:rPr sz="1550" spc="-15" dirty="0">
                <a:solidFill>
                  <a:srgbClr val="10253F"/>
                </a:solidFill>
                <a:latin typeface="Arial"/>
                <a:cs typeface="Arial"/>
              </a:rPr>
              <a:t>EM</a:t>
            </a:r>
            <a:r>
              <a:rPr sz="1550" spc="-3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10253F"/>
                </a:solidFill>
                <a:latin typeface="Arial"/>
                <a:cs typeface="Arial"/>
              </a:rPr>
              <a:t>TRÂNSITO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imes New Roman"/>
              <a:cs typeface="Times New Roman"/>
            </a:endParaRPr>
          </a:p>
          <a:p>
            <a:pPr marL="249554" indent="-233679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35" dirty="0">
                <a:latin typeface="Arial"/>
                <a:cs typeface="Arial"/>
              </a:rPr>
              <a:t>Cartão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embarque</a:t>
            </a:r>
            <a:endParaRPr sz="1600">
              <a:latin typeface="Arial"/>
              <a:cs typeface="Arial"/>
            </a:endParaRPr>
          </a:p>
          <a:p>
            <a:pPr marL="249554" indent="-233679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50" dirty="0">
                <a:latin typeface="Arial"/>
                <a:cs typeface="Arial"/>
              </a:rPr>
              <a:t>Passaporte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válido</a:t>
            </a:r>
            <a:endParaRPr sz="1600">
              <a:latin typeface="Arial"/>
              <a:cs typeface="Arial"/>
            </a:endParaRPr>
          </a:p>
          <a:p>
            <a:pPr marL="249554" marR="5080" indent="-233679">
              <a:lnSpc>
                <a:spcPct val="100000"/>
              </a:lnSpc>
              <a:buClr>
                <a:srgbClr val="C00000"/>
              </a:buClr>
              <a:buChar char="•"/>
              <a:tabLst>
                <a:tab pos="290830" algn="l"/>
                <a:tab pos="291465" algn="l"/>
              </a:tabLst>
            </a:pPr>
            <a:r>
              <a:rPr sz="1600" spc="-25" dirty="0">
                <a:latin typeface="Arial"/>
                <a:cs typeface="Arial"/>
              </a:rPr>
              <a:t>Isenção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visto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trânsito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território  </a:t>
            </a:r>
            <a:r>
              <a:rPr sz="1600" dirty="0">
                <a:latin typeface="Arial"/>
                <a:cs typeface="Arial"/>
              </a:rPr>
              <a:t>angolano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por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menos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24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horas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23603" y="3961360"/>
            <a:ext cx="2613962" cy="2048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77635" y="1291272"/>
            <a:ext cx="697837" cy="839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76947" y="1294943"/>
            <a:ext cx="1878979" cy="1277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7635" y="1291272"/>
            <a:ext cx="2783801" cy="2765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7635" y="2519616"/>
            <a:ext cx="1922030" cy="15370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9653" y="2858922"/>
            <a:ext cx="861783" cy="11977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39537" y="1617522"/>
            <a:ext cx="1263517" cy="1925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5991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00" dirty="0"/>
              <a:t>DOCUMENTAÇÃO</a:t>
            </a:r>
            <a:r>
              <a:rPr spc="-725" dirty="0"/>
              <a:t> </a:t>
            </a:r>
            <a:r>
              <a:rPr spc="-1485" dirty="0"/>
              <a:t>NECESSÁRIA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07"/>
            <a:ext cx="8961755" cy="144780"/>
          </a:xfrm>
          <a:custGeom>
            <a:avLst/>
            <a:gdLst/>
            <a:ahLst/>
            <a:cxnLst/>
            <a:rect l="l" t="t" r="r" b="b"/>
            <a:pathLst>
              <a:path w="8961755" h="144780">
                <a:moveTo>
                  <a:pt x="0" y="144617"/>
                </a:moveTo>
                <a:lnTo>
                  <a:pt x="8961437" y="144617"/>
                </a:lnTo>
                <a:lnTo>
                  <a:pt x="8961437" y="0"/>
                </a:lnTo>
                <a:lnTo>
                  <a:pt x="0" y="0"/>
                </a:lnTo>
                <a:lnTo>
                  <a:pt x="0" y="144617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10"/>
            <a:ext cx="8961755" cy="144780"/>
          </a:xfrm>
          <a:custGeom>
            <a:avLst/>
            <a:gdLst/>
            <a:ahLst/>
            <a:cxnLst/>
            <a:rect l="l" t="t" r="r" b="b"/>
            <a:pathLst>
              <a:path w="8961755" h="144780">
                <a:moveTo>
                  <a:pt x="0" y="0"/>
                </a:moveTo>
                <a:lnTo>
                  <a:pt x="8961445" y="0"/>
                </a:lnTo>
                <a:lnTo>
                  <a:pt x="8961445" y="144617"/>
                </a:lnTo>
                <a:lnTo>
                  <a:pt x="0" y="14461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12335" y="2983992"/>
            <a:ext cx="4678679" cy="3474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105" y="1515720"/>
            <a:ext cx="6572884" cy="42564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50" spc="-35" dirty="0">
                <a:solidFill>
                  <a:srgbClr val="10253F"/>
                </a:solidFill>
                <a:latin typeface="Arial"/>
                <a:cs typeface="Arial"/>
              </a:rPr>
              <a:t>O </a:t>
            </a:r>
            <a:r>
              <a:rPr sz="1550" spc="-25" dirty="0">
                <a:solidFill>
                  <a:srgbClr val="10253F"/>
                </a:solidFill>
                <a:latin typeface="Arial"/>
                <a:cs typeface="Arial"/>
              </a:rPr>
              <a:t>CHECK-IN </a:t>
            </a:r>
            <a:r>
              <a:rPr sz="1550" spc="-10" dirty="0">
                <a:solidFill>
                  <a:srgbClr val="10253F"/>
                </a:solidFill>
                <a:latin typeface="Arial"/>
                <a:cs typeface="Arial"/>
              </a:rPr>
              <a:t>ONLINE </a:t>
            </a:r>
            <a:r>
              <a:rPr sz="1550" spc="-40" dirty="0">
                <a:solidFill>
                  <a:srgbClr val="10253F"/>
                </a:solidFill>
                <a:latin typeface="Arial"/>
                <a:cs typeface="Arial"/>
              </a:rPr>
              <a:t>ESTÁ </a:t>
            </a:r>
            <a:r>
              <a:rPr sz="1550" spc="-30" dirty="0">
                <a:solidFill>
                  <a:srgbClr val="10253F"/>
                </a:solidFill>
                <a:latin typeface="Arial"/>
                <a:cs typeface="Arial"/>
              </a:rPr>
              <a:t>DISPONÍVEL </a:t>
            </a:r>
            <a:r>
              <a:rPr sz="1550" spc="50" dirty="0">
                <a:solidFill>
                  <a:srgbClr val="10253F"/>
                </a:solidFill>
                <a:latin typeface="Arial"/>
                <a:cs typeface="Arial"/>
              </a:rPr>
              <a:t>36 </a:t>
            </a:r>
            <a:r>
              <a:rPr sz="1550" spc="-45" dirty="0">
                <a:solidFill>
                  <a:srgbClr val="10253F"/>
                </a:solidFill>
                <a:latin typeface="Arial"/>
                <a:cs typeface="Arial"/>
              </a:rPr>
              <a:t>HORAS </a:t>
            </a:r>
            <a:r>
              <a:rPr sz="1550" spc="-30" dirty="0">
                <a:solidFill>
                  <a:srgbClr val="10253F"/>
                </a:solidFill>
                <a:latin typeface="Arial"/>
                <a:cs typeface="Arial"/>
              </a:rPr>
              <a:t>ANTES </a:t>
            </a:r>
            <a:r>
              <a:rPr sz="1550" dirty="0">
                <a:solidFill>
                  <a:srgbClr val="10253F"/>
                </a:solidFill>
                <a:latin typeface="Arial"/>
                <a:cs typeface="Arial"/>
              </a:rPr>
              <a:t>DA</a:t>
            </a:r>
            <a:r>
              <a:rPr sz="1550" spc="-250" dirty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sz="1550" spc="-30" dirty="0">
                <a:solidFill>
                  <a:srgbClr val="10253F"/>
                </a:solidFill>
                <a:latin typeface="Arial"/>
                <a:cs typeface="Arial"/>
              </a:rPr>
              <a:t>PARTIDA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passageiros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com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reserva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confirmada.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550" spc="-65" dirty="0">
                <a:solidFill>
                  <a:srgbClr val="10253F"/>
                </a:solidFill>
                <a:latin typeface="Arial"/>
                <a:cs typeface="Arial"/>
              </a:rPr>
              <a:t>PARA </a:t>
            </a:r>
            <a:r>
              <a:rPr sz="1550" spc="-50" dirty="0">
                <a:solidFill>
                  <a:srgbClr val="10253F"/>
                </a:solidFill>
                <a:latin typeface="Arial"/>
                <a:cs typeface="Arial"/>
              </a:rPr>
              <a:t>ENTREGA </a:t>
            </a:r>
            <a:r>
              <a:rPr sz="1550" dirty="0">
                <a:solidFill>
                  <a:srgbClr val="10253F"/>
                </a:solidFill>
                <a:latin typeface="Arial"/>
                <a:cs typeface="Arial"/>
              </a:rPr>
              <a:t>DA</a:t>
            </a:r>
            <a:r>
              <a:rPr sz="1550" spc="-25" dirty="0">
                <a:solidFill>
                  <a:srgbClr val="10253F"/>
                </a:solidFill>
                <a:latin typeface="Arial"/>
                <a:cs typeface="Arial"/>
              </a:rPr>
              <a:t> BAGAGEM</a:t>
            </a:r>
            <a:endParaRPr sz="1550">
              <a:latin typeface="Arial"/>
              <a:cs typeface="Arial"/>
            </a:endParaRPr>
          </a:p>
          <a:p>
            <a:pPr marL="12700" marR="2719070" algn="just">
              <a:lnSpc>
                <a:spcPct val="150000"/>
              </a:lnSpc>
              <a:spcBef>
                <a:spcPts val="35"/>
              </a:spcBef>
            </a:pPr>
            <a:r>
              <a:rPr sz="1600" spc="-5" dirty="0">
                <a:latin typeface="Arial"/>
                <a:cs typeface="Arial"/>
              </a:rPr>
              <a:t>deve </a:t>
            </a:r>
            <a:r>
              <a:rPr sz="1600" spc="-25" dirty="0">
                <a:latin typeface="Arial"/>
                <a:cs typeface="Arial"/>
              </a:rPr>
              <a:t>dirigir-se </a:t>
            </a:r>
            <a:r>
              <a:rPr sz="1600" spc="-20" dirty="0">
                <a:latin typeface="Arial"/>
                <a:cs typeface="Arial"/>
              </a:rPr>
              <a:t>ao </a:t>
            </a:r>
            <a:r>
              <a:rPr sz="1600" spc="-10" dirty="0">
                <a:latin typeface="Arial"/>
                <a:cs typeface="Arial"/>
              </a:rPr>
              <a:t>balcão </a:t>
            </a:r>
            <a:r>
              <a:rPr sz="1600" spc="-40" dirty="0">
                <a:latin typeface="Arial"/>
                <a:cs typeface="Arial"/>
              </a:rPr>
              <a:t>assinalado. </a:t>
            </a:r>
            <a:r>
              <a:rPr sz="1600" spc="-90" dirty="0">
                <a:latin typeface="Arial"/>
                <a:cs typeface="Arial"/>
              </a:rPr>
              <a:t>Os  </a:t>
            </a:r>
            <a:r>
              <a:rPr sz="1600" spc="-15" dirty="0">
                <a:latin typeface="Arial"/>
                <a:cs typeface="Arial"/>
              </a:rPr>
              <a:t>balcões </a:t>
            </a:r>
            <a:r>
              <a:rPr sz="1600" spc="10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check-in </a:t>
            </a:r>
            <a:r>
              <a:rPr sz="1600" spc="-20" dirty="0">
                <a:latin typeface="Arial"/>
                <a:cs typeface="Arial"/>
              </a:rPr>
              <a:t>abrem </a:t>
            </a:r>
            <a:r>
              <a:rPr sz="1550" spc="40" dirty="0">
                <a:solidFill>
                  <a:srgbClr val="10253F"/>
                </a:solidFill>
                <a:latin typeface="Arial"/>
                <a:cs typeface="Arial"/>
              </a:rPr>
              <a:t>4 </a:t>
            </a:r>
            <a:r>
              <a:rPr sz="1550" spc="20" dirty="0">
                <a:solidFill>
                  <a:srgbClr val="10253F"/>
                </a:solidFill>
                <a:latin typeface="Arial"/>
                <a:cs typeface="Arial"/>
              </a:rPr>
              <a:t>horas antes  </a:t>
            </a:r>
            <a:r>
              <a:rPr sz="1600" spc="-10" dirty="0">
                <a:solidFill>
                  <a:srgbClr val="10253F"/>
                </a:solidFill>
                <a:latin typeface="Arial"/>
                <a:cs typeface="Arial"/>
              </a:rPr>
              <a:t>da </a:t>
            </a:r>
            <a:r>
              <a:rPr sz="1600" spc="-15" dirty="0">
                <a:solidFill>
                  <a:srgbClr val="10253F"/>
                </a:solidFill>
                <a:latin typeface="Arial"/>
                <a:cs typeface="Arial"/>
              </a:rPr>
              <a:t>partida </a:t>
            </a:r>
            <a:r>
              <a:rPr sz="1600" spc="35" dirty="0">
                <a:solidFill>
                  <a:srgbClr val="10253F"/>
                </a:solidFill>
                <a:latin typeface="Arial"/>
                <a:cs typeface="Arial"/>
              </a:rPr>
              <a:t>do </a:t>
            </a:r>
            <a:r>
              <a:rPr sz="1600" spc="15" dirty="0">
                <a:solidFill>
                  <a:srgbClr val="10253F"/>
                </a:solidFill>
                <a:latin typeface="Arial"/>
                <a:cs typeface="Arial"/>
              </a:rPr>
              <a:t>voo </a:t>
            </a:r>
            <a:r>
              <a:rPr sz="1600" spc="-25" dirty="0">
                <a:latin typeface="Arial"/>
                <a:cs typeface="Arial"/>
              </a:rPr>
              <a:t>e </a:t>
            </a:r>
            <a:r>
              <a:rPr sz="1600" spc="-20" dirty="0">
                <a:latin typeface="Arial"/>
                <a:cs typeface="Arial"/>
              </a:rPr>
              <a:t>encerram </a:t>
            </a:r>
            <a:r>
              <a:rPr sz="1550" spc="50" dirty="0">
                <a:latin typeface="Arial"/>
                <a:cs typeface="Arial"/>
              </a:rPr>
              <a:t>90 minutos  </a:t>
            </a:r>
            <a:r>
              <a:rPr sz="1550" dirty="0">
                <a:latin typeface="Arial"/>
                <a:cs typeface="Arial"/>
              </a:rPr>
              <a:t>antes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02260" algn="l"/>
                <a:tab pos="1115060" algn="l"/>
                <a:tab pos="1539875" algn="l"/>
                <a:tab pos="2787650" algn="l"/>
                <a:tab pos="3615690" algn="l"/>
              </a:tabLst>
            </a:pPr>
            <a:r>
              <a:rPr sz="1550" spc="-25" dirty="0">
                <a:solidFill>
                  <a:srgbClr val="10253F"/>
                </a:solidFill>
                <a:latin typeface="Arial"/>
                <a:cs typeface="Arial"/>
              </a:rPr>
              <a:t>A	</a:t>
            </a:r>
            <a:r>
              <a:rPr sz="1550" spc="-45" dirty="0">
                <a:solidFill>
                  <a:srgbClr val="10253F"/>
                </a:solidFill>
                <a:latin typeface="Arial"/>
                <a:cs typeface="Arial"/>
              </a:rPr>
              <a:t>PORTA	</a:t>
            </a:r>
            <a:r>
              <a:rPr sz="1550" spc="-40" dirty="0">
                <a:solidFill>
                  <a:srgbClr val="10253F"/>
                </a:solidFill>
                <a:latin typeface="Arial"/>
                <a:cs typeface="Arial"/>
              </a:rPr>
              <a:t>DE	</a:t>
            </a:r>
            <a:r>
              <a:rPr sz="1550" spc="-45" dirty="0">
                <a:solidFill>
                  <a:srgbClr val="10253F"/>
                </a:solidFill>
                <a:latin typeface="Arial"/>
                <a:cs typeface="Arial"/>
              </a:rPr>
              <a:t>EMBARQUE	</a:t>
            </a:r>
            <a:r>
              <a:rPr sz="1600" spc="-25" dirty="0">
                <a:latin typeface="Arial"/>
                <a:cs typeface="Arial"/>
              </a:rPr>
              <a:t>encerra	</a:t>
            </a:r>
            <a:r>
              <a:rPr sz="1600" spc="5" dirty="0">
                <a:latin typeface="Arial"/>
                <a:cs typeface="Arial"/>
              </a:rPr>
              <a:t>30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"/>
                <a:cs typeface="Arial"/>
              </a:rPr>
              <a:t>minutos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antes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saída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do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voo.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19132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45" dirty="0"/>
              <a:t>CHECK</a:t>
            </a:r>
            <a:r>
              <a:rPr spc="-745" dirty="0"/>
              <a:t> </a:t>
            </a:r>
            <a:r>
              <a:rPr spc="-1040" dirty="0"/>
              <a:t>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758" y="4487011"/>
            <a:ext cx="8608060" cy="1400810"/>
          </a:xfrm>
          <a:custGeom>
            <a:avLst/>
            <a:gdLst/>
            <a:ahLst/>
            <a:cxnLst/>
            <a:rect l="l" t="t" r="r" b="b"/>
            <a:pathLst>
              <a:path w="8608060" h="1400810">
                <a:moveTo>
                  <a:pt x="8523859" y="0"/>
                </a:moveTo>
                <a:lnTo>
                  <a:pt x="84054" y="0"/>
                </a:lnTo>
                <a:lnTo>
                  <a:pt x="51336" y="6606"/>
                </a:lnTo>
                <a:lnTo>
                  <a:pt x="24619" y="24623"/>
                </a:lnTo>
                <a:lnTo>
                  <a:pt x="6605" y="51343"/>
                </a:lnTo>
                <a:lnTo>
                  <a:pt x="0" y="84061"/>
                </a:lnTo>
                <a:lnTo>
                  <a:pt x="0" y="1316189"/>
                </a:lnTo>
                <a:lnTo>
                  <a:pt x="6605" y="1348908"/>
                </a:lnTo>
                <a:lnTo>
                  <a:pt x="24619" y="1375626"/>
                </a:lnTo>
                <a:lnTo>
                  <a:pt x="51336" y="1393640"/>
                </a:lnTo>
                <a:lnTo>
                  <a:pt x="84054" y="1400246"/>
                </a:lnTo>
                <a:lnTo>
                  <a:pt x="8523859" y="1400246"/>
                </a:lnTo>
                <a:lnTo>
                  <a:pt x="8556576" y="1393640"/>
                </a:lnTo>
                <a:lnTo>
                  <a:pt x="8583296" y="1375626"/>
                </a:lnTo>
                <a:lnTo>
                  <a:pt x="8601313" y="1348908"/>
                </a:lnTo>
                <a:lnTo>
                  <a:pt x="8607920" y="1316189"/>
                </a:lnTo>
                <a:lnTo>
                  <a:pt x="8607920" y="84061"/>
                </a:lnTo>
                <a:lnTo>
                  <a:pt x="8601313" y="51343"/>
                </a:lnTo>
                <a:lnTo>
                  <a:pt x="8583296" y="24623"/>
                </a:lnTo>
                <a:lnTo>
                  <a:pt x="8556576" y="6606"/>
                </a:lnTo>
                <a:lnTo>
                  <a:pt x="852385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128" y="2881122"/>
            <a:ext cx="8608060" cy="1400810"/>
          </a:xfrm>
          <a:custGeom>
            <a:avLst/>
            <a:gdLst/>
            <a:ahLst/>
            <a:cxnLst/>
            <a:rect l="l" t="t" r="r" b="b"/>
            <a:pathLst>
              <a:path w="8608060" h="1400810">
                <a:moveTo>
                  <a:pt x="8523861" y="0"/>
                </a:moveTo>
                <a:lnTo>
                  <a:pt x="84054" y="0"/>
                </a:lnTo>
                <a:lnTo>
                  <a:pt x="51336" y="6604"/>
                </a:lnTo>
                <a:lnTo>
                  <a:pt x="24619" y="24617"/>
                </a:lnTo>
                <a:lnTo>
                  <a:pt x="6605" y="51333"/>
                </a:lnTo>
                <a:lnTo>
                  <a:pt x="0" y="84048"/>
                </a:lnTo>
                <a:lnTo>
                  <a:pt x="0" y="1316189"/>
                </a:lnTo>
                <a:lnTo>
                  <a:pt x="6605" y="1348905"/>
                </a:lnTo>
                <a:lnTo>
                  <a:pt x="24619" y="1375621"/>
                </a:lnTo>
                <a:lnTo>
                  <a:pt x="51336" y="1393633"/>
                </a:lnTo>
                <a:lnTo>
                  <a:pt x="84054" y="1400238"/>
                </a:lnTo>
                <a:lnTo>
                  <a:pt x="8523861" y="1400238"/>
                </a:lnTo>
                <a:lnTo>
                  <a:pt x="8556576" y="1393633"/>
                </a:lnTo>
                <a:lnTo>
                  <a:pt x="8583292" y="1375621"/>
                </a:lnTo>
                <a:lnTo>
                  <a:pt x="8601305" y="1348905"/>
                </a:lnTo>
                <a:lnTo>
                  <a:pt x="8607910" y="1316189"/>
                </a:lnTo>
                <a:lnTo>
                  <a:pt x="8607910" y="84048"/>
                </a:lnTo>
                <a:lnTo>
                  <a:pt x="8601305" y="51333"/>
                </a:lnTo>
                <a:lnTo>
                  <a:pt x="8583292" y="24617"/>
                </a:lnTo>
                <a:lnTo>
                  <a:pt x="8556576" y="6604"/>
                </a:lnTo>
                <a:lnTo>
                  <a:pt x="852386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128" y="1275219"/>
            <a:ext cx="8608060" cy="1400810"/>
          </a:xfrm>
          <a:custGeom>
            <a:avLst/>
            <a:gdLst/>
            <a:ahLst/>
            <a:cxnLst/>
            <a:rect l="l" t="t" r="r" b="b"/>
            <a:pathLst>
              <a:path w="8608060" h="1400810">
                <a:moveTo>
                  <a:pt x="8523861" y="0"/>
                </a:moveTo>
                <a:lnTo>
                  <a:pt x="84054" y="0"/>
                </a:lnTo>
                <a:lnTo>
                  <a:pt x="51336" y="6606"/>
                </a:lnTo>
                <a:lnTo>
                  <a:pt x="24619" y="24623"/>
                </a:lnTo>
                <a:lnTo>
                  <a:pt x="6605" y="51343"/>
                </a:lnTo>
                <a:lnTo>
                  <a:pt x="0" y="84061"/>
                </a:lnTo>
                <a:lnTo>
                  <a:pt x="0" y="1316189"/>
                </a:lnTo>
                <a:lnTo>
                  <a:pt x="6605" y="1348912"/>
                </a:lnTo>
                <a:lnTo>
                  <a:pt x="24619" y="1375632"/>
                </a:lnTo>
                <a:lnTo>
                  <a:pt x="51336" y="1393646"/>
                </a:lnTo>
                <a:lnTo>
                  <a:pt x="84054" y="1400251"/>
                </a:lnTo>
                <a:lnTo>
                  <a:pt x="8523861" y="1400251"/>
                </a:lnTo>
                <a:lnTo>
                  <a:pt x="8556576" y="1393646"/>
                </a:lnTo>
                <a:lnTo>
                  <a:pt x="8583292" y="1375632"/>
                </a:lnTo>
                <a:lnTo>
                  <a:pt x="8601305" y="1348912"/>
                </a:lnTo>
                <a:lnTo>
                  <a:pt x="8607910" y="1316189"/>
                </a:lnTo>
                <a:lnTo>
                  <a:pt x="8607910" y="84061"/>
                </a:lnTo>
                <a:lnTo>
                  <a:pt x="8601305" y="51343"/>
                </a:lnTo>
                <a:lnTo>
                  <a:pt x="8583292" y="24623"/>
                </a:lnTo>
                <a:lnTo>
                  <a:pt x="8556576" y="6606"/>
                </a:lnTo>
                <a:lnTo>
                  <a:pt x="852386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807"/>
            <a:ext cx="8961755" cy="144780"/>
          </a:xfrm>
          <a:custGeom>
            <a:avLst/>
            <a:gdLst/>
            <a:ahLst/>
            <a:cxnLst/>
            <a:rect l="l" t="t" r="r" b="b"/>
            <a:pathLst>
              <a:path w="8961755" h="144780">
                <a:moveTo>
                  <a:pt x="0" y="144617"/>
                </a:moveTo>
                <a:lnTo>
                  <a:pt x="8961437" y="144617"/>
                </a:lnTo>
                <a:lnTo>
                  <a:pt x="8961437" y="0"/>
                </a:lnTo>
                <a:lnTo>
                  <a:pt x="0" y="0"/>
                </a:lnTo>
                <a:lnTo>
                  <a:pt x="0" y="144617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"/>
            <a:ext cx="8961755" cy="144780"/>
          </a:xfrm>
          <a:custGeom>
            <a:avLst/>
            <a:gdLst/>
            <a:ahLst/>
            <a:cxnLst/>
            <a:rect l="l" t="t" r="r" b="b"/>
            <a:pathLst>
              <a:path w="8961755" h="144780">
                <a:moveTo>
                  <a:pt x="0" y="0"/>
                </a:moveTo>
                <a:lnTo>
                  <a:pt x="8961445" y="0"/>
                </a:lnTo>
                <a:lnTo>
                  <a:pt x="8961445" y="144617"/>
                </a:lnTo>
                <a:lnTo>
                  <a:pt x="0" y="14461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1937" y="1372464"/>
            <a:ext cx="4339590" cy="112268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50" spc="-25" dirty="0">
                <a:solidFill>
                  <a:srgbClr val="C00000"/>
                </a:solidFill>
                <a:latin typeface="Arial"/>
                <a:cs typeface="Arial"/>
              </a:rPr>
              <a:t>BAGAGEM </a:t>
            </a:r>
            <a:r>
              <a:rPr sz="1550" spc="-4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55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C00000"/>
                </a:solidFill>
                <a:latin typeface="Arial"/>
                <a:cs typeface="Arial"/>
              </a:rPr>
              <a:t>PORÃO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550" spc="-35" dirty="0">
                <a:latin typeface="Arial"/>
                <a:cs typeface="Arial"/>
              </a:rPr>
              <a:t>CLASSE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ECONÓMICA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|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2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peças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com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23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Kg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cada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550" spc="-35" dirty="0">
                <a:latin typeface="Arial"/>
                <a:cs typeface="Arial"/>
              </a:rPr>
              <a:t>CLASSE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EXECUTIVA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|</a:t>
            </a:r>
            <a:r>
              <a:rPr sz="1550" spc="-3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2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peças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com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32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Kg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cada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937" y="3201264"/>
            <a:ext cx="8141970" cy="75692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50" spc="-25" dirty="0">
                <a:solidFill>
                  <a:srgbClr val="C00000"/>
                </a:solidFill>
                <a:latin typeface="Arial"/>
                <a:cs typeface="Arial"/>
              </a:rPr>
              <a:t>BAGAGEM </a:t>
            </a:r>
            <a:r>
              <a:rPr sz="1550" spc="-4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55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spc="15" dirty="0">
                <a:solidFill>
                  <a:srgbClr val="C00000"/>
                </a:solidFill>
                <a:latin typeface="Arial"/>
                <a:cs typeface="Arial"/>
              </a:rPr>
              <a:t>MÃO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1600" spc="-70" dirty="0">
                <a:latin typeface="Arial"/>
                <a:cs typeface="Arial"/>
              </a:rPr>
              <a:t>Em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ambas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as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classes,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as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dimensões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máximas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são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55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x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40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x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20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cm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peso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máximo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é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8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Kg.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1937" y="4572864"/>
            <a:ext cx="8184515" cy="112268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50" spc="-60" dirty="0">
                <a:solidFill>
                  <a:srgbClr val="C00000"/>
                </a:solidFill>
                <a:latin typeface="Arial"/>
                <a:cs typeface="Arial"/>
              </a:rPr>
              <a:t>EXCESSO </a:t>
            </a:r>
            <a:r>
              <a:rPr sz="1550" spc="-4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550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spc="-20" dirty="0">
                <a:solidFill>
                  <a:srgbClr val="C00000"/>
                </a:solidFill>
                <a:latin typeface="Arial"/>
                <a:cs typeface="Arial"/>
              </a:rPr>
              <a:t>BAGAGEM</a:t>
            </a:r>
            <a:endParaRPr sz="155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30"/>
              </a:spcBef>
            </a:pPr>
            <a:r>
              <a:rPr sz="1600" spc="-20" dirty="0">
                <a:latin typeface="Arial"/>
                <a:cs typeface="Arial"/>
              </a:rPr>
              <a:t>Transporte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bagagem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extra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com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desconto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caso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compra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seja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feita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até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24h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antes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partida  </a:t>
            </a:r>
            <a:r>
              <a:rPr sz="1600" spc="35" dirty="0">
                <a:latin typeface="Arial"/>
                <a:cs typeface="Arial"/>
              </a:rPr>
              <a:t>do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voo.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20186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64" dirty="0"/>
              <a:t>BAGAGEM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14871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7625" y="1408886"/>
            <a:ext cx="82137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600" spc="-85" dirty="0">
                <a:latin typeface="Arial"/>
                <a:cs typeface="Arial"/>
              </a:rPr>
              <a:t>Os </a:t>
            </a:r>
            <a:r>
              <a:rPr sz="1600" spc="-35" dirty="0">
                <a:latin typeface="Arial"/>
                <a:cs typeface="Arial"/>
              </a:rPr>
              <a:t>passageiros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-25" dirty="0">
                <a:latin typeface="Arial"/>
                <a:cs typeface="Arial"/>
              </a:rPr>
              <a:t>trânsito </a:t>
            </a:r>
            <a:r>
              <a:rPr sz="1600" spc="25" dirty="0">
                <a:latin typeface="Arial"/>
                <a:cs typeface="Arial"/>
              </a:rPr>
              <a:t>no </a:t>
            </a:r>
            <a:r>
              <a:rPr sz="1600" spc="-10" dirty="0">
                <a:latin typeface="Arial"/>
                <a:cs typeface="Arial"/>
              </a:rPr>
              <a:t>Aeroporto </a:t>
            </a:r>
            <a:r>
              <a:rPr sz="1600" spc="-20" dirty="0">
                <a:latin typeface="Arial"/>
                <a:cs typeface="Arial"/>
              </a:rPr>
              <a:t>Internacional </a:t>
            </a:r>
            <a:r>
              <a:rPr sz="1600" spc="1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Luanda não </a:t>
            </a:r>
            <a:r>
              <a:rPr sz="1600" spc="-25" dirty="0">
                <a:latin typeface="Arial"/>
                <a:cs typeface="Arial"/>
              </a:rPr>
              <a:t>necessitam </a:t>
            </a:r>
            <a:r>
              <a:rPr sz="1600" spc="10" dirty="0">
                <a:latin typeface="Arial"/>
                <a:cs typeface="Arial"/>
              </a:rPr>
              <a:t>de </a:t>
            </a:r>
            <a:r>
              <a:rPr sz="1600" spc="-10" dirty="0">
                <a:latin typeface="Arial"/>
                <a:cs typeface="Arial"/>
              </a:rPr>
              <a:t>mudar 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terminal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entre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voos,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pelo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que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todo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processo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é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muito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simples,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cómodo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rápido.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129" y="2604973"/>
            <a:ext cx="2519997" cy="1578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9592" y="2598115"/>
            <a:ext cx="2519997" cy="1585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1059" y="2604973"/>
            <a:ext cx="2519997" cy="1591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2559" y="4624527"/>
            <a:ext cx="812038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1275">
              <a:lnSpc>
                <a:spcPct val="150000"/>
              </a:lnSpc>
              <a:spcBef>
                <a:spcPts val="95"/>
              </a:spcBef>
            </a:pPr>
            <a:r>
              <a:rPr sz="1600" spc="-55" dirty="0">
                <a:latin typeface="Arial"/>
                <a:cs typeface="Arial"/>
              </a:rPr>
              <a:t>À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chegada,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devem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dirigir-se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à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sala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desembarque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apresentar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passaporte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cartão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  </a:t>
            </a:r>
            <a:r>
              <a:rPr sz="1600" spc="-25" dirty="0">
                <a:latin typeface="Arial"/>
                <a:cs typeface="Arial"/>
              </a:rPr>
              <a:t>embarque.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Após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este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controle,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podem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prosseguir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as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Partidas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sala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embarque,  </a:t>
            </a:r>
            <a:r>
              <a:rPr sz="1600" spc="15" dirty="0">
                <a:latin typeface="Arial"/>
                <a:cs typeface="Arial"/>
              </a:rPr>
              <a:t>onde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aguardam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pela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saída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do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seu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voo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seguinte.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44919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5" dirty="0"/>
              <a:t>TRÂNSITO</a:t>
            </a:r>
            <a:r>
              <a:rPr spc="-1415" dirty="0"/>
              <a:t> </a:t>
            </a:r>
            <a:r>
              <a:rPr spc="-1600" dirty="0"/>
              <a:t>EM</a:t>
            </a:r>
            <a:r>
              <a:rPr spc="-685" dirty="0"/>
              <a:t> </a:t>
            </a:r>
            <a:r>
              <a:rPr spc="-1510" dirty="0"/>
              <a:t>LUANDA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0833" y="3365979"/>
            <a:ext cx="1268095" cy="2946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spc="30" dirty="0">
                <a:latin typeface="Arial"/>
                <a:cs typeface="Arial"/>
              </a:rPr>
              <a:t>Brevemente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2880" y="2795505"/>
            <a:ext cx="3561715" cy="2336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50" spc="35" dirty="0">
                <a:latin typeface="Arial"/>
                <a:cs typeface="Arial"/>
              </a:rPr>
              <a:t>facebook.com/TAAGLinhasAereasdeAngola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5770" y="2789409"/>
            <a:ext cx="767715" cy="2336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50" spc="30" dirty="0">
                <a:latin typeface="Arial"/>
                <a:cs typeface="Arial"/>
              </a:rPr>
              <a:t>taag.com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88759" y="2789409"/>
            <a:ext cx="713740" cy="2336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350" spc="-150" dirty="0">
                <a:latin typeface="Arial"/>
                <a:cs typeface="Arial"/>
              </a:rPr>
              <a:t>@</a:t>
            </a:r>
            <a:r>
              <a:rPr sz="1350" spc="25" dirty="0">
                <a:latin typeface="Arial"/>
                <a:cs typeface="Arial"/>
              </a:rPr>
              <a:t>f</a:t>
            </a:r>
            <a:r>
              <a:rPr sz="1350" spc="30" dirty="0">
                <a:latin typeface="Arial"/>
                <a:cs typeface="Arial"/>
              </a:rPr>
              <a:t>ly</a:t>
            </a:r>
            <a:r>
              <a:rPr sz="1350" spc="45" dirty="0">
                <a:latin typeface="Arial"/>
                <a:cs typeface="Arial"/>
              </a:rPr>
              <a:t>t</a:t>
            </a:r>
            <a:r>
              <a:rPr sz="1350" spc="-10" dirty="0">
                <a:latin typeface="Arial"/>
                <a:cs typeface="Arial"/>
              </a:rPr>
              <a:t>aa</a:t>
            </a:r>
            <a:r>
              <a:rPr sz="1350" spc="65" dirty="0">
                <a:latin typeface="Arial"/>
                <a:cs typeface="Arial"/>
              </a:rPr>
              <a:t>g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4879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85" dirty="0"/>
              <a:t>ENCONTRE-NOS</a:t>
            </a:r>
            <a:r>
              <a:rPr spc="-695" dirty="0"/>
              <a:t> </a:t>
            </a:r>
            <a:r>
              <a:rPr spc="-1505" dirty="0"/>
              <a:t>NA</a:t>
            </a:r>
            <a:r>
              <a:rPr spc="-695" dirty="0"/>
              <a:t> </a:t>
            </a:r>
            <a:r>
              <a:rPr spc="-1700" dirty="0"/>
              <a:t>WEB</a:t>
            </a:r>
          </a:p>
        </p:txBody>
      </p:sp>
      <p:sp>
        <p:nvSpPr>
          <p:cNvPr id="8" name="object 8"/>
          <p:cNvSpPr/>
          <p:nvPr/>
        </p:nvSpPr>
        <p:spPr>
          <a:xfrm>
            <a:off x="6513576" y="1383791"/>
            <a:ext cx="1280159" cy="126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9623" y="1414272"/>
            <a:ext cx="1261872" cy="1261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5672" y="1389888"/>
            <a:ext cx="1261872" cy="1264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15004" y="5112248"/>
            <a:ext cx="2282825" cy="72707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28930" marR="323850" algn="ctr">
              <a:lnSpc>
                <a:spcPct val="103200"/>
              </a:lnSpc>
              <a:spcBef>
                <a:spcPts val="65"/>
              </a:spcBef>
            </a:pPr>
            <a:r>
              <a:rPr sz="1550" spc="-40" dirty="0">
                <a:latin typeface="Arial"/>
                <a:cs typeface="Arial"/>
              </a:rPr>
              <a:t>TAAG</a:t>
            </a:r>
            <a:r>
              <a:rPr sz="1550" spc="-85" dirty="0">
                <a:latin typeface="Arial"/>
                <a:cs typeface="Arial"/>
              </a:rPr>
              <a:t> </a:t>
            </a:r>
            <a:r>
              <a:rPr sz="1550" spc="-35" dirty="0">
                <a:latin typeface="Arial"/>
                <a:cs typeface="Arial"/>
              </a:rPr>
              <a:t>PORTUGAL  </a:t>
            </a:r>
            <a:r>
              <a:rPr sz="1550" spc="50" dirty="0">
                <a:solidFill>
                  <a:srgbClr val="C00000"/>
                </a:solidFill>
                <a:latin typeface="Arial"/>
                <a:cs typeface="Arial"/>
              </a:rPr>
              <a:t>707 100</a:t>
            </a:r>
            <a:r>
              <a:rPr sz="1550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550" spc="60" dirty="0">
                <a:solidFill>
                  <a:srgbClr val="C00000"/>
                </a:solidFill>
                <a:latin typeface="Arial"/>
                <a:cs typeface="Arial"/>
              </a:rPr>
              <a:t>040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spc="-10" dirty="0">
                <a:latin typeface="Arial"/>
                <a:cs typeface="Arial"/>
              </a:rPr>
              <a:t>(todos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os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dias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das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8H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às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20H)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38272" y="5163311"/>
            <a:ext cx="618744" cy="6187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48784" y="3904488"/>
            <a:ext cx="722376" cy="722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89959" y="3904488"/>
            <a:ext cx="722376" cy="722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0248"/>
            <a:ext cx="8964168" cy="574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682" y="3181604"/>
            <a:ext cx="37407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spc="-1795" dirty="0">
                <a:solidFill>
                  <a:srgbClr val="10253F"/>
                </a:solidFill>
              </a:rPr>
              <a:t>JUNTOS</a:t>
            </a:r>
            <a:r>
              <a:rPr sz="6000" spc="-819" dirty="0">
                <a:solidFill>
                  <a:srgbClr val="10253F"/>
                </a:solidFill>
              </a:rPr>
              <a:t> </a:t>
            </a:r>
            <a:r>
              <a:rPr sz="6000" spc="-1880" dirty="0">
                <a:solidFill>
                  <a:srgbClr val="10253F"/>
                </a:solidFill>
              </a:rPr>
              <a:t>VOAMOS </a:t>
            </a:r>
            <a:r>
              <a:rPr sz="6000" spc="-1655" dirty="0">
                <a:solidFill>
                  <a:srgbClr val="10253F"/>
                </a:solidFill>
              </a:rPr>
              <a:t> </a:t>
            </a:r>
            <a:r>
              <a:rPr sz="6000" spc="-1405" dirty="0">
                <a:solidFill>
                  <a:srgbClr val="10253F"/>
                </a:solidFill>
              </a:rPr>
              <a:t>MAIS</a:t>
            </a:r>
            <a:r>
              <a:rPr sz="6000" spc="-1280" dirty="0">
                <a:solidFill>
                  <a:srgbClr val="10253F"/>
                </a:solidFill>
              </a:rPr>
              <a:t> </a:t>
            </a:r>
            <a:r>
              <a:rPr sz="6000" spc="-1675" dirty="0">
                <a:solidFill>
                  <a:srgbClr val="10253F"/>
                </a:solidFill>
              </a:rPr>
              <a:t>LONGE!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806" y="3690620"/>
            <a:ext cx="6473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625" dirty="0">
                <a:solidFill>
                  <a:srgbClr val="FFFFFF"/>
                </a:solidFill>
                <a:latin typeface="Arial"/>
                <a:cs typeface="Arial"/>
              </a:rPr>
              <a:t>TAAG</a:t>
            </a:r>
            <a:r>
              <a:rPr sz="5400" spc="-6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-1310" dirty="0">
                <a:solidFill>
                  <a:srgbClr val="FFFFFF"/>
                </a:solidFill>
                <a:latin typeface="Arial"/>
                <a:cs typeface="Arial"/>
              </a:rPr>
              <a:t>LINHAS</a:t>
            </a:r>
            <a:r>
              <a:rPr sz="5400" spc="-1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-1550" dirty="0">
                <a:solidFill>
                  <a:srgbClr val="FFFFFF"/>
                </a:solidFill>
                <a:latin typeface="Arial"/>
                <a:cs typeface="Arial"/>
              </a:rPr>
              <a:t>ÁREAS</a:t>
            </a:r>
            <a:r>
              <a:rPr sz="5400" spc="-6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-166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5400" spc="-6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-1630" dirty="0">
                <a:solidFill>
                  <a:srgbClr val="FFFFFF"/>
                </a:solidFill>
                <a:latin typeface="Arial"/>
                <a:cs typeface="Arial"/>
              </a:rPr>
              <a:t>ANGOLA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4113" y="4396177"/>
            <a:ext cx="4714875" cy="1254125"/>
          </a:xfrm>
          <a:prstGeom prst="rect">
            <a:avLst/>
          </a:prstGeom>
        </p:spPr>
        <p:txBody>
          <a:bodyPr vert="horz" wrap="square" lIns="0" tIns="254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5"/>
              </a:spcBef>
            </a:pPr>
            <a:r>
              <a:rPr sz="3600" spc="-819" dirty="0">
                <a:solidFill>
                  <a:srgbClr val="FFFFFF"/>
                </a:solidFill>
                <a:latin typeface="Arial"/>
                <a:cs typeface="Arial"/>
              </a:rPr>
              <a:t>Há </a:t>
            </a:r>
            <a:r>
              <a:rPr sz="3600" spc="-635" dirty="0">
                <a:solidFill>
                  <a:srgbClr val="FFFFFF"/>
                </a:solidFill>
                <a:latin typeface="Arial"/>
                <a:cs typeface="Arial"/>
              </a:rPr>
              <a:t>80 </a:t>
            </a:r>
            <a:r>
              <a:rPr sz="3600" spc="-545" dirty="0">
                <a:solidFill>
                  <a:srgbClr val="FFFFFF"/>
                </a:solidFill>
                <a:latin typeface="Arial"/>
                <a:cs typeface="Arial"/>
              </a:rPr>
              <a:t>anos </a:t>
            </a:r>
            <a:r>
              <a:rPr sz="3600" spc="-39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600" spc="-235" dirty="0">
                <a:solidFill>
                  <a:srgbClr val="FFFFFF"/>
                </a:solidFill>
                <a:latin typeface="Arial"/>
                <a:cs typeface="Arial"/>
              </a:rPr>
              <a:t>levá-lo </a:t>
            </a:r>
            <a:r>
              <a:rPr sz="3600" spc="-635" dirty="0">
                <a:solidFill>
                  <a:srgbClr val="FFFFFF"/>
                </a:solidFill>
                <a:latin typeface="Arial"/>
                <a:cs typeface="Arial"/>
              </a:rPr>
              <a:t>mais</a:t>
            </a:r>
            <a:r>
              <a:rPr sz="3600" spc="-7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65" dirty="0">
                <a:solidFill>
                  <a:srgbClr val="FFFFFF"/>
                </a:solidFill>
                <a:latin typeface="Arial"/>
                <a:cs typeface="Arial"/>
              </a:rPr>
              <a:t>longe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sz="2000" spc="-290" dirty="0">
                <a:solidFill>
                  <a:srgbClr val="FFFFFF"/>
                </a:solidFill>
                <a:latin typeface="Arial"/>
                <a:cs typeface="Arial"/>
              </a:rPr>
              <a:t>Conferência</a:t>
            </a:r>
            <a:r>
              <a:rPr sz="20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70" dirty="0">
                <a:solidFill>
                  <a:srgbClr val="FFFFFF"/>
                </a:solidFill>
                <a:latin typeface="Arial"/>
                <a:cs typeface="Arial"/>
              </a:rPr>
              <a:t>AIP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61755" cy="137795"/>
          </a:xfrm>
          <a:custGeom>
            <a:avLst/>
            <a:gdLst/>
            <a:ahLst/>
            <a:cxnLst/>
            <a:rect l="l" t="t" r="r" b="b"/>
            <a:pathLst>
              <a:path w="8961755" h="137795">
                <a:moveTo>
                  <a:pt x="0" y="137210"/>
                </a:moveTo>
                <a:lnTo>
                  <a:pt x="8961437" y="137210"/>
                </a:lnTo>
                <a:lnTo>
                  <a:pt x="8961437" y="0"/>
                </a:lnTo>
                <a:lnTo>
                  <a:pt x="0" y="0"/>
                </a:lnTo>
                <a:lnTo>
                  <a:pt x="0" y="137210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116" y="307340"/>
            <a:ext cx="1906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45" dirty="0"/>
              <a:t>HISTÓRIA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116" y="1539950"/>
            <a:ext cx="4154804" cy="397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550" spc="55" dirty="0">
                <a:latin typeface="Arial"/>
                <a:cs typeface="Arial"/>
              </a:rPr>
              <a:t>1938 </a:t>
            </a:r>
            <a:r>
              <a:rPr sz="1550" spc="-5" dirty="0">
                <a:latin typeface="Arial"/>
                <a:cs typeface="Arial"/>
              </a:rPr>
              <a:t>| </a:t>
            </a:r>
            <a:r>
              <a:rPr sz="1600" spc="-60" dirty="0">
                <a:latin typeface="Arial"/>
                <a:cs typeface="Arial"/>
              </a:rPr>
              <a:t>a </a:t>
            </a:r>
            <a:r>
              <a:rPr sz="1600" spc="-65" dirty="0">
                <a:latin typeface="Arial"/>
                <a:cs typeface="Arial"/>
              </a:rPr>
              <a:t>TAAG </a:t>
            </a:r>
            <a:r>
              <a:rPr sz="1600" spc="-15" dirty="0">
                <a:latin typeface="Arial"/>
                <a:cs typeface="Arial"/>
              </a:rPr>
              <a:t>inicia atividade </a:t>
            </a:r>
            <a:r>
              <a:rPr sz="1600" spc="20" dirty="0">
                <a:latin typeface="Arial"/>
                <a:cs typeface="Arial"/>
              </a:rPr>
              <a:t>com </a:t>
            </a:r>
            <a:r>
              <a:rPr sz="1600" spc="30" dirty="0">
                <a:latin typeface="Arial"/>
                <a:cs typeface="Arial"/>
              </a:rPr>
              <a:t>o</a:t>
            </a:r>
            <a:r>
              <a:rPr sz="1600" spc="-20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nome </a:t>
            </a:r>
            <a:r>
              <a:rPr sz="1600" spc="5" dirty="0">
                <a:latin typeface="Arial"/>
                <a:cs typeface="Arial"/>
              </a:rPr>
              <a:t>de  </a:t>
            </a:r>
            <a:r>
              <a:rPr sz="1600" spc="-40" dirty="0">
                <a:latin typeface="Arial"/>
                <a:cs typeface="Arial"/>
              </a:rPr>
              <a:t>DTA </a:t>
            </a:r>
            <a:r>
              <a:rPr sz="1600" spc="-90" dirty="0">
                <a:latin typeface="Arial"/>
                <a:cs typeface="Arial"/>
              </a:rPr>
              <a:t>– </a:t>
            </a:r>
            <a:r>
              <a:rPr sz="1600" spc="-30" dirty="0">
                <a:latin typeface="Arial"/>
                <a:cs typeface="Arial"/>
              </a:rPr>
              <a:t>Divisão </a:t>
            </a:r>
            <a:r>
              <a:rPr sz="1600" spc="-5" dirty="0">
                <a:latin typeface="Arial"/>
                <a:cs typeface="Arial"/>
              </a:rPr>
              <a:t>dos </a:t>
            </a:r>
            <a:r>
              <a:rPr sz="1600" spc="-25" dirty="0">
                <a:latin typeface="Arial"/>
                <a:cs typeface="Arial"/>
              </a:rPr>
              <a:t>Transportes </a:t>
            </a:r>
            <a:r>
              <a:rPr sz="1600" spc="-40" dirty="0">
                <a:latin typeface="Arial"/>
                <a:cs typeface="Arial"/>
              </a:rPr>
              <a:t>Aéreos </a:t>
            </a:r>
            <a:r>
              <a:rPr sz="1600" spc="5" dirty="0">
                <a:latin typeface="Arial"/>
                <a:cs typeface="Arial"/>
              </a:rPr>
              <a:t>de  </a:t>
            </a:r>
            <a:r>
              <a:rPr sz="1600" spc="-10" dirty="0">
                <a:latin typeface="Arial"/>
                <a:cs typeface="Arial"/>
              </a:rPr>
              <a:t>Angola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faz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os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primeiros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voos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(internos,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  </a:t>
            </a:r>
            <a:r>
              <a:rPr sz="1600" spc="-40" dirty="0">
                <a:latin typeface="Arial"/>
                <a:cs typeface="Arial"/>
              </a:rPr>
              <a:t>Namibe,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Lobito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Ponta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Negra)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550" spc="55" dirty="0">
                <a:latin typeface="Arial"/>
                <a:cs typeface="Arial"/>
              </a:rPr>
              <a:t>1973 </a:t>
            </a:r>
            <a:r>
              <a:rPr sz="1550" spc="-5" dirty="0">
                <a:latin typeface="Arial"/>
                <a:cs typeface="Arial"/>
              </a:rPr>
              <a:t>| </a:t>
            </a:r>
            <a:r>
              <a:rPr sz="1600" spc="-30" dirty="0">
                <a:latin typeface="Arial"/>
                <a:cs typeface="Arial"/>
              </a:rPr>
              <a:t>iniciam-se os </a:t>
            </a:r>
            <a:r>
              <a:rPr sz="1600" spc="-20" dirty="0">
                <a:latin typeface="Arial"/>
                <a:cs typeface="Arial"/>
              </a:rPr>
              <a:t>primeiros </a:t>
            </a:r>
            <a:r>
              <a:rPr sz="1600" spc="-15" dirty="0">
                <a:latin typeface="Arial"/>
                <a:cs typeface="Arial"/>
              </a:rPr>
              <a:t>voos  </a:t>
            </a:r>
            <a:r>
              <a:rPr sz="1600" spc="-20" dirty="0">
                <a:latin typeface="Arial"/>
                <a:cs typeface="Arial"/>
              </a:rPr>
              <a:t>internacionais </a:t>
            </a:r>
            <a:r>
              <a:rPr sz="1600" spc="-60" dirty="0">
                <a:latin typeface="Arial"/>
                <a:cs typeface="Arial"/>
              </a:rPr>
              <a:t>(São </a:t>
            </a:r>
            <a:r>
              <a:rPr sz="1600" spc="-10" dirty="0">
                <a:latin typeface="Arial"/>
                <a:cs typeface="Arial"/>
              </a:rPr>
              <a:t>Tomé </a:t>
            </a:r>
            <a:r>
              <a:rPr sz="1600" spc="-25" dirty="0">
                <a:latin typeface="Arial"/>
                <a:cs typeface="Arial"/>
              </a:rPr>
              <a:t>e </a:t>
            </a:r>
            <a:r>
              <a:rPr sz="1600" spc="-40" dirty="0">
                <a:latin typeface="Arial"/>
                <a:cs typeface="Arial"/>
              </a:rPr>
              <a:t>Namíbia) </a:t>
            </a:r>
            <a:r>
              <a:rPr sz="1600" spc="-25" dirty="0">
                <a:latin typeface="Arial"/>
                <a:cs typeface="Arial"/>
              </a:rPr>
              <a:t>e </a:t>
            </a:r>
            <a:r>
              <a:rPr sz="1600" dirty="0">
                <a:latin typeface="Arial"/>
                <a:cs typeface="Arial"/>
              </a:rPr>
              <a:t>nome</a:t>
            </a:r>
            <a:r>
              <a:rPr sz="1600" spc="-18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é  </a:t>
            </a:r>
            <a:r>
              <a:rPr sz="1600" spc="-20" dirty="0">
                <a:latin typeface="Arial"/>
                <a:cs typeface="Arial"/>
              </a:rPr>
              <a:t>alterado </a:t>
            </a:r>
            <a:r>
              <a:rPr sz="1600" spc="-35" dirty="0">
                <a:latin typeface="Arial"/>
                <a:cs typeface="Arial"/>
              </a:rPr>
              <a:t>para </a:t>
            </a:r>
            <a:r>
              <a:rPr sz="1600" spc="-65" dirty="0">
                <a:latin typeface="Arial"/>
                <a:cs typeface="Arial"/>
              </a:rPr>
              <a:t>TAAG </a:t>
            </a:r>
            <a:r>
              <a:rPr sz="1600" spc="-90" dirty="0">
                <a:latin typeface="Arial"/>
                <a:cs typeface="Arial"/>
              </a:rPr>
              <a:t>– </a:t>
            </a:r>
            <a:r>
              <a:rPr sz="1600" spc="-25" dirty="0">
                <a:latin typeface="Arial"/>
                <a:cs typeface="Arial"/>
              </a:rPr>
              <a:t>Transportes </a:t>
            </a:r>
            <a:r>
              <a:rPr sz="1600" spc="-40" dirty="0">
                <a:latin typeface="Arial"/>
                <a:cs typeface="Arial"/>
              </a:rPr>
              <a:t>Aéreos </a:t>
            </a:r>
            <a:r>
              <a:rPr sz="1600" spc="5" dirty="0">
                <a:latin typeface="Arial"/>
                <a:cs typeface="Arial"/>
              </a:rPr>
              <a:t>de  </a:t>
            </a:r>
            <a:r>
              <a:rPr sz="1600" spc="-10" dirty="0">
                <a:latin typeface="Arial"/>
                <a:cs typeface="Arial"/>
              </a:rPr>
              <a:t>Angola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1550" spc="55" dirty="0">
                <a:latin typeface="Arial"/>
                <a:cs typeface="Arial"/>
              </a:rPr>
              <a:t>1975 </a:t>
            </a:r>
            <a:r>
              <a:rPr sz="1550" spc="-5" dirty="0">
                <a:latin typeface="Arial"/>
                <a:cs typeface="Arial"/>
              </a:rPr>
              <a:t>| </a:t>
            </a:r>
            <a:r>
              <a:rPr sz="1600" spc="-25" dirty="0">
                <a:latin typeface="Arial"/>
                <a:cs typeface="Arial"/>
              </a:rPr>
              <a:t>é </a:t>
            </a:r>
            <a:r>
              <a:rPr sz="1600" spc="-10" dirty="0">
                <a:latin typeface="Arial"/>
                <a:cs typeface="Arial"/>
              </a:rPr>
              <a:t>feito </a:t>
            </a:r>
            <a:r>
              <a:rPr sz="1600" spc="30" dirty="0">
                <a:latin typeface="Arial"/>
                <a:cs typeface="Arial"/>
              </a:rPr>
              <a:t>o </a:t>
            </a:r>
            <a:r>
              <a:rPr sz="1600" spc="-10" dirty="0">
                <a:latin typeface="Arial"/>
                <a:cs typeface="Arial"/>
              </a:rPr>
              <a:t>primeiro </a:t>
            </a:r>
            <a:r>
              <a:rPr sz="1600" spc="15" dirty="0">
                <a:latin typeface="Arial"/>
                <a:cs typeface="Arial"/>
              </a:rPr>
              <a:t>voo </a:t>
            </a:r>
            <a:r>
              <a:rPr sz="1600" spc="-35" dirty="0">
                <a:latin typeface="Arial"/>
                <a:cs typeface="Arial"/>
              </a:rPr>
              <a:t>para </a:t>
            </a:r>
            <a:r>
              <a:rPr sz="1600" spc="-15" dirty="0">
                <a:latin typeface="Arial"/>
                <a:cs typeface="Arial"/>
              </a:rPr>
              <a:t>Lisboa </a:t>
            </a:r>
            <a:r>
              <a:rPr sz="1600" spc="-25" dirty="0">
                <a:latin typeface="Arial"/>
                <a:cs typeface="Arial"/>
              </a:rPr>
              <a:t>e  </a:t>
            </a:r>
            <a:r>
              <a:rPr sz="1600" spc="-65" dirty="0">
                <a:latin typeface="Arial"/>
                <a:cs typeface="Arial"/>
              </a:rPr>
              <a:t>TAAG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estabelece-se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também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Europa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50" spc="55" dirty="0">
                <a:latin typeface="Arial"/>
                <a:cs typeface="Arial"/>
              </a:rPr>
              <a:t>2018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5" dirty="0">
                <a:latin typeface="Arial"/>
                <a:cs typeface="Arial"/>
              </a:rPr>
              <a:t>|</a:t>
            </a:r>
            <a:r>
              <a:rPr sz="1550" spc="-3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TAAG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celebra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80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anos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0055" y="1347216"/>
            <a:ext cx="1115568" cy="2575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0152" y="1691639"/>
            <a:ext cx="2167128" cy="2520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8864" y="4797552"/>
            <a:ext cx="2325624" cy="1164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5" dirty="0"/>
              <a:t>DESTINOS</a:t>
            </a:r>
            <a:r>
              <a:rPr spc="-700" dirty="0"/>
              <a:t> </a:t>
            </a:r>
            <a:r>
              <a:rPr sz="2000" spc="-160" dirty="0"/>
              <a:t>(1/2)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69377" y="1291843"/>
            <a:ext cx="7670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-20" dirty="0">
                <a:latin typeface="Arial"/>
                <a:cs typeface="Arial"/>
              </a:rPr>
              <a:t>ÁF</a:t>
            </a:r>
            <a:r>
              <a:rPr sz="1550" spc="-135" dirty="0">
                <a:latin typeface="Arial"/>
                <a:cs typeface="Arial"/>
              </a:rPr>
              <a:t>R</a:t>
            </a:r>
            <a:r>
              <a:rPr sz="1550" spc="-25" dirty="0">
                <a:latin typeface="Arial"/>
                <a:cs typeface="Arial"/>
              </a:rPr>
              <a:t>I</a:t>
            </a:r>
            <a:r>
              <a:rPr sz="1550" spc="15" dirty="0">
                <a:latin typeface="Arial"/>
                <a:cs typeface="Arial"/>
              </a:rPr>
              <a:t>C</a:t>
            </a:r>
            <a:r>
              <a:rPr sz="1550" dirty="0">
                <a:latin typeface="Arial"/>
                <a:cs typeface="Arial"/>
              </a:rPr>
              <a:t>A</a:t>
            </a:r>
            <a:r>
              <a:rPr sz="1600" spc="-13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074" y="1171142"/>
            <a:ext cx="7389495" cy="75692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600" spc="-55" dirty="0">
                <a:latin typeface="Arial"/>
                <a:cs typeface="Arial"/>
              </a:rPr>
              <a:t>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TAAG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é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companhia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aérea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bandeira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Angola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voa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19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3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continentes: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550" spc="-25" dirty="0">
                <a:latin typeface="Arial"/>
                <a:cs typeface="Arial"/>
              </a:rPr>
              <a:t>AMÉRICA </a:t>
            </a:r>
            <a:r>
              <a:rPr sz="1550" spc="-5" dirty="0">
                <a:latin typeface="Arial"/>
                <a:cs typeface="Arial"/>
              </a:rPr>
              <a:t>DO </a:t>
            </a:r>
            <a:r>
              <a:rPr sz="1550" spc="-35" dirty="0">
                <a:latin typeface="Arial"/>
                <a:cs typeface="Arial"/>
              </a:rPr>
              <a:t>SUL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550" spc="-70" dirty="0">
                <a:latin typeface="Arial"/>
                <a:cs typeface="Arial"/>
              </a:rPr>
              <a:t>EUROPA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074" y="2389124"/>
            <a:ext cx="68865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85" dirty="0">
                <a:latin typeface="Arial"/>
                <a:cs typeface="Arial"/>
              </a:rPr>
              <a:t>Para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além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C00000"/>
                </a:solidFill>
                <a:latin typeface="Arial"/>
                <a:cs typeface="Arial"/>
              </a:rPr>
              <a:t>LUANDA</a:t>
            </a:r>
            <a:r>
              <a:rPr sz="1600" spc="-10" dirty="0">
                <a:latin typeface="Arial"/>
                <a:cs typeface="Arial"/>
              </a:rPr>
              <a:t>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é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atualmente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porta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uma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série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outros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destinos: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9777" y="3105099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60" h="490220">
                <a:moveTo>
                  <a:pt x="2139157" y="0"/>
                </a:moveTo>
                <a:lnTo>
                  <a:pt x="29408" y="0"/>
                </a:lnTo>
                <a:lnTo>
                  <a:pt x="17961" y="2311"/>
                </a:lnTo>
                <a:lnTo>
                  <a:pt x="8613" y="8615"/>
                </a:lnTo>
                <a:lnTo>
                  <a:pt x="2311" y="17964"/>
                </a:lnTo>
                <a:lnTo>
                  <a:pt x="0" y="29413"/>
                </a:lnTo>
                <a:lnTo>
                  <a:pt x="0" y="460463"/>
                </a:lnTo>
                <a:lnTo>
                  <a:pt x="2311" y="471912"/>
                </a:lnTo>
                <a:lnTo>
                  <a:pt x="8613" y="481261"/>
                </a:lnTo>
                <a:lnTo>
                  <a:pt x="17961" y="487565"/>
                </a:lnTo>
                <a:lnTo>
                  <a:pt x="29408" y="489877"/>
                </a:lnTo>
                <a:lnTo>
                  <a:pt x="2139157" y="489877"/>
                </a:lnTo>
                <a:lnTo>
                  <a:pt x="2150605" y="487565"/>
                </a:lnTo>
                <a:lnTo>
                  <a:pt x="2159955" y="481261"/>
                </a:lnTo>
                <a:lnTo>
                  <a:pt x="2166259" y="471912"/>
                </a:lnTo>
                <a:lnTo>
                  <a:pt x="2168570" y="460463"/>
                </a:lnTo>
                <a:lnTo>
                  <a:pt x="2168570" y="29413"/>
                </a:lnTo>
                <a:lnTo>
                  <a:pt x="2166259" y="17964"/>
                </a:lnTo>
                <a:lnTo>
                  <a:pt x="2159955" y="8615"/>
                </a:lnTo>
                <a:lnTo>
                  <a:pt x="2150605" y="2311"/>
                </a:lnTo>
                <a:lnTo>
                  <a:pt x="213915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9511" y="3209036"/>
            <a:ext cx="16910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0" dirty="0">
                <a:solidFill>
                  <a:srgbClr val="C00000"/>
                </a:solidFill>
                <a:latin typeface="Arial"/>
                <a:cs typeface="Arial"/>
              </a:rPr>
              <a:t>CIDADE </a:t>
            </a:r>
            <a:r>
              <a:rPr sz="1600" spc="-40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1600" spc="-22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C00000"/>
                </a:solidFill>
                <a:latin typeface="Arial"/>
                <a:cs typeface="Arial"/>
              </a:rPr>
              <a:t>CABO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96437" y="3105099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60" h="490220">
                <a:moveTo>
                  <a:pt x="2139162" y="0"/>
                </a:moveTo>
                <a:lnTo>
                  <a:pt x="29400" y="0"/>
                </a:lnTo>
                <a:lnTo>
                  <a:pt x="17954" y="2311"/>
                </a:lnTo>
                <a:lnTo>
                  <a:pt x="8609" y="8615"/>
                </a:lnTo>
                <a:lnTo>
                  <a:pt x="2309" y="17964"/>
                </a:lnTo>
                <a:lnTo>
                  <a:pt x="0" y="29413"/>
                </a:lnTo>
                <a:lnTo>
                  <a:pt x="0" y="460463"/>
                </a:lnTo>
                <a:lnTo>
                  <a:pt x="2309" y="471912"/>
                </a:lnTo>
                <a:lnTo>
                  <a:pt x="8609" y="481261"/>
                </a:lnTo>
                <a:lnTo>
                  <a:pt x="17954" y="487565"/>
                </a:lnTo>
                <a:lnTo>
                  <a:pt x="29400" y="489877"/>
                </a:lnTo>
                <a:lnTo>
                  <a:pt x="2139162" y="489877"/>
                </a:lnTo>
                <a:lnTo>
                  <a:pt x="2150603" y="487565"/>
                </a:lnTo>
                <a:lnTo>
                  <a:pt x="2159949" y="481261"/>
                </a:lnTo>
                <a:lnTo>
                  <a:pt x="2166251" y="471912"/>
                </a:lnTo>
                <a:lnTo>
                  <a:pt x="2168563" y="460463"/>
                </a:lnTo>
                <a:lnTo>
                  <a:pt x="2168563" y="29413"/>
                </a:lnTo>
                <a:lnTo>
                  <a:pt x="2166251" y="17964"/>
                </a:lnTo>
                <a:lnTo>
                  <a:pt x="2159949" y="8615"/>
                </a:lnTo>
                <a:lnTo>
                  <a:pt x="2150603" y="2311"/>
                </a:lnTo>
                <a:lnTo>
                  <a:pt x="21391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9075" y="3209036"/>
            <a:ext cx="8045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3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1600" spc="-2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1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-4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1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-12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23089" y="3095726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59" h="490220">
                <a:moveTo>
                  <a:pt x="2139162" y="0"/>
                </a:moveTo>
                <a:lnTo>
                  <a:pt x="29413" y="0"/>
                </a:lnTo>
                <a:lnTo>
                  <a:pt x="17964" y="2309"/>
                </a:lnTo>
                <a:lnTo>
                  <a:pt x="8615" y="8609"/>
                </a:lnTo>
                <a:lnTo>
                  <a:pt x="2311" y="17954"/>
                </a:lnTo>
                <a:lnTo>
                  <a:pt x="0" y="29400"/>
                </a:lnTo>
                <a:lnTo>
                  <a:pt x="0" y="460463"/>
                </a:lnTo>
                <a:lnTo>
                  <a:pt x="2311" y="471912"/>
                </a:lnTo>
                <a:lnTo>
                  <a:pt x="8615" y="481261"/>
                </a:lnTo>
                <a:lnTo>
                  <a:pt x="17964" y="487565"/>
                </a:lnTo>
                <a:lnTo>
                  <a:pt x="29413" y="489877"/>
                </a:lnTo>
                <a:lnTo>
                  <a:pt x="2139162" y="489877"/>
                </a:lnTo>
                <a:lnTo>
                  <a:pt x="2150611" y="487565"/>
                </a:lnTo>
                <a:lnTo>
                  <a:pt x="2159960" y="481261"/>
                </a:lnTo>
                <a:lnTo>
                  <a:pt x="2166264" y="471912"/>
                </a:lnTo>
                <a:lnTo>
                  <a:pt x="2168575" y="460463"/>
                </a:lnTo>
                <a:lnTo>
                  <a:pt x="2168575" y="29400"/>
                </a:lnTo>
                <a:lnTo>
                  <a:pt x="2166264" y="17954"/>
                </a:lnTo>
                <a:lnTo>
                  <a:pt x="2159960" y="8609"/>
                </a:lnTo>
                <a:lnTo>
                  <a:pt x="2150611" y="2309"/>
                </a:lnTo>
                <a:lnTo>
                  <a:pt x="21391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74777" y="3199892"/>
            <a:ext cx="86677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MA</a:t>
            </a:r>
            <a:r>
              <a:rPr sz="1600" spc="-1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1600" spc="-7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600" spc="-6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9777" y="3798354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60" h="490220">
                <a:moveTo>
                  <a:pt x="2139157" y="0"/>
                </a:moveTo>
                <a:lnTo>
                  <a:pt x="29408" y="0"/>
                </a:lnTo>
                <a:lnTo>
                  <a:pt x="17961" y="2311"/>
                </a:lnTo>
                <a:lnTo>
                  <a:pt x="8613" y="8615"/>
                </a:lnTo>
                <a:lnTo>
                  <a:pt x="2311" y="17964"/>
                </a:lnTo>
                <a:lnTo>
                  <a:pt x="0" y="29413"/>
                </a:lnTo>
                <a:lnTo>
                  <a:pt x="0" y="460463"/>
                </a:lnTo>
                <a:lnTo>
                  <a:pt x="2311" y="471912"/>
                </a:lnTo>
                <a:lnTo>
                  <a:pt x="8613" y="481261"/>
                </a:lnTo>
                <a:lnTo>
                  <a:pt x="17961" y="487565"/>
                </a:lnTo>
                <a:lnTo>
                  <a:pt x="29408" y="489877"/>
                </a:lnTo>
                <a:lnTo>
                  <a:pt x="2139157" y="489877"/>
                </a:lnTo>
                <a:lnTo>
                  <a:pt x="2150605" y="487565"/>
                </a:lnTo>
                <a:lnTo>
                  <a:pt x="2159955" y="481261"/>
                </a:lnTo>
                <a:lnTo>
                  <a:pt x="2166259" y="471912"/>
                </a:lnTo>
                <a:lnTo>
                  <a:pt x="2168570" y="460463"/>
                </a:lnTo>
                <a:lnTo>
                  <a:pt x="2168570" y="29413"/>
                </a:lnTo>
                <a:lnTo>
                  <a:pt x="2166259" y="17964"/>
                </a:lnTo>
                <a:lnTo>
                  <a:pt x="2159955" y="8615"/>
                </a:lnTo>
                <a:lnTo>
                  <a:pt x="2150605" y="2311"/>
                </a:lnTo>
                <a:lnTo>
                  <a:pt x="213915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14286" y="3903979"/>
            <a:ext cx="14814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5" dirty="0">
                <a:solidFill>
                  <a:srgbClr val="C00000"/>
                </a:solidFill>
                <a:latin typeface="Arial"/>
                <a:cs typeface="Arial"/>
              </a:rPr>
              <a:t>J</a:t>
            </a:r>
            <a:r>
              <a:rPr sz="1600" spc="-45" dirty="0">
                <a:solidFill>
                  <a:srgbClr val="C00000"/>
                </a:solidFill>
                <a:latin typeface="Arial"/>
                <a:cs typeface="Arial"/>
              </a:rPr>
              <a:t>OA</a:t>
            </a:r>
            <a:r>
              <a:rPr sz="16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600" spc="-135" dirty="0">
                <a:solidFill>
                  <a:srgbClr val="C00000"/>
                </a:solidFill>
                <a:latin typeface="Arial"/>
                <a:cs typeface="Arial"/>
              </a:rPr>
              <a:t>ES</a:t>
            </a:r>
            <a:r>
              <a:rPr sz="1600" spc="-70" dirty="0">
                <a:solidFill>
                  <a:srgbClr val="C00000"/>
                </a:solidFill>
                <a:latin typeface="Arial"/>
                <a:cs typeface="Arial"/>
              </a:rPr>
              <a:t>BU</a:t>
            </a:r>
            <a:r>
              <a:rPr sz="1600" spc="-17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1600" spc="-11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600" spc="-6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96437" y="3798354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60" h="490220">
                <a:moveTo>
                  <a:pt x="2139162" y="0"/>
                </a:moveTo>
                <a:lnTo>
                  <a:pt x="29400" y="0"/>
                </a:lnTo>
                <a:lnTo>
                  <a:pt x="17954" y="2311"/>
                </a:lnTo>
                <a:lnTo>
                  <a:pt x="8609" y="8613"/>
                </a:lnTo>
                <a:lnTo>
                  <a:pt x="2309" y="17959"/>
                </a:lnTo>
                <a:lnTo>
                  <a:pt x="0" y="29400"/>
                </a:lnTo>
                <a:lnTo>
                  <a:pt x="0" y="460463"/>
                </a:lnTo>
                <a:lnTo>
                  <a:pt x="2309" y="471912"/>
                </a:lnTo>
                <a:lnTo>
                  <a:pt x="8609" y="481261"/>
                </a:lnTo>
                <a:lnTo>
                  <a:pt x="17954" y="487565"/>
                </a:lnTo>
                <a:lnTo>
                  <a:pt x="29400" y="489877"/>
                </a:lnTo>
                <a:lnTo>
                  <a:pt x="2139162" y="489877"/>
                </a:lnTo>
                <a:lnTo>
                  <a:pt x="2150603" y="487565"/>
                </a:lnTo>
                <a:lnTo>
                  <a:pt x="2159949" y="481261"/>
                </a:lnTo>
                <a:lnTo>
                  <a:pt x="2166251" y="471912"/>
                </a:lnTo>
                <a:lnTo>
                  <a:pt x="2168563" y="460463"/>
                </a:lnTo>
                <a:lnTo>
                  <a:pt x="2168563" y="29400"/>
                </a:lnTo>
                <a:lnTo>
                  <a:pt x="2166251" y="17959"/>
                </a:lnTo>
                <a:lnTo>
                  <a:pt x="2159949" y="8613"/>
                </a:lnTo>
                <a:lnTo>
                  <a:pt x="2150603" y="2311"/>
                </a:lnTo>
                <a:lnTo>
                  <a:pt x="21391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79875" y="3903979"/>
            <a:ext cx="8026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1600" spc="-2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1600" spc="-13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1600" spc="-4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1600" spc="-5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600" spc="-4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23089" y="3788981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59" h="490220">
                <a:moveTo>
                  <a:pt x="2139162" y="0"/>
                </a:moveTo>
                <a:lnTo>
                  <a:pt x="29413" y="0"/>
                </a:lnTo>
                <a:lnTo>
                  <a:pt x="17964" y="2309"/>
                </a:lnTo>
                <a:lnTo>
                  <a:pt x="8615" y="8609"/>
                </a:lnTo>
                <a:lnTo>
                  <a:pt x="2311" y="17954"/>
                </a:lnTo>
                <a:lnTo>
                  <a:pt x="0" y="29400"/>
                </a:lnTo>
                <a:lnTo>
                  <a:pt x="0" y="460463"/>
                </a:lnTo>
                <a:lnTo>
                  <a:pt x="2311" y="471910"/>
                </a:lnTo>
                <a:lnTo>
                  <a:pt x="8615" y="481255"/>
                </a:lnTo>
                <a:lnTo>
                  <a:pt x="17964" y="487554"/>
                </a:lnTo>
                <a:lnTo>
                  <a:pt x="29413" y="489864"/>
                </a:lnTo>
                <a:lnTo>
                  <a:pt x="2139162" y="489864"/>
                </a:lnTo>
                <a:lnTo>
                  <a:pt x="2150611" y="487554"/>
                </a:lnTo>
                <a:lnTo>
                  <a:pt x="2159960" y="481255"/>
                </a:lnTo>
                <a:lnTo>
                  <a:pt x="2166264" y="471910"/>
                </a:lnTo>
                <a:lnTo>
                  <a:pt x="2168575" y="460463"/>
                </a:lnTo>
                <a:lnTo>
                  <a:pt x="2168575" y="29400"/>
                </a:lnTo>
                <a:lnTo>
                  <a:pt x="2166264" y="17954"/>
                </a:lnTo>
                <a:lnTo>
                  <a:pt x="2159960" y="8609"/>
                </a:lnTo>
                <a:lnTo>
                  <a:pt x="2150611" y="2309"/>
                </a:lnTo>
                <a:lnTo>
                  <a:pt x="21391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36639" y="3891788"/>
            <a:ext cx="154178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85" dirty="0">
                <a:solidFill>
                  <a:srgbClr val="C00000"/>
                </a:solidFill>
                <a:latin typeface="Arial"/>
                <a:cs typeface="Arial"/>
              </a:rPr>
              <a:t>RIO </a:t>
            </a:r>
            <a:r>
              <a:rPr sz="1600" spc="-75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1600" spc="-1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C00000"/>
                </a:solidFill>
                <a:latin typeface="Arial"/>
                <a:cs typeface="Arial"/>
              </a:rPr>
              <a:t>JANEIRO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777" y="4482223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60" h="490220">
                <a:moveTo>
                  <a:pt x="2139157" y="0"/>
                </a:moveTo>
                <a:lnTo>
                  <a:pt x="29408" y="0"/>
                </a:lnTo>
                <a:lnTo>
                  <a:pt x="17961" y="2311"/>
                </a:lnTo>
                <a:lnTo>
                  <a:pt x="8613" y="8615"/>
                </a:lnTo>
                <a:lnTo>
                  <a:pt x="2311" y="17964"/>
                </a:lnTo>
                <a:lnTo>
                  <a:pt x="0" y="29413"/>
                </a:lnTo>
                <a:lnTo>
                  <a:pt x="0" y="460476"/>
                </a:lnTo>
                <a:lnTo>
                  <a:pt x="2311" y="471923"/>
                </a:lnTo>
                <a:lnTo>
                  <a:pt x="8613" y="481268"/>
                </a:lnTo>
                <a:lnTo>
                  <a:pt x="17961" y="487567"/>
                </a:lnTo>
                <a:lnTo>
                  <a:pt x="29408" y="489877"/>
                </a:lnTo>
                <a:lnTo>
                  <a:pt x="2139157" y="489877"/>
                </a:lnTo>
                <a:lnTo>
                  <a:pt x="2150605" y="487567"/>
                </a:lnTo>
                <a:lnTo>
                  <a:pt x="2159955" y="481268"/>
                </a:lnTo>
                <a:lnTo>
                  <a:pt x="2166259" y="471923"/>
                </a:lnTo>
                <a:lnTo>
                  <a:pt x="2168570" y="460476"/>
                </a:lnTo>
                <a:lnTo>
                  <a:pt x="2168570" y="29413"/>
                </a:lnTo>
                <a:lnTo>
                  <a:pt x="2166259" y="17964"/>
                </a:lnTo>
                <a:lnTo>
                  <a:pt x="2159955" y="8615"/>
                </a:lnTo>
                <a:lnTo>
                  <a:pt x="2150605" y="2311"/>
                </a:lnTo>
                <a:lnTo>
                  <a:pt x="213915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96437" y="4482223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60" h="490220">
                <a:moveTo>
                  <a:pt x="2139162" y="0"/>
                </a:moveTo>
                <a:lnTo>
                  <a:pt x="29400" y="0"/>
                </a:lnTo>
                <a:lnTo>
                  <a:pt x="17954" y="2311"/>
                </a:lnTo>
                <a:lnTo>
                  <a:pt x="8609" y="8615"/>
                </a:lnTo>
                <a:lnTo>
                  <a:pt x="2309" y="17964"/>
                </a:lnTo>
                <a:lnTo>
                  <a:pt x="0" y="29413"/>
                </a:lnTo>
                <a:lnTo>
                  <a:pt x="0" y="460463"/>
                </a:lnTo>
                <a:lnTo>
                  <a:pt x="2309" y="471912"/>
                </a:lnTo>
                <a:lnTo>
                  <a:pt x="8609" y="481261"/>
                </a:lnTo>
                <a:lnTo>
                  <a:pt x="17954" y="487565"/>
                </a:lnTo>
                <a:lnTo>
                  <a:pt x="29400" y="489877"/>
                </a:lnTo>
                <a:lnTo>
                  <a:pt x="2139162" y="489877"/>
                </a:lnTo>
                <a:lnTo>
                  <a:pt x="2150603" y="487565"/>
                </a:lnTo>
                <a:lnTo>
                  <a:pt x="2159949" y="481261"/>
                </a:lnTo>
                <a:lnTo>
                  <a:pt x="2166251" y="471912"/>
                </a:lnTo>
                <a:lnTo>
                  <a:pt x="2168563" y="460463"/>
                </a:lnTo>
                <a:lnTo>
                  <a:pt x="2168563" y="29413"/>
                </a:lnTo>
                <a:lnTo>
                  <a:pt x="2166251" y="17964"/>
                </a:lnTo>
                <a:lnTo>
                  <a:pt x="2159949" y="8615"/>
                </a:lnTo>
                <a:lnTo>
                  <a:pt x="2150603" y="2311"/>
                </a:lnTo>
                <a:lnTo>
                  <a:pt x="21391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23089" y="4472851"/>
            <a:ext cx="2169160" cy="490220"/>
          </a:xfrm>
          <a:custGeom>
            <a:avLst/>
            <a:gdLst/>
            <a:ahLst/>
            <a:cxnLst/>
            <a:rect l="l" t="t" r="r" b="b"/>
            <a:pathLst>
              <a:path w="2169159" h="490220">
                <a:moveTo>
                  <a:pt x="2139162" y="0"/>
                </a:moveTo>
                <a:lnTo>
                  <a:pt x="29413" y="0"/>
                </a:lnTo>
                <a:lnTo>
                  <a:pt x="17964" y="2311"/>
                </a:lnTo>
                <a:lnTo>
                  <a:pt x="8615" y="8613"/>
                </a:lnTo>
                <a:lnTo>
                  <a:pt x="2311" y="17959"/>
                </a:lnTo>
                <a:lnTo>
                  <a:pt x="0" y="29400"/>
                </a:lnTo>
                <a:lnTo>
                  <a:pt x="0" y="460463"/>
                </a:lnTo>
                <a:lnTo>
                  <a:pt x="2311" y="471912"/>
                </a:lnTo>
                <a:lnTo>
                  <a:pt x="8615" y="481261"/>
                </a:lnTo>
                <a:lnTo>
                  <a:pt x="17964" y="487565"/>
                </a:lnTo>
                <a:lnTo>
                  <a:pt x="29413" y="489877"/>
                </a:lnTo>
                <a:lnTo>
                  <a:pt x="2139162" y="489877"/>
                </a:lnTo>
                <a:lnTo>
                  <a:pt x="2150611" y="487565"/>
                </a:lnTo>
                <a:lnTo>
                  <a:pt x="2159960" y="481261"/>
                </a:lnTo>
                <a:lnTo>
                  <a:pt x="2166264" y="471912"/>
                </a:lnTo>
                <a:lnTo>
                  <a:pt x="2168575" y="460463"/>
                </a:lnTo>
                <a:lnTo>
                  <a:pt x="2168575" y="29400"/>
                </a:lnTo>
                <a:lnTo>
                  <a:pt x="2166264" y="17959"/>
                </a:lnTo>
                <a:lnTo>
                  <a:pt x="2159960" y="8613"/>
                </a:lnTo>
                <a:lnTo>
                  <a:pt x="2150611" y="2311"/>
                </a:lnTo>
                <a:lnTo>
                  <a:pt x="213916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62074" y="4586732"/>
            <a:ext cx="8355330" cy="1365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00">
              <a:lnSpc>
                <a:spcPct val="100000"/>
              </a:lnSpc>
              <a:spcBef>
                <a:spcPts val="105"/>
              </a:spcBef>
              <a:tabLst>
                <a:tab pos="3612515" algn="l"/>
                <a:tab pos="6195060" algn="l"/>
              </a:tabLst>
            </a:pPr>
            <a:r>
              <a:rPr sz="1600" spc="-45" dirty="0">
                <a:solidFill>
                  <a:srgbClr val="C00000"/>
                </a:solidFill>
                <a:latin typeface="Arial"/>
                <a:cs typeface="Arial"/>
              </a:rPr>
              <a:t>WINDHOEK	</a:t>
            </a:r>
            <a:r>
              <a:rPr sz="1600" spc="-80" dirty="0">
                <a:solidFill>
                  <a:srgbClr val="C00000"/>
                </a:solidFill>
                <a:latin typeface="Arial"/>
                <a:cs typeface="Arial"/>
              </a:rPr>
              <a:t>SÃO</a:t>
            </a:r>
            <a:r>
              <a:rPr sz="1600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C00000"/>
                </a:solidFill>
                <a:latin typeface="Arial"/>
                <a:cs typeface="Arial"/>
              </a:rPr>
              <a:t>TOMÉ	</a:t>
            </a:r>
            <a:r>
              <a:rPr sz="2400" spc="-120" baseline="1736" dirty="0">
                <a:solidFill>
                  <a:srgbClr val="C00000"/>
                </a:solidFill>
                <a:latin typeface="Arial"/>
                <a:cs typeface="Arial"/>
              </a:rPr>
              <a:t>SÃO</a:t>
            </a:r>
            <a:r>
              <a:rPr sz="2400" spc="-165" baseline="173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75" baseline="1736" dirty="0">
                <a:solidFill>
                  <a:srgbClr val="C00000"/>
                </a:solidFill>
                <a:latin typeface="Arial"/>
                <a:cs typeface="Arial"/>
              </a:rPr>
              <a:t>PAULO</a:t>
            </a:r>
            <a:endParaRPr sz="2400" baseline="1736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1600" spc="-140" dirty="0">
                <a:latin typeface="Arial"/>
                <a:cs typeface="Arial"/>
              </a:rPr>
              <a:t>É,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assim,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opção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ideal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tanto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viagens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negócios,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como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férias,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30" dirty="0">
                <a:latin typeface="Arial"/>
                <a:cs typeface="Arial"/>
              </a:rPr>
              <a:t>o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que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contribuem  </a:t>
            </a:r>
            <a:r>
              <a:rPr sz="1600" spc="-30" dirty="0">
                <a:latin typeface="Arial"/>
                <a:cs typeface="Arial"/>
              </a:rPr>
              <a:t>os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seus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preços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competitivos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sua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moderna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550" spc="5" dirty="0">
                <a:latin typeface="Arial"/>
                <a:cs typeface="Arial"/>
              </a:rPr>
              <a:t>frota</a:t>
            </a:r>
            <a:r>
              <a:rPr sz="1600" spc="5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39" y="1143000"/>
            <a:ext cx="6669024" cy="5001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2540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5" dirty="0"/>
              <a:t>DESTINOS</a:t>
            </a:r>
            <a:r>
              <a:rPr spc="-700" dirty="0"/>
              <a:t> </a:t>
            </a:r>
            <a:r>
              <a:rPr sz="2000" spc="-160" dirty="0"/>
              <a:t>(2/2)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50"/>
              </a:spcBef>
            </a:pPr>
            <a:r>
              <a:rPr spc="-55" dirty="0"/>
              <a:t>A</a:t>
            </a:r>
            <a:r>
              <a:rPr spc="-125" dirty="0"/>
              <a:t> </a:t>
            </a:r>
            <a:r>
              <a:rPr spc="-100" dirty="0"/>
              <a:t>TAAG</a:t>
            </a:r>
            <a:r>
              <a:rPr spc="-125" dirty="0"/>
              <a:t> </a:t>
            </a:r>
            <a:r>
              <a:rPr spc="-10" dirty="0"/>
              <a:t>tem</a:t>
            </a:r>
            <a:r>
              <a:rPr spc="-130" dirty="0"/>
              <a:t> </a:t>
            </a:r>
            <a:r>
              <a:rPr spc="15" dirty="0"/>
              <a:t>vindo</a:t>
            </a:r>
            <a:r>
              <a:rPr spc="-125" dirty="0"/>
              <a:t> </a:t>
            </a:r>
            <a:r>
              <a:rPr spc="-60" dirty="0"/>
              <a:t>a</a:t>
            </a:r>
            <a:r>
              <a:rPr spc="-125" dirty="0"/>
              <a:t> </a:t>
            </a:r>
            <a:r>
              <a:rPr spc="-15" dirty="0"/>
              <a:t>implementar</a:t>
            </a:r>
            <a:r>
              <a:rPr spc="-120" dirty="0"/>
              <a:t> </a:t>
            </a:r>
            <a:r>
              <a:rPr spc="-5" dirty="0"/>
              <a:t>continuamente</a:t>
            </a:r>
            <a:r>
              <a:rPr spc="-125" dirty="0"/>
              <a:t> </a:t>
            </a:r>
            <a:r>
              <a:rPr spc="-25" dirty="0"/>
              <a:t>melhorias</a:t>
            </a:r>
            <a:r>
              <a:rPr spc="-120" dirty="0"/>
              <a:t> </a:t>
            </a:r>
            <a:r>
              <a:rPr spc="-30" dirty="0"/>
              <a:t>significativas,</a:t>
            </a:r>
            <a:r>
              <a:rPr spc="-114" dirty="0"/>
              <a:t> </a:t>
            </a:r>
            <a:r>
              <a:rPr spc="-45" dirty="0"/>
              <a:t>tais</a:t>
            </a:r>
            <a:r>
              <a:rPr spc="-114" dirty="0"/>
              <a:t> </a:t>
            </a:r>
            <a:r>
              <a:rPr spc="-15" dirty="0"/>
              <a:t>como:</a:t>
            </a:r>
          </a:p>
          <a:p>
            <a:pPr marL="848994" indent="-342900">
              <a:lnSpc>
                <a:spcPct val="100000"/>
              </a:lnSpc>
              <a:spcBef>
                <a:spcPts val="894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10" dirty="0"/>
              <a:t>aumento</a:t>
            </a:r>
            <a:r>
              <a:rPr sz="1400" spc="-105" dirty="0"/>
              <a:t> </a:t>
            </a:r>
            <a:r>
              <a:rPr sz="1400" spc="30" dirty="0"/>
              <a:t>do</a:t>
            </a:r>
            <a:r>
              <a:rPr sz="1400" spc="-105" dirty="0"/>
              <a:t> </a:t>
            </a:r>
            <a:r>
              <a:rPr sz="1400" spc="-10" dirty="0"/>
              <a:t>número</a:t>
            </a:r>
            <a:r>
              <a:rPr sz="1400" spc="-105" dirty="0"/>
              <a:t> </a:t>
            </a:r>
            <a:r>
              <a:rPr sz="1400" spc="5" dirty="0"/>
              <a:t>de</a:t>
            </a:r>
            <a:r>
              <a:rPr sz="1400" spc="-105" dirty="0"/>
              <a:t> </a:t>
            </a:r>
            <a:r>
              <a:rPr sz="1400" spc="-35" dirty="0"/>
              <a:t>rotas</a:t>
            </a:r>
            <a:r>
              <a:rPr sz="1400" spc="-105" dirty="0"/>
              <a:t> </a:t>
            </a:r>
            <a:r>
              <a:rPr sz="1400" spc="-30" dirty="0"/>
              <a:t>e</a:t>
            </a:r>
            <a:r>
              <a:rPr sz="1400" spc="-105" dirty="0"/>
              <a:t> </a:t>
            </a:r>
            <a:r>
              <a:rPr sz="1400" spc="5" dirty="0"/>
              <a:t>de</a:t>
            </a:r>
            <a:r>
              <a:rPr sz="1400" spc="-105" dirty="0"/>
              <a:t> </a:t>
            </a:r>
            <a:r>
              <a:rPr sz="1400" spc="-15" dirty="0"/>
              <a:t>frequência</a:t>
            </a:r>
            <a:r>
              <a:rPr sz="1400" spc="-95" dirty="0"/>
              <a:t> </a:t>
            </a:r>
            <a:r>
              <a:rPr sz="1400" spc="-5" dirty="0"/>
              <a:t>dos</a:t>
            </a:r>
            <a:r>
              <a:rPr sz="1400" spc="-105" dirty="0"/>
              <a:t> </a:t>
            </a:r>
            <a:r>
              <a:rPr sz="1400" spc="-15" dirty="0"/>
              <a:t>voos</a:t>
            </a:r>
            <a:endParaRPr sz="1400"/>
          </a:p>
          <a:p>
            <a:pPr marL="848994" indent="-34290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20" dirty="0"/>
              <a:t>maior</a:t>
            </a:r>
            <a:r>
              <a:rPr sz="1400" spc="-105" dirty="0"/>
              <a:t> </a:t>
            </a:r>
            <a:r>
              <a:rPr sz="1400" spc="5" dirty="0"/>
              <a:t>conforto</a:t>
            </a:r>
            <a:r>
              <a:rPr sz="1400" spc="-105" dirty="0"/>
              <a:t> </a:t>
            </a:r>
            <a:r>
              <a:rPr sz="1400" spc="-30" dirty="0"/>
              <a:t>e</a:t>
            </a:r>
            <a:r>
              <a:rPr sz="1400" spc="-105" dirty="0"/>
              <a:t> </a:t>
            </a:r>
            <a:r>
              <a:rPr sz="1400" spc="-10" dirty="0"/>
              <a:t>imagem</a:t>
            </a:r>
            <a:r>
              <a:rPr sz="1400" spc="-95" dirty="0"/>
              <a:t> </a:t>
            </a:r>
            <a:r>
              <a:rPr sz="1400" spc="-15" dirty="0"/>
              <a:t>renovada</a:t>
            </a:r>
            <a:r>
              <a:rPr sz="1400" spc="-100" dirty="0"/>
              <a:t> </a:t>
            </a:r>
            <a:r>
              <a:rPr sz="1400" spc="15" dirty="0"/>
              <a:t>no</a:t>
            </a:r>
            <a:r>
              <a:rPr sz="1400" spc="-105" dirty="0"/>
              <a:t> </a:t>
            </a:r>
            <a:r>
              <a:rPr sz="1400" spc="-15" dirty="0"/>
              <a:t>interior</a:t>
            </a:r>
            <a:r>
              <a:rPr sz="1400" spc="-100" dirty="0"/>
              <a:t> </a:t>
            </a:r>
            <a:r>
              <a:rPr sz="1400" spc="-5" dirty="0"/>
              <a:t>dos</a:t>
            </a:r>
            <a:r>
              <a:rPr sz="1400" spc="-105" dirty="0"/>
              <a:t> </a:t>
            </a:r>
            <a:r>
              <a:rPr sz="1400" spc="-30" dirty="0"/>
              <a:t>aviões</a:t>
            </a:r>
            <a:endParaRPr sz="1400"/>
          </a:p>
          <a:p>
            <a:pPr marL="848994" indent="-34290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10" dirty="0"/>
              <a:t>padronização </a:t>
            </a:r>
            <a:r>
              <a:rPr sz="1400" spc="5" dirty="0"/>
              <a:t>de</a:t>
            </a:r>
            <a:r>
              <a:rPr sz="1400" spc="-204" dirty="0"/>
              <a:t> </a:t>
            </a:r>
            <a:r>
              <a:rPr sz="1400" spc="-25" dirty="0"/>
              <a:t>horários</a:t>
            </a:r>
            <a:endParaRPr sz="1400"/>
          </a:p>
          <a:p>
            <a:pPr marL="848994" indent="-34290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5" dirty="0"/>
              <a:t>abolic</a:t>
            </a:r>
            <a:r>
              <a:rPr sz="1400" spc="-5" dirty="0">
                <a:latin typeface="Times New Roman"/>
                <a:cs typeface="Times New Roman"/>
              </a:rPr>
              <a:t>̧</a:t>
            </a:r>
            <a:r>
              <a:rPr sz="1400" spc="-5" dirty="0"/>
              <a:t>ão</a:t>
            </a:r>
            <a:r>
              <a:rPr sz="1400" spc="-105" dirty="0"/>
              <a:t> </a:t>
            </a:r>
            <a:r>
              <a:rPr sz="1400" spc="5" dirty="0"/>
              <a:t>de</a:t>
            </a:r>
            <a:r>
              <a:rPr sz="1400" spc="-105" dirty="0"/>
              <a:t> </a:t>
            </a:r>
            <a:r>
              <a:rPr sz="1400" spc="-5" dirty="0"/>
              <a:t>obrigatoriedade</a:t>
            </a:r>
            <a:r>
              <a:rPr sz="1400" spc="-105" dirty="0"/>
              <a:t> </a:t>
            </a:r>
            <a:r>
              <a:rPr sz="1400" spc="5" dirty="0"/>
              <a:t>de</a:t>
            </a:r>
            <a:r>
              <a:rPr sz="1400" spc="-100" dirty="0"/>
              <a:t> </a:t>
            </a:r>
            <a:r>
              <a:rPr sz="1400" spc="-20" dirty="0"/>
              <a:t>visto</a:t>
            </a:r>
            <a:r>
              <a:rPr sz="1400" spc="-105" dirty="0"/>
              <a:t> </a:t>
            </a:r>
            <a:r>
              <a:rPr sz="1400" spc="-30" dirty="0"/>
              <a:t>para</a:t>
            </a:r>
            <a:r>
              <a:rPr sz="1400" spc="-100" dirty="0"/>
              <a:t> </a:t>
            </a:r>
            <a:r>
              <a:rPr sz="1400" spc="-20" dirty="0"/>
              <a:t>trânsito</a:t>
            </a:r>
            <a:r>
              <a:rPr sz="1400" spc="-105" dirty="0"/>
              <a:t> </a:t>
            </a:r>
            <a:r>
              <a:rPr sz="1400" spc="-20" dirty="0"/>
              <a:t>em</a:t>
            </a:r>
            <a:r>
              <a:rPr sz="1400" spc="-90" dirty="0"/>
              <a:t> </a:t>
            </a:r>
            <a:r>
              <a:rPr sz="1400" spc="-10" dirty="0"/>
              <a:t>Luanda</a:t>
            </a:r>
            <a:r>
              <a:rPr sz="1400" spc="-100" dirty="0"/>
              <a:t> </a:t>
            </a:r>
            <a:r>
              <a:rPr sz="1400" spc="5" dirty="0"/>
              <a:t>por</a:t>
            </a:r>
            <a:r>
              <a:rPr sz="1400" spc="-100" dirty="0"/>
              <a:t> </a:t>
            </a:r>
            <a:r>
              <a:rPr sz="1400" spc="-15" dirty="0"/>
              <a:t>menos</a:t>
            </a:r>
            <a:r>
              <a:rPr sz="1400" spc="-105" dirty="0"/>
              <a:t> </a:t>
            </a:r>
            <a:r>
              <a:rPr sz="1400" spc="5" dirty="0"/>
              <a:t>de</a:t>
            </a:r>
            <a:r>
              <a:rPr sz="1400" spc="-100" dirty="0"/>
              <a:t> </a:t>
            </a:r>
            <a:r>
              <a:rPr sz="1400" spc="5" dirty="0"/>
              <a:t>24h</a:t>
            </a:r>
            <a:endParaRPr sz="1400">
              <a:latin typeface="Times New Roman"/>
              <a:cs typeface="Times New Roman"/>
            </a:endParaRPr>
          </a:p>
          <a:p>
            <a:pPr marL="848994" indent="-34290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15" dirty="0"/>
              <a:t>criação</a:t>
            </a:r>
            <a:r>
              <a:rPr sz="1400" spc="-100" dirty="0"/>
              <a:t> </a:t>
            </a:r>
            <a:r>
              <a:rPr sz="1400" spc="5" dirty="0"/>
              <a:t>de</a:t>
            </a:r>
            <a:r>
              <a:rPr sz="1400" spc="-105" dirty="0"/>
              <a:t> </a:t>
            </a:r>
            <a:r>
              <a:rPr sz="1400" i="1" spc="-60" dirty="0">
                <a:latin typeface="Arial"/>
                <a:cs typeface="Arial"/>
              </a:rPr>
              <a:t>Fast</a:t>
            </a:r>
            <a:r>
              <a:rPr sz="1400" i="1" spc="-130" dirty="0">
                <a:latin typeface="Arial"/>
                <a:cs typeface="Arial"/>
              </a:rPr>
              <a:t> </a:t>
            </a:r>
            <a:r>
              <a:rPr sz="1400" i="1" spc="-40" dirty="0">
                <a:latin typeface="Arial"/>
                <a:cs typeface="Arial"/>
              </a:rPr>
              <a:t>Track</a:t>
            </a:r>
            <a:r>
              <a:rPr sz="1400" i="1" spc="-125" dirty="0">
                <a:latin typeface="Arial"/>
                <a:cs typeface="Arial"/>
              </a:rPr>
              <a:t> </a:t>
            </a:r>
            <a:r>
              <a:rPr sz="1400" spc="-20" dirty="0"/>
              <a:t>em</a:t>
            </a:r>
            <a:r>
              <a:rPr sz="1400" spc="-90" dirty="0"/>
              <a:t> </a:t>
            </a:r>
            <a:r>
              <a:rPr sz="1400" spc="-10" dirty="0"/>
              <a:t>Luanda</a:t>
            </a:r>
            <a:r>
              <a:rPr sz="1400" spc="-100" dirty="0"/>
              <a:t> </a:t>
            </a:r>
            <a:r>
              <a:rPr sz="1400" spc="-30" dirty="0"/>
              <a:t>para</a:t>
            </a:r>
            <a:r>
              <a:rPr sz="1400" spc="-100" dirty="0"/>
              <a:t> </a:t>
            </a:r>
            <a:r>
              <a:rPr sz="1400" spc="-35" dirty="0"/>
              <a:t>passageiros</a:t>
            </a:r>
            <a:r>
              <a:rPr sz="1400" spc="-105" dirty="0"/>
              <a:t> </a:t>
            </a:r>
            <a:r>
              <a:rPr sz="1400" spc="-45" dirty="0"/>
              <a:t>Business</a:t>
            </a:r>
            <a:endParaRPr sz="1400">
              <a:latin typeface="Arial"/>
              <a:cs typeface="Arial"/>
            </a:endParaRPr>
          </a:p>
          <a:p>
            <a:pPr marL="848994" indent="-34290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20" dirty="0"/>
              <a:t>melhorias </a:t>
            </a:r>
            <a:r>
              <a:rPr sz="1400" spc="-15" dirty="0"/>
              <a:t>nos</a:t>
            </a:r>
            <a:r>
              <a:rPr sz="1400" spc="-195" dirty="0"/>
              <a:t> </a:t>
            </a:r>
            <a:r>
              <a:rPr sz="1400" spc="-5" dirty="0"/>
              <a:t>lounges</a:t>
            </a:r>
            <a:endParaRPr sz="1400"/>
          </a:p>
          <a:p>
            <a:pPr marL="848994" indent="-342900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848360" algn="l"/>
                <a:tab pos="848994" algn="l"/>
              </a:tabLst>
            </a:pPr>
            <a:r>
              <a:rPr sz="1400" spc="-15" dirty="0"/>
              <a:t>reforço</a:t>
            </a:r>
            <a:r>
              <a:rPr sz="1400" spc="-110" dirty="0"/>
              <a:t> </a:t>
            </a:r>
            <a:r>
              <a:rPr sz="1400" spc="-30" dirty="0"/>
              <a:t>e</a:t>
            </a:r>
            <a:r>
              <a:rPr sz="1400" spc="-105" dirty="0"/>
              <a:t> </a:t>
            </a:r>
            <a:r>
              <a:rPr sz="1400" spc="-15" dirty="0"/>
              <a:t>alargamento</a:t>
            </a:r>
            <a:r>
              <a:rPr sz="1400" spc="-105" dirty="0"/>
              <a:t> </a:t>
            </a:r>
            <a:r>
              <a:rPr sz="1400" spc="5" dirty="0"/>
              <a:t>de</a:t>
            </a:r>
            <a:r>
              <a:rPr sz="1400" spc="-105" dirty="0"/>
              <a:t> </a:t>
            </a:r>
            <a:r>
              <a:rPr sz="1400" spc="-30" dirty="0"/>
              <a:t>parcerias</a:t>
            </a:r>
            <a:endParaRPr sz="1400"/>
          </a:p>
          <a:p>
            <a:pPr marL="36195"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6195"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</a:pPr>
            <a:r>
              <a:rPr spc="-5" dirty="0"/>
              <a:t>Devido </a:t>
            </a:r>
            <a:r>
              <a:rPr spc="-60" dirty="0"/>
              <a:t>a </a:t>
            </a:r>
            <a:r>
              <a:rPr spc="25" dirty="0"/>
              <a:t>tudo </a:t>
            </a:r>
            <a:r>
              <a:rPr spc="-45" dirty="0"/>
              <a:t>isto, </a:t>
            </a:r>
            <a:r>
              <a:rPr spc="-55" dirty="0"/>
              <a:t>A </a:t>
            </a:r>
            <a:r>
              <a:rPr spc="-100" dirty="0"/>
              <a:t>TAAG </a:t>
            </a:r>
            <a:r>
              <a:rPr spc="-10" dirty="0"/>
              <a:t>tem </a:t>
            </a:r>
            <a:r>
              <a:rPr spc="-20" dirty="0"/>
              <a:t>transformado </a:t>
            </a:r>
            <a:r>
              <a:rPr spc="30" dirty="0"/>
              <a:t>o </a:t>
            </a:r>
            <a:r>
              <a:rPr spc="-15" dirty="0"/>
              <a:t>aeroporto </a:t>
            </a:r>
            <a:r>
              <a:rPr spc="10" dirty="0"/>
              <a:t>de </a:t>
            </a:r>
            <a:r>
              <a:rPr spc="-10" dirty="0"/>
              <a:t>Luanda </a:t>
            </a:r>
            <a:r>
              <a:rPr spc="15" dirty="0"/>
              <a:t>num </a:t>
            </a:r>
            <a:r>
              <a:rPr spc="5" dirty="0"/>
              <a:t>moderno</a:t>
            </a:r>
            <a:r>
              <a:rPr spc="55" dirty="0"/>
              <a:t> </a:t>
            </a:r>
            <a:r>
              <a:rPr i="1" spc="25" dirty="0">
                <a:latin typeface="Arial"/>
                <a:cs typeface="Arial"/>
              </a:rPr>
              <a:t>hub</a:t>
            </a:r>
          </a:p>
          <a:p>
            <a:pPr marL="48895">
              <a:lnSpc>
                <a:spcPct val="100000"/>
              </a:lnSpc>
              <a:spcBef>
                <a:spcPts val="960"/>
              </a:spcBef>
            </a:pPr>
            <a:r>
              <a:rPr spc="-15" dirty="0"/>
              <a:t>internacional</a:t>
            </a:r>
            <a:r>
              <a:rPr spc="-125" dirty="0"/>
              <a:t> </a:t>
            </a:r>
            <a:r>
              <a:rPr spc="-95" dirty="0"/>
              <a:t>-</a:t>
            </a:r>
            <a:r>
              <a:rPr spc="-125" dirty="0"/>
              <a:t> </a:t>
            </a:r>
            <a:r>
              <a:rPr spc="15" dirty="0"/>
              <a:t>um</a:t>
            </a:r>
            <a:r>
              <a:rPr spc="-130" dirty="0"/>
              <a:t> </a:t>
            </a:r>
            <a:r>
              <a:rPr spc="-5" dirty="0"/>
              <a:t>dos</a:t>
            </a:r>
            <a:r>
              <a:rPr spc="-120" dirty="0"/>
              <a:t> </a:t>
            </a:r>
            <a:r>
              <a:rPr spc="-10" dirty="0"/>
              <a:t>principais</a:t>
            </a:r>
            <a:r>
              <a:rPr spc="-120" dirty="0"/>
              <a:t> </a:t>
            </a:r>
            <a:r>
              <a:rPr spc="-10" dirty="0"/>
              <a:t>da</a:t>
            </a:r>
            <a:r>
              <a:rPr spc="-130" dirty="0"/>
              <a:t> </a:t>
            </a:r>
            <a:r>
              <a:rPr spc="-20" dirty="0"/>
              <a:t>costa</a:t>
            </a:r>
            <a:r>
              <a:rPr spc="-130" dirty="0"/>
              <a:t> </a:t>
            </a:r>
            <a:r>
              <a:rPr spc="-25" dirty="0"/>
              <a:t>oeste</a:t>
            </a:r>
            <a:r>
              <a:rPr spc="-125" dirty="0"/>
              <a:t> </a:t>
            </a:r>
            <a:r>
              <a:rPr spc="10" dirty="0"/>
              <a:t>de</a:t>
            </a:r>
            <a:r>
              <a:rPr spc="-125" dirty="0"/>
              <a:t> </a:t>
            </a:r>
            <a:r>
              <a:rPr spc="-50" dirty="0"/>
              <a:t>África.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25546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05" dirty="0"/>
              <a:t>ATUALIDADE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32" y="1869135"/>
            <a:ext cx="3896995" cy="318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600" spc="-55" dirty="0">
                <a:latin typeface="Arial"/>
                <a:cs typeface="Arial"/>
              </a:rPr>
              <a:t>A</a:t>
            </a:r>
            <a:r>
              <a:rPr sz="1600" spc="-65" dirty="0">
                <a:latin typeface="Arial"/>
                <a:cs typeface="Arial"/>
              </a:rPr>
              <a:t> TAAG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possui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uma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frota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550" spc="50" dirty="0">
                <a:latin typeface="Arial"/>
                <a:cs typeface="Arial"/>
              </a:rPr>
              <a:t>13</a:t>
            </a:r>
            <a:r>
              <a:rPr sz="1550" spc="-25" dirty="0">
                <a:latin typeface="Arial"/>
                <a:cs typeface="Arial"/>
              </a:rPr>
              <a:t> </a:t>
            </a:r>
            <a:r>
              <a:rPr sz="1550" spc="45" dirty="0">
                <a:latin typeface="Arial"/>
                <a:cs typeface="Arial"/>
              </a:rPr>
              <a:t>Boeing</a:t>
            </a:r>
            <a:r>
              <a:rPr sz="1550" spc="-15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que  </a:t>
            </a:r>
            <a:r>
              <a:rPr sz="1600" spc="-25" dirty="0">
                <a:latin typeface="Arial"/>
                <a:cs typeface="Arial"/>
              </a:rPr>
              <a:t>é </a:t>
            </a:r>
            <a:r>
              <a:rPr sz="1600" spc="-35" dirty="0">
                <a:latin typeface="Arial"/>
                <a:cs typeface="Arial"/>
              </a:rPr>
              <a:t>das </a:t>
            </a:r>
            <a:r>
              <a:rPr sz="1600" spc="-45" dirty="0">
                <a:latin typeface="Arial"/>
                <a:cs typeface="Arial"/>
              </a:rPr>
              <a:t>mais</a:t>
            </a:r>
            <a:r>
              <a:rPr sz="1600" spc="3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modernas </a:t>
            </a:r>
            <a:r>
              <a:rPr sz="1600" spc="-60" dirty="0">
                <a:latin typeface="Arial"/>
                <a:cs typeface="Arial"/>
              </a:rPr>
              <a:t>a </a:t>
            </a:r>
            <a:r>
              <a:rPr sz="1600" spc="-25" dirty="0">
                <a:latin typeface="Arial"/>
                <a:cs typeface="Arial"/>
              </a:rPr>
              <a:t>operar </a:t>
            </a:r>
            <a:r>
              <a:rPr sz="1600" spc="-15" dirty="0">
                <a:latin typeface="Arial"/>
                <a:cs typeface="Arial"/>
              </a:rPr>
              <a:t>entre </a:t>
            </a:r>
            <a:r>
              <a:rPr sz="1600" spc="-60" dirty="0">
                <a:latin typeface="Arial"/>
                <a:cs typeface="Arial"/>
              </a:rPr>
              <a:t>a  </a:t>
            </a:r>
            <a:r>
              <a:rPr sz="1600" spc="-30" dirty="0">
                <a:latin typeface="Arial"/>
                <a:cs typeface="Arial"/>
              </a:rPr>
              <a:t>Europa 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22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África:</a:t>
            </a:r>
            <a:endParaRPr sz="1600">
              <a:latin typeface="Arial"/>
              <a:cs typeface="Arial"/>
            </a:endParaRPr>
          </a:p>
          <a:p>
            <a:pPr marL="412750" indent="-263525">
              <a:lnSpc>
                <a:spcPct val="100000"/>
              </a:lnSpc>
              <a:spcBef>
                <a:spcPts val="900"/>
              </a:spcBef>
              <a:buClr>
                <a:srgbClr val="C00000"/>
              </a:buClr>
              <a:buChar char="•"/>
              <a:tabLst>
                <a:tab pos="412115" algn="l"/>
                <a:tab pos="412750" algn="l"/>
              </a:tabLst>
            </a:pPr>
            <a:r>
              <a:rPr sz="1400" spc="-75" dirty="0">
                <a:latin typeface="Arial"/>
                <a:cs typeface="Arial"/>
              </a:rPr>
              <a:t>20%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frota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é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constituída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por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aviões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  <a:p>
            <a:pPr marL="412750" indent="-263525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412115" algn="l"/>
                <a:tab pos="412750" algn="l"/>
              </a:tabLst>
            </a:pPr>
            <a:r>
              <a:rPr sz="1400" spc="-75" dirty="0">
                <a:latin typeface="Arial"/>
                <a:cs typeface="Arial"/>
              </a:rPr>
              <a:t>70%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é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de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2011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15" dirty="0">
                <a:latin typeface="Arial"/>
                <a:cs typeface="Arial"/>
              </a:rPr>
              <a:t>ou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posterior</a:t>
            </a:r>
            <a:endParaRPr sz="1400">
              <a:latin typeface="Arial"/>
              <a:cs typeface="Arial"/>
            </a:endParaRPr>
          </a:p>
          <a:p>
            <a:pPr marL="412750" indent="-263525">
              <a:lnSpc>
                <a:spcPct val="100000"/>
              </a:lnSpc>
              <a:spcBef>
                <a:spcPts val="840"/>
              </a:spcBef>
              <a:buClr>
                <a:srgbClr val="C00000"/>
              </a:buClr>
              <a:buChar char="•"/>
              <a:tabLst>
                <a:tab pos="412115" algn="l"/>
                <a:tab pos="412750" algn="l"/>
              </a:tabLst>
            </a:pPr>
            <a:r>
              <a:rPr sz="1400" spc="5" dirty="0">
                <a:latin typeface="Arial"/>
                <a:cs typeface="Arial"/>
              </a:rPr>
              <a:t>nenhum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avião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é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anterior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15875" algn="just">
              <a:lnSpc>
                <a:spcPct val="150000"/>
              </a:lnSpc>
              <a:spcBef>
                <a:spcPts val="1095"/>
              </a:spcBef>
            </a:pPr>
            <a:r>
              <a:rPr sz="1600" spc="-30" dirty="0">
                <a:latin typeface="Arial"/>
                <a:cs typeface="Arial"/>
              </a:rPr>
              <a:t>Oferece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15" dirty="0">
                <a:latin typeface="Arial"/>
                <a:cs typeface="Arial"/>
              </a:rPr>
              <a:t>um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dos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i="1" spc="-55" dirty="0">
                <a:latin typeface="Arial"/>
                <a:cs typeface="Arial"/>
              </a:rPr>
              <a:t>seat</a:t>
            </a:r>
            <a:r>
              <a:rPr sz="1600" i="1" spc="-150" dirty="0">
                <a:latin typeface="Arial"/>
                <a:cs typeface="Arial"/>
              </a:rPr>
              <a:t> </a:t>
            </a:r>
            <a:r>
              <a:rPr sz="1600" i="1" spc="15" dirty="0">
                <a:latin typeface="Arial"/>
                <a:cs typeface="Arial"/>
              </a:rPr>
              <a:t>pitch</a:t>
            </a:r>
            <a:r>
              <a:rPr sz="1600" i="1" spc="-1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mais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espaçosos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a  </a:t>
            </a:r>
            <a:r>
              <a:rPr sz="1600" spc="-25" dirty="0">
                <a:latin typeface="Arial"/>
                <a:cs typeface="Arial"/>
              </a:rPr>
              <a:t>nível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mundial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classe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Económica.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53902" y="1505892"/>
            <a:ext cx="3929799" cy="41094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183768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45" dirty="0"/>
              <a:t>FROTA</a:t>
            </a:r>
            <a:r>
              <a:rPr spc="-740" dirty="0"/>
              <a:t> </a:t>
            </a:r>
            <a:r>
              <a:rPr sz="2000" spc="-160" dirty="0"/>
              <a:t>(1/3)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0233" y="2326957"/>
            <a:ext cx="3518535" cy="1513205"/>
          </a:xfrm>
          <a:custGeom>
            <a:avLst/>
            <a:gdLst/>
            <a:ahLst/>
            <a:cxnLst/>
            <a:rect l="l" t="t" r="r" b="b"/>
            <a:pathLst>
              <a:path w="3518534" h="1513204">
                <a:moveTo>
                  <a:pt x="3427361" y="0"/>
                </a:moveTo>
                <a:lnTo>
                  <a:pt x="90843" y="0"/>
                </a:lnTo>
                <a:lnTo>
                  <a:pt x="55480" y="7139"/>
                </a:lnTo>
                <a:lnTo>
                  <a:pt x="26604" y="26609"/>
                </a:lnTo>
                <a:lnTo>
                  <a:pt x="7137" y="55485"/>
                </a:lnTo>
                <a:lnTo>
                  <a:pt x="0" y="90843"/>
                </a:lnTo>
                <a:lnTo>
                  <a:pt x="0" y="1422361"/>
                </a:lnTo>
                <a:lnTo>
                  <a:pt x="7137" y="1457717"/>
                </a:lnTo>
                <a:lnTo>
                  <a:pt x="26604" y="1486588"/>
                </a:lnTo>
                <a:lnTo>
                  <a:pt x="55480" y="1506054"/>
                </a:lnTo>
                <a:lnTo>
                  <a:pt x="90843" y="1513192"/>
                </a:lnTo>
                <a:lnTo>
                  <a:pt x="3427361" y="1513192"/>
                </a:lnTo>
                <a:lnTo>
                  <a:pt x="3462717" y="1506054"/>
                </a:lnTo>
                <a:lnTo>
                  <a:pt x="3491588" y="1486588"/>
                </a:lnTo>
                <a:lnTo>
                  <a:pt x="3511054" y="1457717"/>
                </a:lnTo>
                <a:lnTo>
                  <a:pt x="3518192" y="1422361"/>
                </a:lnTo>
                <a:lnTo>
                  <a:pt x="3518192" y="90843"/>
                </a:lnTo>
                <a:lnTo>
                  <a:pt x="3511054" y="55485"/>
                </a:lnTo>
                <a:lnTo>
                  <a:pt x="3491588" y="26609"/>
                </a:lnTo>
                <a:lnTo>
                  <a:pt x="3462717" y="7139"/>
                </a:lnTo>
                <a:lnTo>
                  <a:pt x="342736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191" y="1617980"/>
            <a:ext cx="7709534" cy="1352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550" spc="85" dirty="0">
                <a:latin typeface="Trebuchet MS"/>
                <a:cs typeface="Trebuchet MS"/>
              </a:rPr>
              <a:t>5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75" dirty="0">
                <a:latin typeface="Trebuchet MS"/>
                <a:cs typeface="Trebuchet MS"/>
              </a:rPr>
              <a:t>Boeing</a:t>
            </a:r>
            <a:r>
              <a:rPr sz="1550" spc="-80" dirty="0">
                <a:latin typeface="Trebuchet MS"/>
                <a:cs typeface="Trebuchet MS"/>
              </a:rPr>
              <a:t> </a:t>
            </a:r>
            <a:r>
              <a:rPr sz="1550" spc="60" dirty="0">
                <a:latin typeface="Trebuchet MS"/>
                <a:cs typeface="Trebuchet MS"/>
              </a:rPr>
              <a:t>777-300ER</a:t>
            </a:r>
            <a:r>
              <a:rPr sz="1600" spc="60" dirty="0">
                <a:latin typeface="Arial"/>
                <a:cs typeface="Arial"/>
              </a:rPr>
              <a:t>,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com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duas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configurações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disponíveis: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4674870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Capacidade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293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passageiros,  </a:t>
            </a:r>
            <a:r>
              <a:rPr sz="1600" dirty="0">
                <a:latin typeface="Arial"/>
                <a:cs typeface="Arial"/>
              </a:rPr>
              <a:t>dividida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2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classes: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25580" y="3187699"/>
            <a:ext cx="173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56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Business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225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86040" y="2991916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366598" y="0"/>
                </a:moveTo>
                <a:lnTo>
                  <a:pt x="316853" y="3311"/>
                </a:lnTo>
                <a:lnTo>
                  <a:pt x="269142" y="12956"/>
                </a:lnTo>
                <a:lnTo>
                  <a:pt x="223902" y="28504"/>
                </a:lnTo>
                <a:lnTo>
                  <a:pt x="181570" y="49522"/>
                </a:lnTo>
                <a:lnTo>
                  <a:pt x="142582" y="75577"/>
                </a:lnTo>
                <a:lnTo>
                  <a:pt x="107375" y="106238"/>
                </a:lnTo>
                <a:lnTo>
                  <a:pt x="76386" y="141073"/>
                </a:lnTo>
                <a:lnTo>
                  <a:pt x="50052" y="179649"/>
                </a:lnTo>
                <a:lnTo>
                  <a:pt x="28809" y="221534"/>
                </a:lnTo>
                <a:lnTo>
                  <a:pt x="13095" y="266297"/>
                </a:lnTo>
                <a:lnTo>
                  <a:pt x="3346" y="313504"/>
                </a:lnTo>
                <a:lnTo>
                  <a:pt x="0" y="362724"/>
                </a:lnTo>
                <a:lnTo>
                  <a:pt x="3346" y="411941"/>
                </a:lnTo>
                <a:lnTo>
                  <a:pt x="13095" y="459146"/>
                </a:lnTo>
                <a:lnTo>
                  <a:pt x="28809" y="503907"/>
                </a:lnTo>
                <a:lnTo>
                  <a:pt x="50052" y="545790"/>
                </a:lnTo>
                <a:lnTo>
                  <a:pt x="76386" y="584365"/>
                </a:lnTo>
                <a:lnTo>
                  <a:pt x="107375" y="619199"/>
                </a:lnTo>
                <a:lnTo>
                  <a:pt x="142582" y="649860"/>
                </a:lnTo>
                <a:lnTo>
                  <a:pt x="181570" y="675915"/>
                </a:lnTo>
                <a:lnTo>
                  <a:pt x="223902" y="696932"/>
                </a:lnTo>
                <a:lnTo>
                  <a:pt x="269142" y="712480"/>
                </a:lnTo>
                <a:lnTo>
                  <a:pt x="316853" y="722125"/>
                </a:lnTo>
                <a:lnTo>
                  <a:pt x="366598" y="725436"/>
                </a:lnTo>
                <a:lnTo>
                  <a:pt x="416345" y="722125"/>
                </a:lnTo>
                <a:lnTo>
                  <a:pt x="464058" y="712480"/>
                </a:lnTo>
                <a:lnTo>
                  <a:pt x="509300" y="696932"/>
                </a:lnTo>
                <a:lnTo>
                  <a:pt x="551634" y="675915"/>
                </a:lnTo>
                <a:lnTo>
                  <a:pt x="590624" y="649860"/>
                </a:lnTo>
                <a:lnTo>
                  <a:pt x="625832" y="619199"/>
                </a:lnTo>
                <a:lnTo>
                  <a:pt x="656821" y="584365"/>
                </a:lnTo>
                <a:lnTo>
                  <a:pt x="683156" y="545790"/>
                </a:lnTo>
                <a:lnTo>
                  <a:pt x="704399" y="503907"/>
                </a:lnTo>
                <a:lnTo>
                  <a:pt x="720113" y="459146"/>
                </a:lnTo>
                <a:lnTo>
                  <a:pt x="729862" y="411941"/>
                </a:lnTo>
                <a:lnTo>
                  <a:pt x="733209" y="362724"/>
                </a:lnTo>
                <a:lnTo>
                  <a:pt x="729862" y="313504"/>
                </a:lnTo>
                <a:lnTo>
                  <a:pt x="720113" y="266297"/>
                </a:lnTo>
                <a:lnTo>
                  <a:pt x="704399" y="221534"/>
                </a:lnTo>
                <a:lnTo>
                  <a:pt x="683156" y="179649"/>
                </a:lnTo>
                <a:lnTo>
                  <a:pt x="656821" y="141073"/>
                </a:lnTo>
                <a:lnTo>
                  <a:pt x="625832" y="106238"/>
                </a:lnTo>
                <a:lnTo>
                  <a:pt x="590624" y="75577"/>
                </a:lnTo>
                <a:lnTo>
                  <a:pt x="551634" y="49522"/>
                </a:lnTo>
                <a:lnTo>
                  <a:pt x="509300" y="28504"/>
                </a:lnTo>
                <a:lnTo>
                  <a:pt x="464058" y="12956"/>
                </a:lnTo>
                <a:lnTo>
                  <a:pt x="416345" y="3311"/>
                </a:lnTo>
                <a:lnTo>
                  <a:pt x="366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86040" y="2991916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0" y="362715"/>
                </a:moveTo>
                <a:lnTo>
                  <a:pt x="3346" y="313496"/>
                </a:lnTo>
                <a:lnTo>
                  <a:pt x="13095" y="266291"/>
                </a:lnTo>
                <a:lnTo>
                  <a:pt x="28809" y="221530"/>
                </a:lnTo>
                <a:lnTo>
                  <a:pt x="50052" y="179645"/>
                </a:lnTo>
                <a:lnTo>
                  <a:pt x="76387" y="141070"/>
                </a:lnTo>
                <a:lnTo>
                  <a:pt x="107376" y="106236"/>
                </a:lnTo>
                <a:lnTo>
                  <a:pt x="142584" y="75576"/>
                </a:lnTo>
                <a:lnTo>
                  <a:pt x="181573" y="49521"/>
                </a:lnTo>
                <a:lnTo>
                  <a:pt x="223906" y="28503"/>
                </a:lnTo>
                <a:lnTo>
                  <a:pt x="269148" y="12956"/>
                </a:lnTo>
                <a:lnTo>
                  <a:pt x="316860" y="3311"/>
                </a:lnTo>
                <a:lnTo>
                  <a:pt x="366607" y="0"/>
                </a:lnTo>
                <a:lnTo>
                  <a:pt x="416353" y="3311"/>
                </a:lnTo>
                <a:lnTo>
                  <a:pt x="464065" y="12956"/>
                </a:lnTo>
                <a:lnTo>
                  <a:pt x="509307" y="28503"/>
                </a:lnTo>
                <a:lnTo>
                  <a:pt x="551640" y="49521"/>
                </a:lnTo>
                <a:lnTo>
                  <a:pt x="590629" y="75576"/>
                </a:lnTo>
                <a:lnTo>
                  <a:pt x="625837" y="106236"/>
                </a:lnTo>
                <a:lnTo>
                  <a:pt x="656827" y="141070"/>
                </a:lnTo>
                <a:lnTo>
                  <a:pt x="683161" y="179645"/>
                </a:lnTo>
                <a:lnTo>
                  <a:pt x="704404" y="221530"/>
                </a:lnTo>
                <a:lnTo>
                  <a:pt x="720118" y="266291"/>
                </a:lnTo>
                <a:lnTo>
                  <a:pt x="729867" y="313496"/>
                </a:lnTo>
                <a:lnTo>
                  <a:pt x="733214" y="362715"/>
                </a:lnTo>
                <a:lnTo>
                  <a:pt x="729867" y="411933"/>
                </a:lnTo>
                <a:lnTo>
                  <a:pt x="720118" y="459139"/>
                </a:lnTo>
                <a:lnTo>
                  <a:pt x="704404" y="503900"/>
                </a:lnTo>
                <a:lnTo>
                  <a:pt x="683161" y="545784"/>
                </a:lnTo>
                <a:lnTo>
                  <a:pt x="656827" y="584359"/>
                </a:lnTo>
                <a:lnTo>
                  <a:pt x="625837" y="619193"/>
                </a:lnTo>
                <a:lnTo>
                  <a:pt x="590629" y="649854"/>
                </a:lnTo>
                <a:lnTo>
                  <a:pt x="551640" y="675909"/>
                </a:lnTo>
                <a:lnTo>
                  <a:pt x="509307" y="696926"/>
                </a:lnTo>
                <a:lnTo>
                  <a:pt x="464065" y="712473"/>
                </a:lnTo>
                <a:lnTo>
                  <a:pt x="416353" y="722119"/>
                </a:lnTo>
                <a:lnTo>
                  <a:pt x="366607" y="725430"/>
                </a:lnTo>
                <a:lnTo>
                  <a:pt x="316860" y="722119"/>
                </a:lnTo>
                <a:lnTo>
                  <a:pt x="269148" y="712473"/>
                </a:lnTo>
                <a:lnTo>
                  <a:pt x="223906" y="696926"/>
                </a:lnTo>
                <a:lnTo>
                  <a:pt x="181573" y="675909"/>
                </a:lnTo>
                <a:lnTo>
                  <a:pt x="142584" y="649854"/>
                </a:lnTo>
                <a:lnTo>
                  <a:pt x="107376" y="619193"/>
                </a:lnTo>
                <a:lnTo>
                  <a:pt x="76387" y="584359"/>
                </a:lnTo>
                <a:lnTo>
                  <a:pt x="50052" y="545784"/>
                </a:lnTo>
                <a:lnTo>
                  <a:pt x="28809" y="503900"/>
                </a:lnTo>
                <a:lnTo>
                  <a:pt x="13095" y="459139"/>
                </a:lnTo>
                <a:lnTo>
                  <a:pt x="3346" y="411933"/>
                </a:lnTo>
                <a:lnTo>
                  <a:pt x="0" y="36271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05001" y="3184651"/>
            <a:ext cx="295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x3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20233" y="4081526"/>
            <a:ext cx="3518535" cy="1513205"/>
          </a:xfrm>
          <a:custGeom>
            <a:avLst/>
            <a:gdLst/>
            <a:ahLst/>
            <a:cxnLst/>
            <a:rect l="l" t="t" r="r" b="b"/>
            <a:pathLst>
              <a:path w="3518534" h="1513204">
                <a:moveTo>
                  <a:pt x="3427361" y="0"/>
                </a:moveTo>
                <a:lnTo>
                  <a:pt x="90843" y="0"/>
                </a:lnTo>
                <a:lnTo>
                  <a:pt x="55480" y="7137"/>
                </a:lnTo>
                <a:lnTo>
                  <a:pt x="26604" y="26603"/>
                </a:lnTo>
                <a:lnTo>
                  <a:pt x="7137" y="55474"/>
                </a:lnTo>
                <a:lnTo>
                  <a:pt x="0" y="90830"/>
                </a:lnTo>
                <a:lnTo>
                  <a:pt x="0" y="1422356"/>
                </a:lnTo>
                <a:lnTo>
                  <a:pt x="7137" y="1457714"/>
                </a:lnTo>
                <a:lnTo>
                  <a:pt x="26604" y="1486588"/>
                </a:lnTo>
                <a:lnTo>
                  <a:pt x="55480" y="1506055"/>
                </a:lnTo>
                <a:lnTo>
                  <a:pt x="90843" y="1513193"/>
                </a:lnTo>
                <a:lnTo>
                  <a:pt x="3427361" y="1513193"/>
                </a:lnTo>
                <a:lnTo>
                  <a:pt x="3462717" y="1506055"/>
                </a:lnTo>
                <a:lnTo>
                  <a:pt x="3491588" y="1486588"/>
                </a:lnTo>
                <a:lnTo>
                  <a:pt x="3511054" y="1457714"/>
                </a:lnTo>
                <a:lnTo>
                  <a:pt x="3518192" y="1422356"/>
                </a:lnTo>
                <a:lnTo>
                  <a:pt x="3518192" y="90830"/>
                </a:lnTo>
                <a:lnTo>
                  <a:pt x="3511054" y="55474"/>
                </a:lnTo>
                <a:lnTo>
                  <a:pt x="3491588" y="26603"/>
                </a:lnTo>
                <a:lnTo>
                  <a:pt x="3462717" y="7137"/>
                </a:lnTo>
                <a:lnTo>
                  <a:pt x="342736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0233" y="4081526"/>
            <a:ext cx="3518535" cy="1513205"/>
          </a:xfrm>
          <a:custGeom>
            <a:avLst/>
            <a:gdLst/>
            <a:ahLst/>
            <a:cxnLst/>
            <a:rect l="l" t="t" r="r" b="b"/>
            <a:pathLst>
              <a:path w="3518534" h="1513204">
                <a:moveTo>
                  <a:pt x="0" y="90836"/>
                </a:moveTo>
                <a:lnTo>
                  <a:pt x="7138" y="55478"/>
                </a:lnTo>
                <a:lnTo>
                  <a:pt x="26605" y="26605"/>
                </a:lnTo>
                <a:lnTo>
                  <a:pt x="55478" y="7138"/>
                </a:lnTo>
                <a:lnTo>
                  <a:pt x="90836" y="0"/>
                </a:lnTo>
                <a:lnTo>
                  <a:pt x="3427361" y="0"/>
                </a:lnTo>
                <a:lnTo>
                  <a:pt x="3462715" y="7138"/>
                </a:lnTo>
                <a:lnTo>
                  <a:pt x="3491586" y="26605"/>
                </a:lnTo>
                <a:lnTo>
                  <a:pt x="3511053" y="55478"/>
                </a:lnTo>
                <a:lnTo>
                  <a:pt x="3518192" y="90836"/>
                </a:lnTo>
                <a:lnTo>
                  <a:pt x="3518192" y="1422360"/>
                </a:lnTo>
                <a:lnTo>
                  <a:pt x="3511053" y="1457714"/>
                </a:lnTo>
                <a:lnTo>
                  <a:pt x="3491586" y="1486585"/>
                </a:lnTo>
                <a:lnTo>
                  <a:pt x="3462715" y="1506052"/>
                </a:lnTo>
                <a:lnTo>
                  <a:pt x="3427361" y="1513190"/>
                </a:lnTo>
                <a:lnTo>
                  <a:pt x="90836" y="1513190"/>
                </a:lnTo>
                <a:lnTo>
                  <a:pt x="55478" y="1506052"/>
                </a:lnTo>
                <a:lnTo>
                  <a:pt x="26605" y="1486585"/>
                </a:lnTo>
                <a:lnTo>
                  <a:pt x="7138" y="1457714"/>
                </a:lnTo>
                <a:lnTo>
                  <a:pt x="0" y="1422360"/>
                </a:lnTo>
                <a:lnTo>
                  <a:pt x="0" y="90836"/>
                </a:lnTo>
                <a:close/>
              </a:path>
            </a:pathLst>
          </a:custGeom>
          <a:ln w="25400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25580" y="4208779"/>
            <a:ext cx="30473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Arial"/>
                <a:cs typeface="Arial"/>
              </a:rPr>
              <a:t>Capacidade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289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passageiros,  </a:t>
            </a:r>
            <a:r>
              <a:rPr sz="1600" dirty="0">
                <a:latin typeface="Arial"/>
                <a:cs typeface="Arial"/>
              </a:rPr>
              <a:t>dividida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em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2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classes: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25580" y="4940300"/>
            <a:ext cx="173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53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Business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228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86040" y="4725123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366598" y="0"/>
                </a:moveTo>
                <a:lnTo>
                  <a:pt x="316853" y="3310"/>
                </a:lnTo>
                <a:lnTo>
                  <a:pt x="269142" y="12955"/>
                </a:lnTo>
                <a:lnTo>
                  <a:pt x="223902" y="28502"/>
                </a:lnTo>
                <a:lnTo>
                  <a:pt x="181570" y="49518"/>
                </a:lnTo>
                <a:lnTo>
                  <a:pt x="142582" y="75572"/>
                </a:lnTo>
                <a:lnTo>
                  <a:pt x="107375" y="106232"/>
                </a:lnTo>
                <a:lnTo>
                  <a:pt x="76386" y="141065"/>
                </a:lnTo>
                <a:lnTo>
                  <a:pt x="50052" y="179640"/>
                </a:lnTo>
                <a:lnTo>
                  <a:pt x="28809" y="221524"/>
                </a:lnTo>
                <a:lnTo>
                  <a:pt x="13095" y="266285"/>
                </a:lnTo>
                <a:lnTo>
                  <a:pt x="3346" y="313492"/>
                </a:lnTo>
                <a:lnTo>
                  <a:pt x="0" y="362711"/>
                </a:lnTo>
                <a:lnTo>
                  <a:pt x="3346" y="411929"/>
                </a:lnTo>
                <a:lnTo>
                  <a:pt x="13095" y="459134"/>
                </a:lnTo>
                <a:lnTo>
                  <a:pt x="28809" y="503894"/>
                </a:lnTo>
                <a:lnTo>
                  <a:pt x="50052" y="545777"/>
                </a:lnTo>
                <a:lnTo>
                  <a:pt x="76386" y="584352"/>
                </a:lnTo>
                <a:lnTo>
                  <a:pt x="107375" y="619186"/>
                </a:lnTo>
                <a:lnTo>
                  <a:pt x="142582" y="649846"/>
                </a:lnTo>
                <a:lnTo>
                  <a:pt x="181570" y="675901"/>
                </a:lnTo>
                <a:lnTo>
                  <a:pt x="223902" y="696918"/>
                </a:lnTo>
                <a:lnTo>
                  <a:pt x="269142" y="712466"/>
                </a:lnTo>
                <a:lnTo>
                  <a:pt x="316853" y="722111"/>
                </a:lnTo>
                <a:lnTo>
                  <a:pt x="366598" y="725422"/>
                </a:lnTo>
                <a:lnTo>
                  <a:pt x="416345" y="722111"/>
                </a:lnTo>
                <a:lnTo>
                  <a:pt x="464058" y="712466"/>
                </a:lnTo>
                <a:lnTo>
                  <a:pt x="509300" y="696918"/>
                </a:lnTo>
                <a:lnTo>
                  <a:pt x="551634" y="675901"/>
                </a:lnTo>
                <a:lnTo>
                  <a:pt x="590624" y="649846"/>
                </a:lnTo>
                <a:lnTo>
                  <a:pt x="625832" y="619186"/>
                </a:lnTo>
                <a:lnTo>
                  <a:pt x="656821" y="584352"/>
                </a:lnTo>
                <a:lnTo>
                  <a:pt x="683156" y="545777"/>
                </a:lnTo>
                <a:lnTo>
                  <a:pt x="704399" y="503894"/>
                </a:lnTo>
                <a:lnTo>
                  <a:pt x="720113" y="459134"/>
                </a:lnTo>
                <a:lnTo>
                  <a:pt x="729862" y="411929"/>
                </a:lnTo>
                <a:lnTo>
                  <a:pt x="733209" y="362711"/>
                </a:lnTo>
                <a:lnTo>
                  <a:pt x="729862" y="313492"/>
                </a:lnTo>
                <a:lnTo>
                  <a:pt x="720113" y="266285"/>
                </a:lnTo>
                <a:lnTo>
                  <a:pt x="704399" y="221524"/>
                </a:lnTo>
                <a:lnTo>
                  <a:pt x="683156" y="179640"/>
                </a:lnTo>
                <a:lnTo>
                  <a:pt x="656821" y="141065"/>
                </a:lnTo>
                <a:lnTo>
                  <a:pt x="625832" y="106232"/>
                </a:lnTo>
                <a:lnTo>
                  <a:pt x="590624" y="75572"/>
                </a:lnTo>
                <a:lnTo>
                  <a:pt x="551634" y="49518"/>
                </a:lnTo>
                <a:lnTo>
                  <a:pt x="509300" y="28502"/>
                </a:lnTo>
                <a:lnTo>
                  <a:pt x="464058" y="12955"/>
                </a:lnTo>
                <a:lnTo>
                  <a:pt x="416345" y="3310"/>
                </a:lnTo>
                <a:lnTo>
                  <a:pt x="3665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86040" y="4725123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0" y="362715"/>
                </a:moveTo>
                <a:lnTo>
                  <a:pt x="3346" y="313496"/>
                </a:lnTo>
                <a:lnTo>
                  <a:pt x="13095" y="266291"/>
                </a:lnTo>
                <a:lnTo>
                  <a:pt x="28809" y="221530"/>
                </a:lnTo>
                <a:lnTo>
                  <a:pt x="50052" y="179645"/>
                </a:lnTo>
                <a:lnTo>
                  <a:pt x="76387" y="141070"/>
                </a:lnTo>
                <a:lnTo>
                  <a:pt x="107376" y="106236"/>
                </a:lnTo>
                <a:lnTo>
                  <a:pt x="142584" y="75576"/>
                </a:lnTo>
                <a:lnTo>
                  <a:pt x="181573" y="49521"/>
                </a:lnTo>
                <a:lnTo>
                  <a:pt x="223906" y="28503"/>
                </a:lnTo>
                <a:lnTo>
                  <a:pt x="269148" y="12956"/>
                </a:lnTo>
                <a:lnTo>
                  <a:pt x="316860" y="3311"/>
                </a:lnTo>
                <a:lnTo>
                  <a:pt x="366607" y="0"/>
                </a:lnTo>
                <a:lnTo>
                  <a:pt x="416353" y="3311"/>
                </a:lnTo>
                <a:lnTo>
                  <a:pt x="464065" y="12956"/>
                </a:lnTo>
                <a:lnTo>
                  <a:pt x="509307" y="28503"/>
                </a:lnTo>
                <a:lnTo>
                  <a:pt x="551640" y="49521"/>
                </a:lnTo>
                <a:lnTo>
                  <a:pt x="590629" y="75576"/>
                </a:lnTo>
                <a:lnTo>
                  <a:pt x="625837" y="106236"/>
                </a:lnTo>
                <a:lnTo>
                  <a:pt x="656827" y="141070"/>
                </a:lnTo>
                <a:lnTo>
                  <a:pt x="683161" y="179645"/>
                </a:lnTo>
                <a:lnTo>
                  <a:pt x="704404" y="221530"/>
                </a:lnTo>
                <a:lnTo>
                  <a:pt x="720118" y="266291"/>
                </a:lnTo>
                <a:lnTo>
                  <a:pt x="729867" y="313496"/>
                </a:lnTo>
                <a:lnTo>
                  <a:pt x="733214" y="362715"/>
                </a:lnTo>
                <a:lnTo>
                  <a:pt x="729867" y="411933"/>
                </a:lnTo>
                <a:lnTo>
                  <a:pt x="720118" y="459139"/>
                </a:lnTo>
                <a:lnTo>
                  <a:pt x="704404" y="503900"/>
                </a:lnTo>
                <a:lnTo>
                  <a:pt x="683161" y="545784"/>
                </a:lnTo>
                <a:lnTo>
                  <a:pt x="656827" y="584359"/>
                </a:lnTo>
                <a:lnTo>
                  <a:pt x="625837" y="619193"/>
                </a:lnTo>
                <a:lnTo>
                  <a:pt x="590629" y="649854"/>
                </a:lnTo>
                <a:lnTo>
                  <a:pt x="551640" y="675909"/>
                </a:lnTo>
                <a:lnTo>
                  <a:pt x="509307" y="696926"/>
                </a:lnTo>
                <a:lnTo>
                  <a:pt x="464065" y="712473"/>
                </a:lnTo>
                <a:lnTo>
                  <a:pt x="416353" y="722119"/>
                </a:lnTo>
                <a:lnTo>
                  <a:pt x="366607" y="725430"/>
                </a:lnTo>
                <a:lnTo>
                  <a:pt x="316860" y="722119"/>
                </a:lnTo>
                <a:lnTo>
                  <a:pt x="269148" y="712473"/>
                </a:lnTo>
                <a:lnTo>
                  <a:pt x="223906" y="696926"/>
                </a:lnTo>
                <a:lnTo>
                  <a:pt x="181573" y="675909"/>
                </a:lnTo>
                <a:lnTo>
                  <a:pt x="142584" y="649854"/>
                </a:lnTo>
                <a:lnTo>
                  <a:pt x="107376" y="619193"/>
                </a:lnTo>
                <a:lnTo>
                  <a:pt x="76387" y="584359"/>
                </a:lnTo>
                <a:lnTo>
                  <a:pt x="50052" y="545784"/>
                </a:lnTo>
                <a:lnTo>
                  <a:pt x="28809" y="503900"/>
                </a:lnTo>
                <a:lnTo>
                  <a:pt x="13095" y="459139"/>
                </a:lnTo>
                <a:lnTo>
                  <a:pt x="3346" y="411933"/>
                </a:lnTo>
                <a:lnTo>
                  <a:pt x="0" y="36271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805001" y="4915915"/>
            <a:ext cx="295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x2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9362" y="2326957"/>
            <a:ext cx="4401731" cy="3267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18370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0" dirty="0"/>
              <a:t>FROTA</a:t>
            </a:r>
            <a:r>
              <a:rPr spc="-725" dirty="0"/>
              <a:t> </a:t>
            </a:r>
            <a:r>
              <a:rPr sz="2000" spc="-160" dirty="0"/>
              <a:t>(2/3)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3784" y="1715274"/>
            <a:ext cx="4248785" cy="1847214"/>
          </a:xfrm>
          <a:custGeom>
            <a:avLst/>
            <a:gdLst/>
            <a:ahLst/>
            <a:cxnLst/>
            <a:rect l="l" t="t" r="r" b="b"/>
            <a:pathLst>
              <a:path w="4248784" h="1847214">
                <a:moveTo>
                  <a:pt x="4137647" y="0"/>
                </a:moveTo>
                <a:lnTo>
                  <a:pt x="110896" y="0"/>
                </a:lnTo>
                <a:lnTo>
                  <a:pt x="67728" y="8713"/>
                </a:lnTo>
                <a:lnTo>
                  <a:pt x="32478" y="32477"/>
                </a:lnTo>
                <a:lnTo>
                  <a:pt x="8713" y="67722"/>
                </a:lnTo>
                <a:lnTo>
                  <a:pt x="0" y="110883"/>
                </a:lnTo>
                <a:lnTo>
                  <a:pt x="0" y="1736331"/>
                </a:lnTo>
                <a:lnTo>
                  <a:pt x="8713" y="1779492"/>
                </a:lnTo>
                <a:lnTo>
                  <a:pt x="32478" y="1814737"/>
                </a:lnTo>
                <a:lnTo>
                  <a:pt x="67728" y="1838501"/>
                </a:lnTo>
                <a:lnTo>
                  <a:pt x="110896" y="1847215"/>
                </a:lnTo>
                <a:lnTo>
                  <a:pt x="4137647" y="1847215"/>
                </a:lnTo>
                <a:lnTo>
                  <a:pt x="4180810" y="1838501"/>
                </a:lnTo>
                <a:lnTo>
                  <a:pt x="4216060" y="1814737"/>
                </a:lnTo>
                <a:lnTo>
                  <a:pt x="4239827" y="1779492"/>
                </a:lnTo>
                <a:lnTo>
                  <a:pt x="4248543" y="1736331"/>
                </a:lnTo>
                <a:lnTo>
                  <a:pt x="4248543" y="110883"/>
                </a:lnTo>
                <a:lnTo>
                  <a:pt x="4239827" y="67722"/>
                </a:lnTo>
                <a:lnTo>
                  <a:pt x="4216060" y="32477"/>
                </a:lnTo>
                <a:lnTo>
                  <a:pt x="4180810" y="8713"/>
                </a:lnTo>
                <a:lnTo>
                  <a:pt x="4137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75011" y="1889251"/>
            <a:ext cx="3781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Arial"/>
                <a:cs typeface="Arial"/>
              </a:rPr>
              <a:t>Capacidade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235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passageiros,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dividida 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10" dirty="0">
                <a:latin typeface="Arial"/>
                <a:cs typeface="Arial"/>
              </a:rPr>
              <a:t>2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classes: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011" y="2620772"/>
            <a:ext cx="173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51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Business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170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0" y="120865"/>
                </a:moveTo>
                <a:lnTo>
                  <a:pt x="8961437" y="120865"/>
                </a:lnTo>
                <a:lnTo>
                  <a:pt x="8961437" y="0"/>
                </a:lnTo>
                <a:lnTo>
                  <a:pt x="0" y="0"/>
                </a:lnTo>
                <a:lnTo>
                  <a:pt x="0" y="120865"/>
                </a:lnTo>
                <a:close/>
              </a:path>
            </a:pathLst>
          </a:custGeom>
          <a:solidFill>
            <a:srgbClr val="F8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8961755" cy="121285"/>
          </a:xfrm>
          <a:custGeom>
            <a:avLst/>
            <a:gdLst/>
            <a:ahLst/>
            <a:cxnLst/>
            <a:rect l="l" t="t" r="r" b="b"/>
            <a:pathLst>
              <a:path w="8961755" h="121285">
                <a:moveTo>
                  <a:pt x="8961445" y="0"/>
                </a:moveTo>
                <a:lnTo>
                  <a:pt x="8961445" y="120867"/>
                </a:lnTo>
                <a:lnTo>
                  <a:pt x="0" y="120867"/>
                </a:lnTo>
                <a:lnTo>
                  <a:pt x="0" y="0"/>
                </a:lnTo>
              </a:path>
            </a:pathLst>
          </a:custGeom>
          <a:ln w="25400">
            <a:solidFill>
              <a:srgbClr val="F89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47248" y="1360161"/>
            <a:ext cx="194246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85" dirty="0">
                <a:latin typeface="Trebuchet MS"/>
                <a:cs typeface="Trebuchet MS"/>
              </a:rPr>
              <a:t>3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75" dirty="0">
                <a:latin typeface="Trebuchet MS"/>
                <a:cs typeface="Trebuchet MS"/>
              </a:rPr>
              <a:t>Boeing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75" dirty="0">
                <a:latin typeface="Trebuchet MS"/>
                <a:cs typeface="Trebuchet MS"/>
              </a:rPr>
              <a:t>777-200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90" dirty="0">
                <a:latin typeface="Trebuchet MS"/>
                <a:cs typeface="Trebuchet MS"/>
              </a:rPr>
              <a:t>ER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2383" y="6202679"/>
            <a:ext cx="2100072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508" y="4128723"/>
            <a:ext cx="3036590" cy="1848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7248" y="3774176"/>
            <a:ext cx="1942464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85" dirty="0">
                <a:latin typeface="Trebuchet MS"/>
                <a:cs typeface="Trebuchet MS"/>
              </a:rPr>
              <a:t>5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75" dirty="0">
                <a:latin typeface="Trebuchet MS"/>
                <a:cs typeface="Trebuchet MS"/>
              </a:rPr>
              <a:t>Boeing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75" dirty="0">
                <a:latin typeface="Trebuchet MS"/>
                <a:cs typeface="Trebuchet MS"/>
              </a:rPr>
              <a:t>737-700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90" dirty="0">
                <a:latin typeface="Trebuchet MS"/>
                <a:cs typeface="Trebuchet MS"/>
              </a:rPr>
              <a:t>ER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0409" y="2527617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366610" y="0"/>
                </a:moveTo>
                <a:lnTo>
                  <a:pt x="316863" y="3311"/>
                </a:lnTo>
                <a:lnTo>
                  <a:pt x="269150" y="12956"/>
                </a:lnTo>
                <a:lnTo>
                  <a:pt x="223908" y="28504"/>
                </a:lnTo>
                <a:lnTo>
                  <a:pt x="181574" y="49522"/>
                </a:lnTo>
                <a:lnTo>
                  <a:pt x="142584" y="75577"/>
                </a:lnTo>
                <a:lnTo>
                  <a:pt x="107376" y="106238"/>
                </a:lnTo>
                <a:lnTo>
                  <a:pt x="76387" y="141073"/>
                </a:lnTo>
                <a:lnTo>
                  <a:pt x="50052" y="179649"/>
                </a:lnTo>
                <a:lnTo>
                  <a:pt x="28809" y="221534"/>
                </a:lnTo>
                <a:lnTo>
                  <a:pt x="13095" y="266297"/>
                </a:lnTo>
                <a:lnTo>
                  <a:pt x="3346" y="313504"/>
                </a:lnTo>
                <a:lnTo>
                  <a:pt x="0" y="362724"/>
                </a:lnTo>
                <a:lnTo>
                  <a:pt x="3346" y="411941"/>
                </a:lnTo>
                <a:lnTo>
                  <a:pt x="13095" y="459146"/>
                </a:lnTo>
                <a:lnTo>
                  <a:pt x="28809" y="503907"/>
                </a:lnTo>
                <a:lnTo>
                  <a:pt x="50052" y="545790"/>
                </a:lnTo>
                <a:lnTo>
                  <a:pt x="76387" y="584365"/>
                </a:lnTo>
                <a:lnTo>
                  <a:pt x="107376" y="619199"/>
                </a:lnTo>
                <a:lnTo>
                  <a:pt x="142584" y="649860"/>
                </a:lnTo>
                <a:lnTo>
                  <a:pt x="181574" y="675915"/>
                </a:lnTo>
                <a:lnTo>
                  <a:pt x="223908" y="696932"/>
                </a:lnTo>
                <a:lnTo>
                  <a:pt x="269150" y="712480"/>
                </a:lnTo>
                <a:lnTo>
                  <a:pt x="316863" y="722125"/>
                </a:lnTo>
                <a:lnTo>
                  <a:pt x="366610" y="725436"/>
                </a:lnTo>
                <a:lnTo>
                  <a:pt x="416355" y="722125"/>
                </a:lnTo>
                <a:lnTo>
                  <a:pt x="464066" y="712480"/>
                </a:lnTo>
                <a:lnTo>
                  <a:pt x="509306" y="696932"/>
                </a:lnTo>
                <a:lnTo>
                  <a:pt x="551638" y="675915"/>
                </a:lnTo>
                <a:lnTo>
                  <a:pt x="590626" y="649860"/>
                </a:lnTo>
                <a:lnTo>
                  <a:pt x="625833" y="619199"/>
                </a:lnTo>
                <a:lnTo>
                  <a:pt x="656822" y="584365"/>
                </a:lnTo>
                <a:lnTo>
                  <a:pt x="683156" y="545790"/>
                </a:lnTo>
                <a:lnTo>
                  <a:pt x="704399" y="503907"/>
                </a:lnTo>
                <a:lnTo>
                  <a:pt x="720113" y="459146"/>
                </a:lnTo>
                <a:lnTo>
                  <a:pt x="729862" y="411941"/>
                </a:lnTo>
                <a:lnTo>
                  <a:pt x="733209" y="362724"/>
                </a:lnTo>
                <a:lnTo>
                  <a:pt x="729862" y="313504"/>
                </a:lnTo>
                <a:lnTo>
                  <a:pt x="720113" y="266297"/>
                </a:lnTo>
                <a:lnTo>
                  <a:pt x="704399" y="221534"/>
                </a:lnTo>
                <a:lnTo>
                  <a:pt x="683156" y="179649"/>
                </a:lnTo>
                <a:lnTo>
                  <a:pt x="656822" y="141073"/>
                </a:lnTo>
                <a:lnTo>
                  <a:pt x="625833" y="106238"/>
                </a:lnTo>
                <a:lnTo>
                  <a:pt x="590626" y="75577"/>
                </a:lnTo>
                <a:lnTo>
                  <a:pt x="551638" y="49522"/>
                </a:lnTo>
                <a:lnTo>
                  <a:pt x="509306" y="28504"/>
                </a:lnTo>
                <a:lnTo>
                  <a:pt x="464066" y="12956"/>
                </a:lnTo>
                <a:lnTo>
                  <a:pt x="416355" y="3311"/>
                </a:lnTo>
                <a:lnTo>
                  <a:pt x="366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90409" y="2527617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0" y="362715"/>
                </a:moveTo>
                <a:lnTo>
                  <a:pt x="3346" y="313496"/>
                </a:lnTo>
                <a:lnTo>
                  <a:pt x="13095" y="266291"/>
                </a:lnTo>
                <a:lnTo>
                  <a:pt x="28809" y="221530"/>
                </a:lnTo>
                <a:lnTo>
                  <a:pt x="50052" y="179645"/>
                </a:lnTo>
                <a:lnTo>
                  <a:pt x="76387" y="141070"/>
                </a:lnTo>
                <a:lnTo>
                  <a:pt x="107376" y="106236"/>
                </a:lnTo>
                <a:lnTo>
                  <a:pt x="142584" y="75576"/>
                </a:lnTo>
                <a:lnTo>
                  <a:pt x="181573" y="49521"/>
                </a:lnTo>
                <a:lnTo>
                  <a:pt x="223906" y="28503"/>
                </a:lnTo>
                <a:lnTo>
                  <a:pt x="269148" y="12956"/>
                </a:lnTo>
                <a:lnTo>
                  <a:pt x="316860" y="3311"/>
                </a:lnTo>
                <a:lnTo>
                  <a:pt x="366607" y="0"/>
                </a:lnTo>
                <a:lnTo>
                  <a:pt x="416353" y="3311"/>
                </a:lnTo>
                <a:lnTo>
                  <a:pt x="464065" y="12956"/>
                </a:lnTo>
                <a:lnTo>
                  <a:pt x="509307" y="28503"/>
                </a:lnTo>
                <a:lnTo>
                  <a:pt x="551640" y="49521"/>
                </a:lnTo>
                <a:lnTo>
                  <a:pt x="590629" y="75576"/>
                </a:lnTo>
                <a:lnTo>
                  <a:pt x="625837" y="106236"/>
                </a:lnTo>
                <a:lnTo>
                  <a:pt x="656827" y="141070"/>
                </a:lnTo>
                <a:lnTo>
                  <a:pt x="683161" y="179645"/>
                </a:lnTo>
                <a:lnTo>
                  <a:pt x="704404" y="221530"/>
                </a:lnTo>
                <a:lnTo>
                  <a:pt x="720118" y="266291"/>
                </a:lnTo>
                <a:lnTo>
                  <a:pt x="729867" y="313496"/>
                </a:lnTo>
                <a:lnTo>
                  <a:pt x="733214" y="362715"/>
                </a:lnTo>
                <a:lnTo>
                  <a:pt x="729867" y="411933"/>
                </a:lnTo>
                <a:lnTo>
                  <a:pt x="720118" y="459139"/>
                </a:lnTo>
                <a:lnTo>
                  <a:pt x="704404" y="503900"/>
                </a:lnTo>
                <a:lnTo>
                  <a:pt x="683161" y="545784"/>
                </a:lnTo>
                <a:lnTo>
                  <a:pt x="656827" y="584359"/>
                </a:lnTo>
                <a:lnTo>
                  <a:pt x="625837" y="619193"/>
                </a:lnTo>
                <a:lnTo>
                  <a:pt x="590629" y="649854"/>
                </a:lnTo>
                <a:lnTo>
                  <a:pt x="551640" y="675909"/>
                </a:lnTo>
                <a:lnTo>
                  <a:pt x="509307" y="696926"/>
                </a:lnTo>
                <a:lnTo>
                  <a:pt x="464065" y="712473"/>
                </a:lnTo>
                <a:lnTo>
                  <a:pt x="416353" y="722119"/>
                </a:lnTo>
                <a:lnTo>
                  <a:pt x="366607" y="725430"/>
                </a:lnTo>
                <a:lnTo>
                  <a:pt x="316860" y="722119"/>
                </a:lnTo>
                <a:lnTo>
                  <a:pt x="269148" y="712473"/>
                </a:lnTo>
                <a:lnTo>
                  <a:pt x="223906" y="696926"/>
                </a:lnTo>
                <a:lnTo>
                  <a:pt x="181573" y="675909"/>
                </a:lnTo>
                <a:lnTo>
                  <a:pt x="142584" y="649854"/>
                </a:lnTo>
                <a:lnTo>
                  <a:pt x="107376" y="619193"/>
                </a:lnTo>
                <a:lnTo>
                  <a:pt x="76387" y="584359"/>
                </a:lnTo>
                <a:lnTo>
                  <a:pt x="50052" y="545784"/>
                </a:lnTo>
                <a:lnTo>
                  <a:pt x="28809" y="503900"/>
                </a:lnTo>
                <a:lnTo>
                  <a:pt x="13095" y="459139"/>
                </a:lnTo>
                <a:lnTo>
                  <a:pt x="3346" y="411933"/>
                </a:lnTo>
                <a:lnTo>
                  <a:pt x="0" y="36271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09383" y="2718307"/>
            <a:ext cx="295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x3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508" y="1715274"/>
            <a:ext cx="3036590" cy="1847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3784" y="4115701"/>
            <a:ext cx="4248785" cy="1849120"/>
          </a:xfrm>
          <a:custGeom>
            <a:avLst/>
            <a:gdLst/>
            <a:ahLst/>
            <a:cxnLst/>
            <a:rect l="l" t="t" r="r" b="b"/>
            <a:pathLst>
              <a:path w="4248784" h="1849120">
                <a:moveTo>
                  <a:pt x="4137545" y="0"/>
                </a:moveTo>
                <a:lnTo>
                  <a:pt x="110998" y="0"/>
                </a:lnTo>
                <a:lnTo>
                  <a:pt x="67792" y="8720"/>
                </a:lnTo>
                <a:lnTo>
                  <a:pt x="32510" y="32504"/>
                </a:lnTo>
                <a:lnTo>
                  <a:pt x="8722" y="67781"/>
                </a:lnTo>
                <a:lnTo>
                  <a:pt x="0" y="110985"/>
                </a:lnTo>
                <a:lnTo>
                  <a:pt x="0" y="1737880"/>
                </a:lnTo>
                <a:lnTo>
                  <a:pt x="8722" y="1781083"/>
                </a:lnTo>
                <a:lnTo>
                  <a:pt x="32510" y="1816363"/>
                </a:lnTo>
                <a:lnTo>
                  <a:pt x="67792" y="1840149"/>
                </a:lnTo>
                <a:lnTo>
                  <a:pt x="110998" y="1848871"/>
                </a:lnTo>
                <a:lnTo>
                  <a:pt x="4137545" y="1848871"/>
                </a:lnTo>
                <a:lnTo>
                  <a:pt x="4180751" y="1840149"/>
                </a:lnTo>
                <a:lnTo>
                  <a:pt x="4216033" y="1816363"/>
                </a:lnTo>
                <a:lnTo>
                  <a:pt x="4239820" y="1781083"/>
                </a:lnTo>
                <a:lnTo>
                  <a:pt x="4248543" y="1737880"/>
                </a:lnTo>
                <a:lnTo>
                  <a:pt x="4248543" y="110985"/>
                </a:lnTo>
                <a:lnTo>
                  <a:pt x="4239820" y="67781"/>
                </a:lnTo>
                <a:lnTo>
                  <a:pt x="4216033" y="32504"/>
                </a:lnTo>
                <a:lnTo>
                  <a:pt x="4180751" y="8720"/>
                </a:lnTo>
                <a:lnTo>
                  <a:pt x="4137545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63784" y="4115701"/>
            <a:ext cx="4248785" cy="1849120"/>
          </a:xfrm>
          <a:custGeom>
            <a:avLst/>
            <a:gdLst/>
            <a:ahLst/>
            <a:cxnLst/>
            <a:rect l="l" t="t" r="r" b="b"/>
            <a:pathLst>
              <a:path w="4248784" h="1849120">
                <a:moveTo>
                  <a:pt x="0" y="110990"/>
                </a:moveTo>
                <a:lnTo>
                  <a:pt x="8722" y="67787"/>
                </a:lnTo>
                <a:lnTo>
                  <a:pt x="32508" y="32508"/>
                </a:lnTo>
                <a:lnTo>
                  <a:pt x="67787" y="8722"/>
                </a:lnTo>
                <a:lnTo>
                  <a:pt x="110990" y="0"/>
                </a:lnTo>
                <a:lnTo>
                  <a:pt x="4137552" y="0"/>
                </a:lnTo>
                <a:lnTo>
                  <a:pt x="4180751" y="8722"/>
                </a:lnTo>
                <a:lnTo>
                  <a:pt x="4216031" y="32508"/>
                </a:lnTo>
                <a:lnTo>
                  <a:pt x="4239819" y="67787"/>
                </a:lnTo>
                <a:lnTo>
                  <a:pt x="4248542" y="110990"/>
                </a:lnTo>
                <a:lnTo>
                  <a:pt x="4248542" y="1737890"/>
                </a:lnTo>
                <a:lnTo>
                  <a:pt x="4239819" y="1781094"/>
                </a:lnTo>
                <a:lnTo>
                  <a:pt x="4216031" y="1816373"/>
                </a:lnTo>
                <a:lnTo>
                  <a:pt x="4180751" y="1840159"/>
                </a:lnTo>
                <a:lnTo>
                  <a:pt x="4137552" y="1848881"/>
                </a:lnTo>
                <a:lnTo>
                  <a:pt x="110990" y="1848881"/>
                </a:lnTo>
                <a:lnTo>
                  <a:pt x="67787" y="1840159"/>
                </a:lnTo>
                <a:lnTo>
                  <a:pt x="32508" y="1816373"/>
                </a:lnTo>
                <a:lnTo>
                  <a:pt x="8722" y="1781094"/>
                </a:lnTo>
                <a:lnTo>
                  <a:pt x="0" y="1737890"/>
                </a:lnTo>
                <a:lnTo>
                  <a:pt x="0" y="110990"/>
                </a:lnTo>
                <a:close/>
              </a:path>
            </a:pathLst>
          </a:custGeom>
          <a:ln w="12700">
            <a:solidFill>
              <a:srgbClr val="F2F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975036" y="4412996"/>
            <a:ext cx="37814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Arial"/>
                <a:cs typeface="Arial"/>
              </a:rPr>
              <a:t>Capacidade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para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120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passageiros,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dividida  </a:t>
            </a:r>
            <a:r>
              <a:rPr sz="1600" spc="-10" dirty="0">
                <a:latin typeface="Arial"/>
                <a:cs typeface="Arial"/>
              </a:rPr>
              <a:t>em </a:t>
            </a:r>
            <a:r>
              <a:rPr sz="1600" spc="10" dirty="0">
                <a:latin typeface="Arial"/>
                <a:cs typeface="Arial"/>
              </a:rPr>
              <a:t>2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classes: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75036" y="5144516"/>
            <a:ext cx="17316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12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7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Business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1600" spc="5" dirty="0">
                <a:latin typeface="Arial"/>
                <a:cs typeface="Arial"/>
              </a:rPr>
              <a:t>108 </a:t>
            </a:r>
            <a:r>
              <a:rPr sz="1600" spc="-95" dirty="0">
                <a:latin typeface="Arial"/>
                <a:cs typeface="Arial"/>
              </a:rPr>
              <a:t>-</a:t>
            </a:r>
            <a:r>
              <a:rPr sz="1600" spc="-29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Económica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90409" y="4940630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366610" y="0"/>
                </a:moveTo>
                <a:lnTo>
                  <a:pt x="316863" y="3311"/>
                </a:lnTo>
                <a:lnTo>
                  <a:pt x="269150" y="12956"/>
                </a:lnTo>
                <a:lnTo>
                  <a:pt x="223908" y="28504"/>
                </a:lnTo>
                <a:lnTo>
                  <a:pt x="181574" y="49521"/>
                </a:lnTo>
                <a:lnTo>
                  <a:pt x="142584" y="75576"/>
                </a:lnTo>
                <a:lnTo>
                  <a:pt x="107376" y="106237"/>
                </a:lnTo>
                <a:lnTo>
                  <a:pt x="76387" y="141070"/>
                </a:lnTo>
                <a:lnTo>
                  <a:pt x="50052" y="179645"/>
                </a:lnTo>
                <a:lnTo>
                  <a:pt x="28809" y="221529"/>
                </a:lnTo>
                <a:lnTo>
                  <a:pt x="13095" y="266289"/>
                </a:lnTo>
                <a:lnTo>
                  <a:pt x="3346" y="313494"/>
                </a:lnTo>
                <a:lnTo>
                  <a:pt x="0" y="362711"/>
                </a:lnTo>
                <a:lnTo>
                  <a:pt x="3346" y="411930"/>
                </a:lnTo>
                <a:lnTo>
                  <a:pt x="13095" y="459136"/>
                </a:lnTo>
                <a:lnTo>
                  <a:pt x="28809" y="503897"/>
                </a:lnTo>
                <a:lnTo>
                  <a:pt x="50052" y="545782"/>
                </a:lnTo>
                <a:lnTo>
                  <a:pt x="76387" y="584357"/>
                </a:lnTo>
                <a:lnTo>
                  <a:pt x="107376" y="619191"/>
                </a:lnTo>
                <a:lnTo>
                  <a:pt x="142584" y="649852"/>
                </a:lnTo>
                <a:lnTo>
                  <a:pt x="181574" y="675907"/>
                </a:lnTo>
                <a:lnTo>
                  <a:pt x="223908" y="696925"/>
                </a:lnTo>
                <a:lnTo>
                  <a:pt x="269150" y="712472"/>
                </a:lnTo>
                <a:lnTo>
                  <a:pt x="316863" y="722117"/>
                </a:lnTo>
                <a:lnTo>
                  <a:pt x="366610" y="725429"/>
                </a:lnTo>
                <a:lnTo>
                  <a:pt x="416355" y="722117"/>
                </a:lnTo>
                <a:lnTo>
                  <a:pt x="464066" y="712472"/>
                </a:lnTo>
                <a:lnTo>
                  <a:pt x="509306" y="696925"/>
                </a:lnTo>
                <a:lnTo>
                  <a:pt x="551638" y="675907"/>
                </a:lnTo>
                <a:lnTo>
                  <a:pt x="590626" y="649852"/>
                </a:lnTo>
                <a:lnTo>
                  <a:pt x="625833" y="619191"/>
                </a:lnTo>
                <a:lnTo>
                  <a:pt x="656822" y="584357"/>
                </a:lnTo>
                <a:lnTo>
                  <a:pt x="683156" y="545782"/>
                </a:lnTo>
                <a:lnTo>
                  <a:pt x="704399" y="503897"/>
                </a:lnTo>
                <a:lnTo>
                  <a:pt x="720113" y="459136"/>
                </a:lnTo>
                <a:lnTo>
                  <a:pt x="729862" y="411930"/>
                </a:lnTo>
                <a:lnTo>
                  <a:pt x="733209" y="362711"/>
                </a:lnTo>
                <a:lnTo>
                  <a:pt x="729862" y="313494"/>
                </a:lnTo>
                <a:lnTo>
                  <a:pt x="720113" y="266289"/>
                </a:lnTo>
                <a:lnTo>
                  <a:pt x="704399" y="221529"/>
                </a:lnTo>
                <a:lnTo>
                  <a:pt x="683156" y="179645"/>
                </a:lnTo>
                <a:lnTo>
                  <a:pt x="656822" y="141070"/>
                </a:lnTo>
                <a:lnTo>
                  <a:pt x="625833" y="106237"/>
                </a:lnTo>
                <a:lnTo>
                  <a:pt x="590626" y="75576"/>
                </a:lnTo>
                <a:lnTo>
                  <a:pt x="551638" y="49521"/>
                </a:lnTo>
                <a:lnTo>
                  <a:pt x="509306" y="28504"/>
                </a:lnTo>
                <a:lnTo>
                  <a:pt x="464066" y="12956"/>
                </a:lnTo>
                <a:lnTo>
                  <a:pt x="416355" y="3311"/>
                </a:lnTo>
                <a:lnTo>
                  <a:pt x="366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0409" y="4940630"/>
            <a:ext cx="733425" cy="725805"/>
          </a:xfrm>
          <a:custGeom>
            <a:avLst/>
            <a:gdLst/>
            <a:ahLst/>
            <a:cxnLst/>
            <a:rect l="l" t="t" r="r" b="b"/>
            <a:pathLst>
              <a:path w="733425" h="725804">
                <a:moveTo>
                  <a:pt x="0" y="362715"/>
                </a:moveTo>
                <a:lnTo>
                  <a:pt x="3346" y="313496"/>
                </a:lnTo>
                <a:lnTo>
                  <a:pt x="13095" y="266291"/>
                </a:lnTo>
                <a:lnTo>
                  <a:pt x="28809" y="221530"/>
                </a:lnTo>
                <a:lnTo>
                  <a:pt x="50052" y="179645"/>
                </a:lnTo>
                <a:lnTo>
                  <a:pt x="76387" y="141070"/>
                </a:lnTo>
                <a:lnTo>
                  <a:pt x="107376" y="106236"/>
                </a:lnTo>
                <a:lnTo>
                  <a:pt x="142584" y="75576"/>
                </a:lnTo>
                <a:lnTo>
                  <a:pt x="181573" y="49521"/>
                </a:lnTo>
                <a:lnTo>
                  <a:pt x="223906" y="28503"/>
                </a:lnTo>
                <a:lnTo>
                  <a:pt x="269148" y="12956"/>
                </a:lnTo>
                <a:lnTo>
                  <a:pt x="316860" y="3311"/>
                </a:lnTo>
                <a:lnTo>
                  <a:pt x="366607" y="0"/>
                </a:lnTo>
                <a:lnTo>
                  <a:pt x="416353" y="3311"/>
                </a:lnTo>
                <a:lnTo>
                  <a:pt x="464065" y="12956"/>
                </a:lnTo>
                <a:lnTo>
                  <a:pt x="509307" y="28503"/>
                </a:lnTo>
                <a:lnTo>
                  <a:pt x="551640" y="49521"/>
                </a:lnTo>
                <a:lnTo>
                  <a:pt x="590629" y="75576"/>
                </a:lnTo>
                <a:lnTo>
                  <a:pt x="625837" y="106236"/>
                </a:lnTo>
                <a:lnTo>
                  <a:pt x="656827" y="141070"/>
                </a:lnTo>
                <a:lnTo>
                  <a:pt x="683161" y="179645"/>
                </a:lnTo>
                <a:lnTo>
                  <a:pt x="704404" y="221530"/>
                </a:lnTo>
                <a:lnTo>
                  <a:pt x="720118" y="266291"/>
                </a:lnTo>
                <a:lnTo>
                  <a:pt x="729867" y="313496"/>
                </a:lnTo>
                <a:lnTo>
                  <a:pt x="733214" y="362715"/>
                </a:lnTo>
                <a:lnTo>
                  <a:pt x="729867" y="411933"/>
                </a:lnTo>
                <a:lnTo>
                  <a:pt x="720118" y="459139"/>
                </a:lnTo>
                <a:lnTo>
                  <a:pt x="704404" y="503900"/>
                </a:lnTo>
                <a:lnTo>
                  <a:pt x="683161" y="545784"/>
                </a:lnTo>
                <a:lnTo>
                  <a:pt x="656827" y="584359"/>
                </a:lnTo>
                <a:lnTo>
                  <a:pt x="625837" y="619193"/>
                </a:lnTo>
                <a:lnTo>
                  <a:pt x="590629" y="649854"/>
                </a:lnTo>
                <a:lnTo>
                  <a:pt x="551640" y="675909"/>
                </a:lnTo>
                <a:lnTo>
                  <a:pt x="509307" y="696926"/>
                </a:lnTo>
                <a:lnTo>
                  <a:pt x="464065" y="712473"/>
                </a:lnTo>
                <a:lnTo>
                  <a:pt x="416353" y="722119"/>
                </a:lnTo>
                <a:lnTo>
                  <a:pt x="366607" y="725430"/>
                </a:lnTo>
                <a:lnTo>
                  <a:pt x="316860" y="722119"/>
                </a:lnTo>
                <a:lnTo>
                  <a:pt x="269148" y="712473"/>
                </a:lnTo>
                <a:lnTo>
                  <a:pt x="223906" y="696926"/>
                </a:lnTo>
                <a:lnTo>
                  <a:pt x="181573" y="675909"/>
                </a:lnTo>
                <a:lnTo>
                  <a:pt x="142584" y="649854"/>
                </a:lnTo>
                <a:lnTo>
                  <a:pt x="107376" y="619193"/>
                </a:lnTo>
                <a:lnTo>
                  <a:pt x="76387" y="584359"/>
                </a:lnTo>
                <a:lnTo>
                  <a:pt x="50052" y="545784"/>
                </a:lnTo>
                <a:lnTo>
                  <a:pt x="28809" y="503900"/>
                </a:lnTo>
                <a:lnTo>
                  <a:pt x="13095" y="459139"/>
                </a:lnTo>
                <a:lnTo>
                  <a:pt x="3346" y="411933"/>
                </a:lnTo>
                <a:lnTo>
                  <a:pt x="0" y="362715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409383" y="5132323"/>
            <a:ext cx="2952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x5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62074" y="334771"/>
            <a:ext cx="18370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0" dirty="0"/>
              <a:t>FROTA</a:t>
            </a:r>
            <a:r>
              <a:rPr spc="-725" dirty="0"/>
              <a:t> </a:t>
            </a:r>
            <a:r>
              <a:rPr sz="2000" spc="-160" dirty="0"/>
              <a:t>(3/3)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844</Words>
  <Application>Microsoft Office PowerPoint</Application>
  <PresentationFormat>Custom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Office Theme</vt:lpstr>
      <vt:lpstr>VOOS  E HORÁRIOS MAPUTO</vt:lpstr>
      <vt:lpstr>PowerPoint Presentation</vt:lpstr>
      <vt:lpstr>HISTÓRIA</vt:lpstr>
      <vt:lpstr>DESTINOS (1/2)</vt:lpstr>
      <vt:lpstr>DESTINOS (2/2)</vt:lpstr>
      <vt:lpstr>ATUALIDADE</vt:lpstr>
      <vt:lpstr>FROTA (1/3)</vt:lpstr>
      <vt:lpstr>FROTA (2/3)</vt:lpstr>
      <vt:lpstr>FROTA (3/3)</vt:lpstr>
      <vt:lpstr>PRÉMIOS E DISTINÇÕES 2011 | TAAG eleita para integrar o comité Executivo da AFRAA (African Airlines Association),  na 23ª Assembleia-Geral.</vt:lpstr>
      <vt:lpstr>DOCUMENTAÇÃO NECESSÁRIA</vt:lpstr>
      <vt:lpstr>CHECK IN</vt:lpstr>
      <vt:lpstr>BAGAGEM</vt:lpstr>
      <vt:lpstr>TRÂNSITO EM LUANDA</vt:lpstr>
      <vt:lpstr>ENCONTRE-NOS NA WEB</vt:lpstr>
      <vt:lpstr>JUNTOS VOAMOS  MAIS LONGE!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VOOS  E HORÁRIOS MAPUTO</dc:title>
  <cp:lastModifiedBy>FCE-09 AIP</cp:lastModifiedBy>
  <cp:revision>1</cp:revision>
  <dcterms:created xsi:type="dcterms:W3CDTF">2018-07-05T08:56:25Z</dcterms:created>
  <dcterms:modified xsi:type="dcterms:W3CDTF">2018-07-05T09:02:30Z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2018-07-05T00:00:00Z</vt:filetime>
  </property>
</Properties>
</file>