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82" r:id="rId2"/>
  </p:sldMasterIdLst>
  <p:notesMasterIdLst>
    <p:notesMasterId r:id="rId19"/>
  </p:notesMasterIdLst>
  <p:handoutMasterIdLst>
    <p:handoutMasterId r:id="rId20"/>
  </p:handoutMasterIdLst>
  <p:sldIdLst>
    <p:sldId id="256" r:id="rId3"/>
    <p:sldId id="312" r:id="rId4"/>
    <p:sldId id="278" r:id="rId5"/>
    <p:sldId id="311" r:id="rId6"/>
    <p:sldId id="274" r:id="rId7"/>
    <p:sldId id="318" r:id="rId8"/>
    <p:sldId id="294" r:id="rId9"/>
    <p:sldId id="328" r:id="rId10"/>
    <p:sldId id="329" r:id="rId11"/>
    <p:sldId id="330" r:id="rId12"/>
    <p:sldId id="331" r:id="rId13"/>
    <p:sldId id="333" r:id="rId14"/>
    <p:sldId id="334" r:id="rId15"/>
    <p:sldId id="335" r:id="rId16"/>
    <p:sldId id="336" r:id="rId17"/>
    <p:sldId id="283" r:id="rId18"/>
  </p:sldIdLst>
  <p:sldSz cx="9144000" cy="6858000" type="screen4x3"/>
  <p:notesSz cx="6669088" cy="987266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996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530" autoAdjust="0"/>
  </p:normalViewPr>
  <p:slideViewPr>
    <p:cSldViewPr>
      <p:cViewPr varScale="1">
        <p:scale>
          <a:sx n="78" d="100"/>
          <a:sy n="78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579" cy="494180"/>
          </a:xfrm>
          <a:prstGeom prst="rect">
            <a:avLst/>
          </a:prstGeom>
        </p:spPr>
        <p:txBody>
          <a:bodyPr vert="horz" lIns="89447" tIns="44723" rIns="89447" bIns="44723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71" y="0"/>
            <a:ext cx="2889579" cy="494180"/>
          </a:xfrm>
          <a:prstGeom prst="rect">
            <a:avLst/>
          </a:prstGeom>
        </p:spPr>
        <p:txBody>
          <a:bodyPr vert="horz" lIns="89447" tIns="44723" rIns="89447" bIns="44723" rtlCol="0"/>
          <a:lstStyle>
            <a:lvl1pPr algn="r">
              <a:defRPr sz="1200"/>
            </a:lvl1pPr>
          </a:lstStyle>
          <a:p>
            <a:fld id="{A6930C57-A096-4672-8DF7-DB9D767399CC}" type="datetimeFigureOut">
              <a:rPr lang="pt-PT" smtClean="0"/>
              <a:pPr/>
              <a:t>04-07-2018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18"/>
            <a:ext cx="2889579" cy="494180"/>
          </a:xfrm>
          <a:prstGeom prst="rect">
            <a:avLst/>
          </a:prstGeom>
        </p:spPr>
        <p:txBody>
          <a:bodyPr vert="horz" lIns="89447" tIns="44723" rIns="89447" bIns="44723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71" y="9376918"/>
            <a:ext cx="2889579" cy="494180"/>
          </a:xfrm>
          <a:prstGeom prst="rect">
            <a:avLst/>
          </a:prstGeom>
        </p:spPr>
        <p:txBody>
          <a:bodyPr vert="horz" lIns="89447" tIns="44723" rIns="89447" bIns="44723" rtlCol="0" anchor="b"/>
          <a:lstStyle>
            <a:lvl1pPr algn="r">
              <a:defRPr sz="1200"/>
            </a:lvl1pPr>
          </a:lstStyle>
          <a:p>
            <a:fld id="{62F37774-B5BB-47AB-B334-B877BAC996AE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1117" cy="495745"/>
          </a:xfrm>
          <a:prstGeom prst="rect">
            <a:avLst/>
          </a:prstGeom>
        </p:spPr>
        <p:txBody>
          <a:bodyPr vert="horz" lIns="89581" tIns="44791" rIns="89581" bIns="44791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6435" y="0"/>
            <a:ext cx="2891116" cy="495745"/>
          </a:xfrm>
          <a:prstGeom prst="rect">
            <a:avLst/>
          </a:prstGeom>
        </p:spPr>
        <p:txBody>
          <a:bodyPr vert="horz" lIns="89581" tIns="44791" rIns="89581" bIns="44791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74D454-22D9-4D9F-BF8D-FB4383E126B3}" type="datetimeFigureOut">
              <a:rPr lang="pt-PT"/>
              <a:pPr>
                <a:defRPr/>
              </a:pPr>
              <a:t>04-07-2018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5075"/>
            <a:ext cx="4440238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81" tIns="44791" rIns="89581" bIns="44791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7063" y="4751014"/>
            <a:ext cx="5334963" cy="3886198"/>
          </a:xfrm>
          <a:prstGeom prst="rect">
            <a:avLst/>
          </a:prstGeom>
        </p:spPr>
        <p:txBody>
          <a:bodyPr vert="horz" lIns="89581" tIns="44791" rIns="89581" bIns="44791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6918"/>
            <a:ext cx="2891117" cy="495745"/>
          </a:xfrm>
          <a:prstGeom prst="rect">
            <a:avLst/>
          </a:prstGeom>
        </p:spPr>
        <p:txBody>
          <a:bodyPr vert="horz" lIns="89581" tIns="44791" rIns="89581" bIns="44791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6435" y="9376918"/>
            <a:ext cx="2891116" cy="495745"/>
          </a:xfrm>
          <a:prstGeom prst="rect">
            <a:avLst/>
          </a:prstGeom>
        </p:spPr>
        <p:txBody>
          <a:bodyPr vert="horz" wrap="square" lIns="89581" tIns="44791" rIns="89581" bIns="447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C2DE613-ED41-4CFB-86FA-2D5D12C00CE9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136C6A-2CAD-4CF5-979E-135E8A3DEDD9}" type="slidenum">
              <a:rPr lang="pt-PT" altLang="pt-PT"/>
              <a:pPr/>
              <a:t>16</a:t>
            </a:fld>
            <a:endParaRPr lang="pt-PT" alt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2122-10D3-4DEE-ACB9-754254650803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DAD3-523E-49E9-9831-401521ABD377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F258-BA2B-43F7-A4EA-77768B44814C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7397-CCC7-4F8E-B676-98D14AAC35AB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75C7-3F70-41CE-9E6C-9498A5DDD4C2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14B5-3822-4A4E-94A6-5394D4529114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0895-3354-4BCD-A0A3-A856224475F4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1E7E-B9EB-40C1-B2FF-EB1C4997326D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38B2-0F2F-4844-92BF-70597431A9FF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046F-42A1-4BA8-ACA3-67B2AA9FE034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25E10-2792-4A37-A019-27E3FB71B63A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70E7-61A3-45C4-A2DC-24D07D1DFC67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E1FD-8292-40C1-8E30-8ED09E09FA94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C7D7-E416-4B88-A417-98224A7E05F2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D110-57C1-407C-BF88-CC33531FC15B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9D19-4BE4-427D-9FA7-7D9DCDAB7CD2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2FCC-DFF0-4ACF-938A-6CC9C61E3353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4EA4-9CCD-4F3C-806B-61A175908FA9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ABF3-ABA2-44D4-8FF2-B19D92E2EB42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8672-AC23-4C58-A084-612A1100501F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4771-7592-437D-ABE8-604DFD9EAFFB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92AA-073B-4D2F-B5B2-C8CFA363B29D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8862-0944-4BD7-AD3C-A5074803FC6A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AB8E2-315C-447A-AF6F-75D021F2F361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FE912-0612-4635-B782-1187C506C053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735B-38D8-4505-BD4A-E19AEC454DBE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603B-C578-49AD-831D-DF23A0B42C53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142C-B71A-4A75-A8A4-F57DAAAF6524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7FA9-3707-4AD8-A83B-E5F4BD4E6B20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39CA-2F74-4F2A-8B8F-2D4DCCF38D31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D48F-A523-4410-946E-6D1D73EA45F1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A40A-502A-42AD-880D-834A14DC7D47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B9D6-D4F1-44F7-8401-4DB871969060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F17C-6725-4068-BCDF-12C7650BAF2A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C11C-8C23-47F3-9F87-560A54C2B721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BB1E3-C2A3-4634-AF1E-299F31D1E68D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CF28-D497-417F-8F45-4303983874F0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A86E-6037-4A27-AA39-685BB3AC75A9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229A-EBE5-47EC-B9A5-B14C30660A7B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BDCC-AA73-40F8-9CE1-458241E20790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4DF2-1BF1-4BD2-9C13-52318F593A6E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445C-6D2A-4696-9317-0312942E2E75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49E3-0F42-4E42-AE2E-586816C6CF71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5A29-4B03-4B2C-8304-9288F284E78A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  <a:endParaRPr lang="en-US" altLang="pt-PT" smtClean="0"/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  <a:endParaRPr lang="en-US" alt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F0E5A-EC28-4702-B6B5-04CAB99B6E93}" type="datetime1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860A35-8617-4ADF-ACB0-2C4B85FC77EA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87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876200-1EF7-4B1B-A3EF-17D64FB5C5FE}" type="datetime1">
              <a:rPr lang="en-US"/>
              <a:pPr>
                <a:defRPr/>
              </a:pPr>
              <a:t>7/4/2018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F1533D-61A9-4C33-8EC5-07D070F4BBBF}" type="slidenum">
              <a:rPr lang="pt-PT" altLang="pt-PT"/>
              <a:pPr>
                <a:defRPr/>
              </a:pPr>
              <a:t>‹#›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co.faria@sofid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sofid.pt/" TargetMode="External"/><Relationship Id="rId4" Type="http://schemas.openxmlformats.org/officeDocument/2006/relationships/hyperlink" Target="mailto:sofid@sofid.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hyperlink" Target="http://www.sofid.pt/index.php?option=com_frontpage&amp;Itemid=1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emf"/><Relationship Id="rId7" Type="http://schemas.openxmlformats.org/officeDocument/2006/relationships/hyperlink" Target="http://www.google.pt/url?sa=i&amp;rct=j&amp;q=&amp;esrc=s&amp;frm=1&amp;source=images&amp;cd=&amp;cad=rja&amp;uact=8&amp;ved=0CAcQjRw&amp;url=http://www.turismomocambique.co.mz/index.aspx?menuid=9&amp;lang=P&amp;ei=W4cvVa3GGYnnavbDgaAP&amp;bvm=bv.91071109,d.ZGU&amp;psig=AFQjCNGqy3FKi_uVYiazYK7MHy4ZVUgY-g&amp;ust=142926456378500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C:\Users\jbravo\AppData\Local\Microsoft\Windows\Temporary Internet Files\Content.Outlook\C09FWXYZ\Logo SOFID - bran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565400"/>
            <a:ext cx="21605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3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Marcador de Posição de Conteúdo 2"/>
          <p:cNvSpPr txBox="1">
            <a:spLocks/>
          </p:cNvSpPr>
          <p:nvPr/>
        </p:nvSpPr>
        <p:spPr>
          <a:xfrm rot="5400000">
            <a:off x="4355307" y="2277269"/>
            <a:ext cx="360362" cy="784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5288" y="2459038"/>
            <a:ext cx="820896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smtClean="0">
                <a:latin typeface="+mj-lt"/>
                <a:cs typeface="+mn-cs"/>
              </a:rPr>
              <a:t>Fundo Português de Apoio ao Investimento em Moçambique (</a:t>
            </a:r>
            <a:r>
              <a:rPr lang="pt-PT" sz="4400" dirty="0" err="1" smtClean="0">
                <a:latin typeface="+mj-lt"/>
                <a:cs typeface="+mn-cs"/>
              </a:rPr>
              <a:t>InvestimoZ</a:t>
            </a:r>
            <a:r>
              <a:rPr lang="pt-PT" sz="4400" dirty="0" smtClean="0">
                <a:latin typeface="+mj-lt"/>
                <a:cs typeface="+mn-cs"/>
              </a:rPr>
              <a:t>)</a:t>
            </a:r>
            <a:endParaRPr lang="pt-PT" sz="4400" dirty="0">
              <a:latin typeface="+mj-lt"/>
              <a:cs typeface="+mn-cs"/>
            </a:endParaRPr>
          </a:p>
        </p:txBody>
      </p:sp>
      <p:sp>
        <p:nvSpPr>
          <p:cNvPr id="5126" name="CaixaDeTexto 2"/>
          <p:cNvSpPr txBox="1">
            <a:spLocks noChangeArrowheads="1"/>
          </p:cNvSpPr>
          <p:nvPr/>
        </p:nvSpPr>
        <p:spPr bwMode="auto">
          <a:xfrm>
            <a:off x="611188" y="5302949"/>
            <a:ext cx="4697412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pt-PT" dirty="0" smtClean="0">
                <a:latin typeface="+mn-lt"/>
              </a:rPr>
              <a:t>Como fazer negócios na CPLP - Moçambique</a:t>
            </a:r>
            <a:endParaRPr lang="pt-PT" altLang="pt-PT" dirty="0">
              <a:latin typeface="+mn-lt"/>
            </a:endParaRPr>
          </a:p>
          <a:p>
            <a:pPr eaLnBrk="1" hangingPunct="1">
              <a:defRPr/>
            </a:pPr>
            <a:r>
              <a:rPr lang="pt-PT" altLang="pt-PT" dirty="0" smtClean="0">
                <a:latin typeface="+mn-lt"/>
              </a:rPr>
              <a:t>Fundação AIP, 5 de julho de 2018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7550" y="1477963"/>
            <a:ext cx="7848600" cy="4614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90563" y="975494"/>
            <a:ext cx="7777162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Modalidade 1</a:t>
            </a:r>
            <a:endParaRPr lang="pt-PT" sz="2200" b="1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Tomada de participações sociais conjuntamente com empresas portuguesas em empresas moçambicanas</a:t>
            </a: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Critérios</a:t>
            </a:r>
            <a:endParaRPr lang="pt-PT" sz="2200" b="1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Sede em Moçambique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social superior a USD 150 mil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português superior a 33%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luso-moçambicano superior a 51% 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ixaDeTexto 17"/>
          <p:cNvSpPr txBox="1">
            <a:spLocks noChangeArrowheads="1"/>
          </p:cNvSpPr>
          <p:nvPr/>
        </p:nvSpPr>
        <p:spPr bwMode="auto">
          <a:xfrm>
            <a:off x="5724128" y="333375"/>
            <a:ext cx="2880122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Modalidades e critérios</a:t>
            </a:r>
          </a:p>
        </p:txBody>
      </p:sp>
      <p:pic>
        <p:nvPicPr>
          <p:cNvPr id="16390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7550" y="1477963"/>
            <a:ext cx="7848600" cy="4614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90563" y="1005691"/>
            <a:ext cx="7777162" cy="54476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Modalidade 2</a:t>
            </a:r>
            <a:endParaRPr lang="pt-PT" sz="2200" b="1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Participações em contratos de consórcio luso-moçambicanos</a:t>
            </a: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Critérios</a:t>
            </a:r>
            <a:endParaRPr lang="pt-PT" sz="2200" b="1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Sede em Moçambique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social superior a USD 150 mil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português superior a 33%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luso-moçambicano superior a 51% 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ixaDeTexto 17"/>
          <p:cNvSpPr txBox="1">
            <a:spLocks noChangeArrowheads="1"/>
          </p:cNvSpPr>
          <p:nvPr/>
        </p:nvSpPr>
        <p:spPr bwMode="auto">
          <a:xfrm>
            <a:off x="5724128" y="333375"/>
            <a:ext cx="2880122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Modalidades e critérios</a:t>
            </a:r>
          </a:p>
        </p:txBody>
      </p:sp>
      <p:pic>
        <p:nvPicPr>
          <p:cNvPr id="16390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7550" y="1477963"/>
            <a:ext cx="7848600" cy="4614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90563" y="980728"/>
            <a:ext cx="7777162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Modalidade 3</a:t>
            </a:r>
            <a:endParaRPr lang="pt-PT" sz="2200" b="1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Empréstimos para aquisição de participações de capital em Moçambique</a:t>
            </a: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Critérios</a:t>
            </a:r>
            <a:endParaRPr lang="pt-PT" sz="2200" b="1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Sede em Moçambique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social superior a USD 150 mil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português superior a 51%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ixaDeTexto 17"/>
          <p:cNvSpPr txBox="1">
            <a:spLocks noChangeArrowheads="1"/>
          </p:cNvSpPr>
          <p:nvPr/>
        </p:nvSpPr>
        <p:spPr bwMode="auto">
          <a:xfrm>
            <a:off x="5724128" y="333375"/>
            <a:ext cx="2880122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Modalidades e critérios</a:t>
            </a:r>
          </a:p>
        </p:txBody>
      </p:sp>
      <p:pic>
        <p:nvPicPr>
          <p:cNvPr id="16390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7550" y="1477963"/>
            <a:ext cx="7848600" cy="4614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90563" y="980728"/>
            <a:ext cx="7777162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Modalidade 4</a:t>
            </a:r>
            <a:endParaRPr lang="pt-PT" sz="2200" b="1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Empréstimos a empresas portuguesas para a realização de suprimentos ou prestações suplementares de capital em empresas moçambicanas</a:t>
            </a: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Critérios</a:t>
            </a:r>
            <a:endParaRPr lang="pt-PT" sz="2200" b="1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Sede em Moçambique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social superior a USD 150 mil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português superior a 51%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ixaDeTexto 17"/>
          <p:cNvSpPr txBox="1">
            <a:spLocks noChangeArrowheads="1"/>
          </p:cNvSpPr>
          <p:nvPr/>
        </p:nvSpPr>
        <p:spPr bwMode="auto">
          <a:xfrm>
            <a:off x="5724128" y="333375"/>
            <a:ext cx="2880122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Modalidades e critérios</a:t>
            </a:r>
          </a:p>
        </p:txBody>
      </p:sp>
      <p:pic>
        <p:nvPicPr>
          <p:cNvPr id="16390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xplosion 1 19"/>
          <p:cNvSpPr/>
          <p:nvPr/>
        </p:nvSpPr>
        <p:spPr>
          <a:xfrm>
            <a:off x="6300192" y="1340768"/>
            <a:ext cx="2232248" cy="93610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7550" y="1477963"/>
            <a:ext cx="7848600" cy="4614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90563" y="980728"/>
            <a:ext cx="7777162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Modalidade 5</a:t>
            </a:r>
            <a:endParaRPr lang="pt-PT" sz="2200" b="1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Prestação de garantias bancárias a financiamentos locais</a:t>
            </a: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Critérios</a:t>
            </a:r>
            <a:endParaRPr lang="pt-PT" sz="2200" b="1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Sede em Moçambique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social superior a USD 150 mil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Capital português superior a 51%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ixaDeTexto 17"/>
          <p:cNvSpPr txBox="1">
            <a:spLocks noChangeArrowheads="1"/>
          </p:cNvSpPr>
          <p:nvPr/>
        </p:nvSpPr>
        <p:spPr bwMode="auto">
          <a:xfrm>
            <a:off x="5724128" y="333375"/>
            <a:ext cx="2880122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Modalidades e critérios</a:t>
            </a:r>
          </a:p>
        </p:txBody>
      </p:sp>
      <p:pic>
        <p:nvPicPr>
          <p:cNvPr id="16390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xplosion 1 11"/>
          <p:cNvSpPr/>
          <p:nvPr/>
        </p:nvSpPr>
        <p:spPr>
          <a:xfrm>
            <a:off x="6300192" y="1340768"/>
            <a:ext cx="2232248" cy="93610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/>
              <a:t>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1484461"/>
            <a:ext cx="7848600" cy="4968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7412" name="Título 1"/>
          <p:cNvSpPr txBox="1">
            <a:spLocks/>
          </p:cNvSpPr>
          <p:nvPr/>
        </p:nvSpPr>
        <p:spPr bwMode="auto">
          <a:xfrm>
            <a:off x="581025" y="1212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PT" altLang="pt-PT" sz="2800">
              <a:latin typeface="Calibri" pitchFamily="34" charset="0"/>
            </a:endParaRPr>
          </a:p>
        </p:txBody>
      </p:sp>
      <p:pic>
        <p:nvPicPr>
          <p:cNvPr id="17413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CaixaDeTexto 17"/>
          <p:cNvSpPr txBox="1">
            <a:spLocks noChangeArrowheads="1"/>
          </p:cNvSpPr>
          <p:nvPr/>
        </p:nvSpPr>
        <p:spPr bwMode="auto">
          <a:xfrm>
            <a:off x="5364163" y="333375"/>
            <a:ext cx="3240087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Condições de participação</a:t>
            </a: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140152" y="1844824"/>
            <a:ext cx="4464296" cy="86409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angle 19"/>
          <p:cNvSpPr/>
          <p:nvPr/>
        </p:nvSpPr>
        <p:spPr>
          <a:xfrm>
            <a:off x="4268802" y="1997224"/>
            <a:ext cx="4239888" cy="5676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/>
          </a:p>
        </p:txBody>
      </p:sp>
      <p:sp>
        <p:nvSpPr>
          <p:cNvPr id="21" name="TextBox 20"/>
          <p:cNvSpPr txBox="1"/>
          <p:nvPr/>
        </p:nvSpPr>
        <p:spPr>
          <a:xfrm>
            <a:off x="4200085" y="1916832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latin typeface="+mj-lt"/>
              </a:rPr>
              <a:t>O</a:t>
            </a:r>
            <a:r>
              <a:rPr lang="pt-PT" sz="1400" b="1" dirty="0" smtClean="0">
                <a:latin typeface="+mj-lt"/>
              </a:rPr>
              <a:t> Fundo é complementar a contribuições de beneficiários e ao financiamento de outras instituições financeiras</a:t>
            </a:r>
            <a:endParaRPr lang="pt-PT" sz="1400" b="1" dirty="0">
              <a:latin typeface="+mj-lt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1547664" y="1844824"/>
            <a:ext cx="2304256" cy="864096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+mj-lt"/>
              </a:rPr>
              <a:t>Complementar</a:t>
            </a:r>
            <a:endParaRPr lang="pt-PT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547664" y="2924944"/>
            <a:ext cx="2304256" cy="864096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+mj-lt"/>
              </a:rPr>
              <a:t>Prazo</a:t>
            </a:r>
            <a:endParaRPr lang="pt-PT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1559539" y="4005064"/>
            <a:ext cx="2304256" cy="864096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+mj-lt"/>
              </a:rPr>
              <a:t>Taxa de juro</a:t>
            </a:r>
            <a:endParaRPr lang="pt-PT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1547664" y="5085184"/>
            <a:ext cx="2304256" cy="864096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+mj-lt"/>
              </a:rPr>
              <a:t>Estratégia de saída</a:t>
            </a:r>
            <a:endParaRPr lang="pt-PT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52585" y="2912311"/>
            <a:ext cx="4464296" cy="86409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angle 26"/>
          <p:cNvSpPr/>
          <p:nvPr/>
        </p:nvSpPr>
        <p:spPr>
          <a:xfrm>
            <a:off x="4281235" y="3064711"/>
            <a:ext cx="4239888" cy="5676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TextBox 27"/>
          <p:cNvSpPr txBox="1"/>
          <p:nvPr/>
        </p:nvSpPr>
        <p:spPr>
          <a:xfrm>
            <a:off x="4212518" y="3196745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Entre 3 a 9 anos</a:t>
            </a:r>
            <a:endParaRPr lang="pt-PT" sz="1400" b="1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63702" y="4005064"/>
            <a:ext cx="4464296" cy="86409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angle 29"/>
          <p:cNvSpPr/>
          <p:nvPr/>
        </p:nvSpPr>
        <p:spPr>
          <a:xfrm>
            <a:off x="4292352" y="4157464"/>
            <a:ext cx="4239888" cy="5676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TextBox 30"/>
          <p:cNvSpPr txBox="1"/>
          <p:nvPr/>
        </p:nvSpPr>
        <p:spPr>
          <a:xfrm>
            <a:off x="4223635" y="4077072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Em linha com financiamento não concecional, podendo beneficiar de uma redução face ao custo médio ponderado</a:t>
            </a:r>
            <a:endParaRPr lang="pt-PT" sz="1400" b="1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87452" y="5081416"/>
            <a:ext cx="4464296" cy="86409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32"/>
          <p:cNvSpPr/>
          <p:nvPr/>
        </p:nvSpPr>
        <p:spPr>
          <a:xfrm>
            <a:off x="4316102" y="5233816"/>
            <a:ext cx="4239888" cy="56768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TextBox 33"/>
          <p:cNvSpPr txBox="1"/>
          <p:nvPr/>
        </p:nvSpPr>
        <p:spPr>
          <a:xfrm>
            <a:off x="4247385" y="527293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latin typeface="+mj-lt"/>
              </a:rPr>
              <a:t>Fica definida à partida uma forma do Fundo alienar a sua posição</a:t>
            </a:r>
            <a:endParaRPr lang="pt-PT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4663" y="692150"/>
            <a:ext cx="43195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PT" sz="2400" b="1" dirty="0">
                <a:solidFill>
                  <a:srgbClr val="92D050"/>
                </a:solidFill>
                <a:latin typeface="+mj-lt"/>
                <a:cs typeface="Arial" panose="020B0604020202020204" pitchFamily="34" charset="0"/>
              </a:rPr>
              <a:t>Contactos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30325" y="4365625"/>
            <a:ext cx="7489825" cy="21544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Francisco Faria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Courier New" pitchFamily="49" charset="0"/>
              <a:buChar char="o"/>
              <a:defRPr/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M:  (+351)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21 313 77 71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Courier New" pitchFamily="49" charset="0"/>
              <a:buChar char="o"/>
              <a:defRPr/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francisco.faria@sofid.pt</a:t>
            </a: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pt-PT" dirty="0">
              <a:latin typeface="+mj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dirty="0">
                <a:latin typeface="+mj-lt"/>
                <a:cs typeface="Arial" panose="020B0604020202020204" pitchFamily="34" charset="0"/>
              </a:rPr>
              <a:t>Geral SOFID</a:t>
            </a:r>
          </a:p>
          <a:p>
            <a:pPr marL="742950" lvl="1" indent="-285750" eaLnBrk="1" hangingPunct="1">
              <a:buFont typeface="Courier New" pitchFamily="49" charset="0"/>
              <a:buChar char="o"/>
              <a:defRPr/>
            </a:pPr>
            <a:r>
              <a:rPr lang="pt-PT" sz="1600" dirty="0">
                <a:latin typeface="+mj-lt"/>
                <a:cs typeface="Arial" panose="020B0604020202020204" pitchFamily="34" charset="0"/>
              </a:rPr>
              <a:t>Telefone:  (351) 213 137 760</a:t>
            </a:r>
          </a:p>
          <a:p>
            <a:pPr marL="742950" lvl="1" indent="-285750" eaLnBrk="1" hangingPunct="1">
              <a:buFont typeface="Courier New" pitchFamily="49" charset="0"/>
              <a:buChar char="o"/>
              <a:defRPr/>
            </a:pPr>
            <a:r>
              <a:rPr lang="pt-PT" sz="1600" dirty="0">
                <a:latin typeface="+mj-lt"/>
                <a:cs typeface="Arial" panose="020B0604020202020204" pitchFamily="34" charset="0"/>
              </a:rPr>
              <a:t>E-mail: </a:t>
            </a:r>
            <a:r>
              <a:rPr lang="pt-PT" sz="1600" dirty="0" err="1">
                <a:latin typeface="+mj-lt"/>
                <a:cs typeface="Arial" panose="020B0604020202020204" pitchFamily="34" charset="0"/>
                <a:hlinkClick r:id="rId4"/>
              </a:rPr>
              <a:t>sofid@sofid.pt</a:t>
            </a:r>
            <a:endParaRPr lang="pt-PT" sz="1600" dirty="0">
              <a:latin typeface="+mj-lt"/>
              <a:cs typeface="Arial" panose="020B0604020202020204" pitchFamily="34" charset="0"/>
            </a:endParaRPr>
          </a:p>
          <a:p>
            <a:pPr marL="742950" lvl="1" indent="-285750" eaLnBrk="1" hangingPunct="1">
              <a:buFont typeface="Courier New" pitchFamily="49" charset="0"/>
              <a:buChar char="o"/>
              <a:defRPr/>
            </a:pPr>
            <a:r>
              <a:rPr lang="pt-PT" sz="1600" dirty="0" err="1">
                <a:latin typeface="+mj-lt"/>
                <a:cs typeface="Arial" panose="020B0604020202020204" pitchFamily="34" charset="0"/>
                <a:hlinkClick r:id="rId5"/>
              </a:rPr>
              <a:t>www.sofid.pt</a:t>
            </a:r>
            <a:r>
              <a:rPr lang="pt-PT" sz="1600" dirty="0">
                <a:latin typeface="+mj-lt"/>
                <a:cs typeface="Arial" panose="020B0604020202020204" pitchFamily="34" charset="0"/>
              </a:rPr>
              <a:t> </a:t>
            </a:r>
            <a:endParaRPr lang="pt-PT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486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6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CaixaDeTexto 4"/>
          <p:cNvSpPr txBox="1"/>
          <p:nvPr/>
        </p:nvSpPr>
        <p:spPr>
          <a:xfrm>
            <a:off x="3490913" y="2895600"/>
            <a:ext cx="31686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defRPr/>
            </a:pPr>
            <a:r>
              <a:rPr lang="pt-PT" sz="5400" i="1" dirty="0">
                <a:solidFill>
                  <a:srgbClr val="92D050"/>
                </a:solidFill>
                <a:latin typeface="+mj-lt"/>
                <a:cs typeface="Arial" panose="020B0604020202020204" pitchFamily="34" charset="0"/>
              </a:rPr>
              <a:t>Obrigado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aixaDeTexto 1"/>
          <p:cNvSpPr txBox="1">
            <a:spLocks noChangeArrowheads="1"/>
          </p:cNvSpPr>
          <p:nvPr/>
        </p:nvSpPr>
        <p:spPr bwMode="auto">
          <a:xfrm>
            <a:off x="4284663" y="333375"/>
            <a:ext cx="4319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pt-PT" altLang="pt-PT" sz="2400" b="1">
                <a:solidFill>
                  <a:srgbClr val="92D050"/>
                </a:solidFill>
              </a:rPr>
              <a:t>Índice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2988" y="1772816"/>
            <a:ext cx="7561262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A SOFID</a:t>
            </a: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Fundo de Apoio ao Investimento em Moçambique (</a:t>
            </a:r>
            <a:r>
              <a:rPr lang="pt-PT" sz="2000" dirty="0" err="1" smtClean="0">
                <a:latin typeface="+mn-lt"/>
                <a:cs typeface="Arial" panose="020B0604020202020204" pitchFamily="34" charset="0"/>
              </a:rPr>
              <a:t>InvestimoZ</a:t>
            </a:r>
            <a:r>
              <a:rPr lang="pt-PT" sz="2000" dirty="0" smtClean="0">
                <a:latin typeface="+mn-lt"/>
                <a:cs typeface="Arial" panose="020B0604020202020204" pitchFamily="34" charset="0"/>
              </a:rPr>
              <a:t>)</a:t>
            </a: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Características do Fundo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Setores privilegiados</a:t>
            </a: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Modalidades e critérios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Condições de participação</a:t>
            </a: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1025" y="2139950"/>
            <a:ext cx="7920038" cy="3346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171" name="CaixaDeTexto 1"/>
          <p:cNvSpPr txBox="1">
            <a:spLocks noChangeArrowheads="1"/>
          </p:cNvSpPr>
          <p:nvPr/>
        </p:nvSpPr>
        <p:spPr bwMode="auto">
          <a:xfrm>
            <a:off x="5364163" y="333375"/>
            <a:ext cx="3240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PT" altLang="pt-PT" sz="2400" b="1" dirty="0">
                <a:solidFill>
                  <a:srgbClr val="92D050"/>
                </a:solidFill>
                <a:latin typeface="+mj-lt"/>
              </a:rPr>
              <a:t>O que é a SOFID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8188" y="2155825"/>
            <a:ext cx="7794625" cy="387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pt-PT" sz="2800" dirty="0" smtClean="0">
                <a:latin typeface="+mn-lt"/>
                <a:cs typeface="Arial" panose="020B0604020202020204" pitchFamily="34" charset="0"/>
              </a:rPr>
              <a:t> Instituição </a:t>
            </a:r>
            <a:r>
              <a:rPr lang="pt-PT" sz="2800" dirty="0">
                <a:latin typeface="+mn-lt"/>
                <a:cs typeface="Arial" panose="020B0604020202020204" pitchFamily="34" charset="0"/>
              </a:rPr>
              <a:t>financeira de desenvolvimento portuguesa vocacionada para o  </a:t>
            </a:r>
            <a:r>
              <a:rPr lang="pt-PT" sz="2800" b="1" dirty="0">
                <a:latin typeface="+mn-lt"/>
                <a:cs typeface="Arial" panose="020B0604020202020204" pitchFamily="34" charset="0"/>
              </a:rPr>
              <a:t> investimento em projetos com impacto na cooperação e no desenvolvimento </a:t>
            </a:r>
            <a:r>
              <a:rPr lang="pt-PT" sz="2800" b="1" dirty="0" smtClean="0">
                <a:latin typeface="+mn-lt"/>
                <a:cs typeface="Arial" panose="020B0604020202020204" pitchFamily="34" charset="0"/>
              </a:rPr>
              <a:t>sustentável </a:t>
            </a:r>
            <a:endParaRPr lang="pt-PT" sz="2800" b="1" dirty="0">
              <a:latin typeface="+mn-lt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endParaRPr lang="pt-PT" sz="2800" b="1" dirty="0">
              <a:latin typeface="+mn-lt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pt-PT" sz="2800" dirty="0" smtClean="0">
                <a:latin typeface="+mn-lt"/>
                <a:cs typeface="Arial" panose="020B0604020202020204" pitchFamily="34" charset="0"/>
              </a:rPr>
              <a:t> Detida </a:t>
            </a:r>
            <a:r>
              <a:rPr lang="pt-PT" sz="2800" dirty="0">
                <a:latin typeface="+mn-lt"/>
                <a:cs typeface="Arial" panose="020B0604020202020204" pitchFamily="34" charset="0"/>
              </a:rPr>
              <a:t>maioritariamente pelo Estado Português em parceria com bancos nacionais e com a CAF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endParaRPr lang="pt-PT" dirty="0">
              <a:latin typeface="+mn-lt"/>
              <a:cs typeface="Arial" panose="020B0604020202020204" pitchFamily="34" charset="0"/>
            </a:endParaRPr>
          </a:p>
          <a:p>
            <a:pPr marL="285750" indent="-285750" algn="just" eaLnBrk="1" hangingPunct="1">
              <a:defRPr/>
            </a:pPr>
            <a:endParaRPr lang="pt-PT" dirty="0">
              <a:latin typeface="+mn-lt"/>
              <a:cs typeface="Arial" panose="020B0604020202020204" pitchFamily="34" charset="0"/>
            </a:endParaRPr>
          </a:p>
          <a:p>
            <a:pPr marL="285750" indent="-285750" algn="just" eaLnBrk="1" hangingPunct="1">
              <a:defRPr/>
            </a:pPr>
            <a:endParaRPr lang="pt-PT" sz="1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294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CaixaDeTexto 4"/>
          <p:cNvSpPr txBox="1"/>
          <p:nvPr/>
        </p:nvSpPr>
        <p:spPr>
          <a:xfrm>
            <a:off x="6904038" y="2798763"/>
            <a:ext cx="1908175" cy="2216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PT" sz="20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	          Rede EDFI (</a:t>
            </a:r>
            <a:r>
              <a:rPr lang="pt-PT" sz="2000" b="1" i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European</a:t>
            </a:r>
            <a:r>
              <a:rPr lang="pt-PT" sz="2000" b="1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PT" sz="2000" b="1" i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Development</a:t>
            </a:r>
            <a:r>
              <a:rPr lang="pt-PT" sz="2000" b="1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PT" sz="2000" b="1" i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Finance</a:t>
            </a:r>
            <a:r>
              <a:rPr lang="pt-PT" sz="2000" b="1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PT" sz="2000" b="1" i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Institutions</a:t>
            </a:r>
            <a:r>
              <a:rPr lang="pt-PT" sz="20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 eaLnBrk="1" hangingPunct="1">
              <a:defRPr/>
            </a:pPr>
            <a:endParaRPr lang="pt-PT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17"/>
          <p:cNvSpPr txBox="1">
            <a:spLocks noChangeArrowheads="1"/>
          </p:cNvSpPr>
          <p:nvPr/>
        </p:nvSpPr>
        <p:spPr bwMode="auto">
          <a:xfrm>
            <a:off x="5364163" y="333375"/>
            <a:ext cx="324008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O que é a SOFID</a:t>
            </a:r>
          </a:p>
        </p:txBody>
      </p:sp>
      <p:pic>
        <p:nvPicPr>
          <p:cNvPr id="13319" name="Picture 2" descr="SOFID">
            <a:hlinkClick r:id="rId3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5229225"/>
            <a:ext cx="15668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0" name="Group 41"/>
          <p:cNvGrpSpPr>
            <a:grpSpLocks/>
          </p:cNvGrpSpPr>
          <p:nvPr/>
        </p:nvGrpSpPr>
        <p:grpSpPr bwMode="auto">
          <a:xfrm>
            <a:off x="2717800" y="1773238"/>
            <a:ext cx="4319588" cy="4513262"/>
            <a:chOff x="2339752" y="260648"/>
            <a:chExt cx="6311147" cy="6192134"/>
          </a:xfrm>
        </p:grpSpPr>
        <p:pic>
          <p:nvPicPr>
            <p:cNvPr id="13332" name="Imagem 6" descr="Europa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764704"/>
              <a:ext cx="5977916" cy="568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2629680" y="5248333"/>
              <a:ext cx="213387" cy="21562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3274480" y="5248333"/>
              <a:ext cx="215705" cy="213447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4141943" y="4457708"/>
              <a:ext cx="213387" cy="213447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3995819" y="3590853"/>
              <a:ext cx="213387" cy="217803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4285747" y="3808656"/>
              <a:ext cx="213387" cy="215625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4436509" y="3961118"/>
              <a:ext cx="215707" cy="213447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4573356" y="3662728"/>
              <a:ext cx="213387" cy="21562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4935186" y="4096155"/>
              <a:ext cx="213387" cy="215625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642938" y="4529584"/>
              <a:ext cx="215705" cy="213447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5150891" y="5176457"/>
              <a:ext cx="213387" cy="215625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5301654" y="4455531"/>
              <a:ext cx="215705" cy="213447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5004768" y="4455531"/>
              <a:ext cx="213387" cy="213447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5798010" y="4527405"/>
              <a:ext cx="213387" cy="213447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5438499" y="3159603"/>
              <a:ext cx="213387" cy="215625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6011397" y="2438676"/>
              <a:ext cx="215705" cy="213447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4858644" y="2726176"/>
              <a:ext cx="215707" cy="215624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4932865" y="3303353"/>
              <a:ext cx="213387" cy="215625"/>
            </a:xfrm>
            <a:prstGeom prst="ellipse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pic>
          <p:nvPicPr>
            <p:cNvPr id="13350" name="Picture 10" descr="http://www.chartwellgroup.co.za/wp-content/uploads/2011/fm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1981" y="754509"/>
              <a:ext cx="1659516" cy="61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1" name="Picture 12" descr="http://t2.gstatic.com/images?q=tbn:ANd9GcSxmOBNe_JVjLgh2AR3nyD0mTe9dsBEuPY50WaWWFT6FZsDmws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8064" y="260648"/>
              <a:ext cx="147404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2" name="Picture 14" descr="http://t1.gstatic.com/images?q=tbn:ANd9GcSLNF0dnbc9B0bTmkPGsTV6LrAtYMAgv2mqrr-YJ1tVZ53MuGwe2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89957" y="2215491"/>
              <a:ext cx="955758" cy="45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3" name="Picture 16" descr="http://t1.gstatic.com/images?q=tbn:ANd9GcS9C2G5J8iHccNqA6dXnSR0lZIHp9Y6gR4z8CCYckHIPo7YhG6FC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48263" y="1268759"/>
              <a:ext cx="1702636" cy="553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1" name="Picture 37" descr="Previe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9738" y="3357563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9" descr="Previe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2975" y="2708275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1" descr="Previe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89013" y="4652963"/>
            <a:ext cx="18208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43" descr="Preview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75" y="1844675"/>
            <a:ext cx="8763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45" descr="Previe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86450" y="1628775"/>
            <a:ext cx="1041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47" descr="Previe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60700" y="5805488"/>
            <a:ext cx="16843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49" descr="Previe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86450" y="5445125"/>
            <a:ext cx="5365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51" descr="Preview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89013" y="6021388"/>
            <a:ext cx="2000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53" descr="Previe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64188" y="4779963"/>
            <a:ext cx="14954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55" descr="Preview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49375" y="4221163"/>
            <a:ext cx="16049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22" descr="EDFi - logo"/>
          <p:cNvPicPr>
            <a:picLocks noChangeAspect="1" noChangeArrowheads="1"/>
          </p:cNvPicPr>
          <p:nvPr/>
        </p:nvPicPr>
        <p:blipFill>
          <a:blip r:embed="rId19" cstate="print"/>
          <a:srcRect r="47214" b="2831"/>
          <a:stretch>
            <a:fillRect/>
          </a:stretch>
        </p:blipFill>
        <p:spPr bwMode="auto">
          <a:xfrm>
            <a:off x="900113" y="1628775"/>
            <a:ext cx="10096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2950" y="1536700"/>
            <a:ext cx="7848600" cy="4503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827088" y="1844824"/>
            <a:ext cx="7777162" cy="3508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400" b="1" dirty="0" smtClean="0">
                <a:latin typeface="+mn-lt"/>
                <a:cs typeface="Arial" panose="020B0604020202020204" pitchFamily="34" charset="0"/>
              </a:rPr>
              <a:t> Missão </a:t>
            </a:r>
            <a:endParaRPr lang="pt-PT" sz="2400" b="1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800100" lvl="2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pt-PT" sz="2000" dirty="0">
                <a:latin typeface="+mn-lt"/>
                <a:cs typeface="Arial" panose="020B0604020202020204" pitchFamily="34" charset="0"/>
              </a:rPr>
              <a:t>Apoiar a política portuguesa de cooperação</a:t>
            </a:r>
          </a:p>
          <a:p>
            <a:pPr marL="342900" lvl="1" indent="-342900" algn="just" eaLnBrk="1" hangingPunct="1">
              <a:buFont typeface="Courier New" panose="02070309020205020404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800100" lvl="2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pt-PT" sz="2000" dirty="0">
                <a:latin typeface="+mn-lt"/>
                <a:cs typeface="Arial" panose="020B0604020202020204" pitchFamily="34" charset="0"/>
              </a:rPr>
              <a:t>Promover o crescimento económico e a dinamização do setor privado em países emergentes  e em desenvolvimento</a:t>
            </a:r>
          </a:p>
          <a:p>
            <a:pPr marL="342900" lvl="1" indent="-342900" algn="just" eaLnBrk="1" hangingPunct="1">
              <a:buFont typeface="Courier New" panose="02070309020205020404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800100" lvl="2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pt-PT" sz="2000" dirty="0">
                <a:latin typeface="+mn-lt"/>
                <a:cs typeface="Arial" panose="020B0604020202020204" pitchFamily="34" charset="0"/>
              </a:rPr>
              <a:t>Apoiar a internacionalização de empresas no investimento direto em países emergentes e em desenvolvimento através de projetos sustentáveis com viabilidade económica e financeira </a:t>
            </a:r>
          </a:p>
          <a:p>
            <a:pPr eaLnBrk="1" hangingPunct="1">
              <a:defRPr/>
            </a:pPr>
            <a:endParaRPr lang="pt-PT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ixaDeTexto 17"/>
          <p:cNvSpPr txBox="1">
            <a:spLocks noChangeArrowheads="1"/>
          </p:cNvSpPr>
          <p:nvPr/>
        </p:nvSpPr>
        <p:spPr bwMode="auto">
          <a:xfrm>
            <a:off x="5364163" y="333375"/>
            <a:ext cx="324008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O que faz a SOFID</a:t>
            </a:r>
          </a:p>
        </p:txBody>
      </p:sp>
      <p:pic>
        <p:nvPicPr>
          <p:cNvPr id="15366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7550" y="1477963"/>
            <a:ext cx="7848600" cy="4614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90563" y="1090613"/>
            <a:ext cx="7777162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400" b="1" dirty="0" smtClean="0">
                <a:latin typeface="+mn-lt"/>
                <a:cs typeface="Arial" panose="020B0604020202020204" pitchFamily="34" charset="0"/>
              </a:rPr>
              <a:t> Oferta </a:t>
            </a:r>
            <a:r>
              <a:rPr lang="pt-PT" sz="2400" b="1" dirty="0">
                <a:latin typeface="+mn-lt"/>
                <a:cs typeface="Arial" panose="020B0604020202020204" pitchFamily="34" charset="0"/>
              </a:rPr>
              <a:t>de produtos e serviços </a:t>
            </a:r>
          </a:p>
          <a:p>
            <a:pPr marL="285750" indent="-285750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>
                <a:latin typeface="+mn-lt"/>
                <a:cs typeface="Arial" panose="020B0604020202020204" pitchFamily="34" charset="0"/>
              </a:rPr>
              <a:t>Concessão de crédito de médio e longo prazo na forma de empréstimos e de </a:t>
            </a:r>
            <a:r>
              <a:rPr lang="pt-PT" sz="2000" dirty="0" smtClean="0">
                <a:latin typeface="+mn-lt"/>
                <a:cs typeface="Arial" panose="020B0604020202020204" pitchFamily="34" charset="0"/>
              </a:rPr>
              <a:t>garantias </a:t>
            </a: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>
                <a:latin typeface="+mn-lt"/>
                <a:cs typeface="Arial" panose="020B0604020202020204" pitchFamily="34" charset="0"/>
              </a:rPr>
              <a:t>Cofinanciamento e mobilização de recursos adicionais, internacionais e locais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>
                <a:latin typeface="+mn-lt"/>
                <a:cs typeface="Arial" panose="020B0604020202020204" pitchFamily="34" charset="0"/>
              </a:rPr>
              <a:t>Prestação de serviços de consultoria em matéria de investimento em países emergentes e em desenvolvimento, na preparação de projetos e de acesso a outras fontes de financiamento </a:t>
            </a: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 smtClean="0">
              <a:latin typeface="+mn-lt"/>
              <a:cs typeface="Arial" panose="020B0604020202020204" pitchFamily="34" charset="0"/>
            </a:endParaRP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r>
              <a:rPr lang="pt-PT" sz="2000" dirty="0" smtClean="0">
                <a:latin typeface="+mn-lt"/>
                <a:cs typeface="Arial" panose="020B0604020202020204" pitchFamily="34" charset="0"/>
              </a:rPr>
              <a:t>Participações em capital 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pt-P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ixaDeTexto 17"/>
          <p:cNvSpPr txBox="1">
            <a:spLocks noChangeArrowheads="1"/>
          </p:cNvSpPr>
          <p:nvPr/>
        </p:nvSpPr>
        <p:spPr bwMode="auto">
          <a:xfrm>
            <a:off x="5364163" y="333375"/>
            <a:ext cx="324008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O que faz a SOFID</a:t>
            </a:r>
          </a:p>
        </p:txBody>
      </p:sp>
      <p:pic>
        <p:nvPicPr>
          <p:cNvPr id="16390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1412875"/>
            <a:ext cx="7848600" cy="4968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7412" name="Título 1"/>
          <p:cNvSpPr txBox="1">
            <a:spLocks/>
          </p:cNvSpPr>
          <p:nvPr/>
        </p:nvSpPr>
        <p:spPr bwMode="auto">
          <a:xfrm>
            <a:off x="581025" y="1212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PT" altLang="pt-PT" sz="2800">
              <a:latin typeface="Calibri" pitchFamily="34" charset="0"/>
            </a:endParaRPr>
          </a:p>
        </p:txBody>
      </p:sp>
      <p:pic>
        <p:nvPicPr>
          <p:cNvPr id="17413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755576" y="1700808"/>
            <a:ext cx="7920880" cy="2862322"/>
          </a:xfr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PT" altLang="pt-PT" sz="2400" dirty="0" smtClean="0">
                <a:cs typeface="Arial" panose="020B0604020202020204" pitchFamily="34" charset="0"/>
              </a:rPr>
              <a:t>Fundo Português de Apoio ao Investimento em Moçambique (</a:t>
            </a:r>
            <a:r>
              <a:rPr lang="pt-PT" altLang="pt-PT" sz="2400" dirty="0" err="1" smtClean="0">
                <a:cs typeface="Arial" panose="020B0604020202020204" pitchFamily="34" charset="0"/>
              </a:rPr>
              <a:t>InvestimoZ</a:t>
            </a:r>
            <a:r>
              <a:rPr lang="pt-PT" altLang="pt-PT" sz="2400" dirty="0" smtClean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pt-PT" sz="20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PT" sz="2000" dirty="0" smtClean="0">
                <a:cs typeface="Arial" panose="020B0604020202020204" pitchFamily="34" charset="0"/>
              </a:rPr>
              <a:t>Promover o apoio ao investimento em Moçambique por parte de empresas portuguesas, através: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PT" altLang="pt-PT" dirty="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PT" altLang="pt-PT" dirty="0" smtClean="0">
              <a:cs typeface="Arial" panose="020B0604020202020204" pitchFamily="34" charset="0"/>
            </a:endParaRPr>
          </a:p>
        </p:txBody>
      </p:sp>
      <p:sp>
        <p:nvSpPr>
          <p:cNvPr id="17" name="CaixaDeTexto 17"/>
          <p:cNvSpPr txBox="1">
            <a:spLocks noChangeArrowheads="1"/>
          </p:cNvSpPr>
          <p:nvPr/>
        </p:nvSpPr>
        <p:spPr bwMode="auto">
          <a:xfrm>
            <a:off x="5364163" y="333375"/>
            <a:ext cx="324008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Objetivo do Fundo</a:t>
            </a: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82288" y="3789040"/>
            <a:ext cx="1224136" cy="43204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1403648" y="4581129"/>
            <a:ext cx="6192688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PT" sz="2400" dirty="0">
                <a:solidFill>
                  <a:schemeClr val="bg1"/>
                </a:solidFill>
              </a:rPr>
              <a:t>F</a:t>
            </a:r>
            <a:r>
              <a:rPr lang="pt-PT" sz="2400" dirty="0" smtClean="0">
                <a:solidFill>
                  <a:schemeClr val="bg1"/>
                </a:solidFill>
              </a:rPr>
              <a:t>inanciamento a projetos de investimento e de parcerias estratégicas</a:t>
            </a:r>
            <a:endParaRPr lang="pt-PT" sz="2400" dirty="0" smtClean="0">
              <a:solidFill>
                <a:schemeClr val="bg1"/>
              </a:solidFill>
              <a:latin typeface="Tw Cen MT" pitchFamily="34" charset="0"/>
              <a:ea typeface="ＭＳ Ｐゴシック" pitchFamily="34" charset="-128"/>
            </a:endParaRP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1484461"/>
            <a:ext cx="7848600" cy="4968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7412" name="Título 1"/>
          <p:cNvSpPr txBox="1">
            <a:spLocks/>
          </p:cNvSpPr>
          <p:nvPr/>
        </p:nvSpPr>
        <p:spPr bwMode="auto">
          <a:xfrm>
            <a:off x="581025" y="1212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PT" altLang="pt-PT" sz="2800">
              <a:latin typeface="Calibri" pitchFamily="34" charset="0"/>
            </a:endParaRPr>
          </a:p>
        </p:txBody>
      </p:sp>
      <p:pic>
        <p:nvPicPr>
          <p:cNvPr id="17413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755576" y="1556792"/>
            <a:ext cx="7680325" cy="2554545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PT" sz="2000" dirty="0" smtClean="0">
                <a:cs typeface="Arial" panose="020B0604020202020204" pitchFamily="34" charset="0"/>
              </a:rPr>
              <a:t>Fundo gerido pela SOFID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pt-PT" sz="20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PT" sz="2000" dirty="0" smtClean="0">
                <a:cs typeface="Arial" panose="020B0604020202020204" pitchFamily="34" charset="0"/>
              </a:rPr>
              <a:t>Operacional desde 2011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pt-PT" sz="20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pt-PT" sz="2000" dirty="0" smtClean="0">
                <a:cs typeface="Arial" panose="020B0604020202020204" pitchFamily="34" charset="0"/>
              </a:rPr>
              <a:t>Capital de €94 milhões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PT" altLang="pt-PT" sz="2000" dirty="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PT" altLang="pt-PT" sz="2000" dirty="0" smtClean="0">
              <a:cs typeface="Arial" panose="020B0604020202020204" pitchFamily="34" charset="0"/>
            </a:endParaRPr>
          </a:p>
        </p:txBody>
      </p:sp>
      <p:sp>
        <p:nvSpPr>
          <p:cNvPr id="17" name="CaixaDeTexto 17"/>
          <p:cNvSpPr txBox="1">
            <a:spLocks noChangeArrowheads="1"/>
          </p:cNvSpPr>
          <p:nvPr/>
        </p:nvSpPr>
        <p:spPr bwMode="auto">
          <a:xfrm>
            <a:off x="5364163" y="333375"/>
            <a:ext cx="3240087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Características do Fundo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3429000"/>
            <a:ext cx="3960440" cy="2880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i="1" dirty="0" smtClean="0"/>
              <a:t>O </a:t>
            </a:r>
            <a:r>
              <a:rPr lang="pt-PT" sz="2400" i="1" dirty="0" err="1" smtClean="0"/>
              <a:t>InvestimoZ</a:t>
            </a:r>
            <a:r>
              <a:rPr lang="pt-PT" sz="2400" i="1" dirty="0" smtClean="0"/>
              <a:t> é um instrumento único no apoio às empresas portuguesas que queiram investir ou reforçar o seu investimento em Moçambique.</a:t>
            </a:r>
            <a:endParaRPr lang="pt-PT" sz="2400" i="1" dirty="0"/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SOF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1400" y="4149080"/>
            <a:ext cx="2399108" cy="1582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7550" y="1477963"/>
            <a:ext cx="7848600" cy="46148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90563" y="1090613"/>
            <a:ext cx="7777162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pt-PT" sz="22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2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200" dirty="0" smtClean="0">
                <a:latin typeface="+mn-lt"/>
                <a:cs typeface="Arial" panose="020B0604020202020204" pitchFamily="34" charset="0"/>
              </a:rPr>
              <a:t>Todos os setores económicos que sejam </a:t>
            </a: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estruturantes</a:t>
            </a:r>
            <a:r>
              <a:rPr lang="pt-PT" sz="2200" dirty="0" smtClean="0">
                <a:latin typeface="+mn-lt"/>
                <a:cs typeface="Arial" panose="020B0604020202020204" pitchFamily="34" charset="0"/>
              </a:rPr>
              <a:t>, com </a:t>
            </a:r>
            <a:r>
              <a:rPr lang="pt-PT" sz="2200" b="1" dirty="0" smtClean="0">
                <a:latin typeface="+mn-lt"/>
                <a:cs typeface="Arial" panose="020B0604020202020204" pitchFamily="34" charset="0"/>
              </a:rPr>
              <a:t>mais-valias para a economia e o tecido empresarial</a:t>
            </a:r>
            <a:r>
              <a:rPr lang="pt-PT" sz="2200" dirty="0" smtClean="0">
                <a:latin typeface="+mn-lt"/>
                <a:cs typeface="Arial" panose="020B0604020202020204" pitchFamily="34" charset="0"/>
              </a:rPr>
              <a:t> moçambicanos</a:t>
            </a:r>
            <a:endParaRPr lang="pt-PT" sz="22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pt-PT" sz="2200" dirty="0" smtClean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pt-PT" sz="2200" dirty="0" smtClean="0">
                <a:latin typeface="+mn-lt"/>
                <a:cs typeface="Arial" panose="020B0604020202020204" pitchFamily="34" charset="0"/>
              </a:rPr>
              <a:t>Setores que respeitem os critérios de sustentabilidade económica, financeira e ambiental, em particular:</a:t>
            </a:r>
          </a:p>
          <a:p>
            <a:pPr marL="742950" lvl="1" indent="-285750" algn="just" eaLnBrk="1" hangingPunct="1">
              <a:buFont typeface="Courier New" pitchFamily="49" charset="0"/>
              <a:buChar char="o"/>
              <a:defRPr/>
            </a:pPr>
            <a:endParaRPr lang="pt-PT" sz="22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pt-PT" sz="2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ixaDeTexto 17"/>
          <p:cNvSpPr txBox="1">
            <a:spLocks noChangeArrowheads="1"/>
          </p:cNvSpPr>
          <p:nvPr/>
        </p:nvSpPr>
        <p:spPr bwMode="auto">
          <a:xfrm>
            <a:off x="5364163" y="333375"/>
            <a:ext cx="324008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PT" altLang="pt-PT" sz="2400" b="1" dirty="0" smtClean="0">
                <a:solidFill>
                  <a:srgbClr val="92D050"/>
                </a:solidFill>
                <a:latin typeface="+mj-lt"/>
              </a:rPr>
              <a:t>Setores prioritários</a:t>
            </a:r>
          </a:p>
        </p:txBody>
      </p:sp>
      <p:pic>
        <p:nvPicPr>
          <p:cNvPr id="16390" name="Picture 2" descr="SOFID - Sociedade para o Financiamento do Desenvolvimento"/>
          <p:cNvPicPr>
            <a:picLocks noChangeAspect="1" noChangeArrowheads="1"/>
          </p:cNvPicPr>
          <p:nvPr/>
        </p:nvPicPr>
        <p:blipFill>
          <a:blip r:embed="rId2" cstate="print"/>
          <a:srcRect r="16998" b="3783"/>
          <a:stretch>
            <a:fillRect/>
          </a:stretch>
        </p:blipFill>
        <p:spPr bwMode="auto">
          <a:xfrm>
            <a:off x="684213" y="260350"/>
            <a:ext cx="26638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95288" y="1268413"/>
            <a:ext cx="8208962" cy="0"/>
          </a:xfrm>
          <a:prstGeom prst="line">
            <a:avLst/>
          </a:prstGeom>
          <a:ln w="50800"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53857"/>
            <a:ext cx="2117416" cy="6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324493" y="3916192"/>
            <a:ext cx="1800000" cy="201622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4427984" y="3916192"/>
            <a:ext cx="1800000" cy="201622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1259632" y="3916192"/>
            <a:ext cx="1800000" cy="201622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2" descr="shutterstock 1037596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9306" y="4466196"/>
            <a:ext cx="1528880" cy="1296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59632" y="3897565"/>
            <a:ext cx="17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+mj-lt"/>
              </a:rPr>
              <a:t>Energias Renováveis</a:t>
            </a:r>
            <a:endParaRPr lang="pt-PT" sz="1600" b="1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0109" y="3916192"/>
            <a:ext cx="1224136" cy="201622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3131841" y="3988201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+mj-lt"/>
              </a:rPr>
              <a:t>Ambiente</a:t>
            </a:r>
            <a:endParaRPr lang="pt-PT" sz="1600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60411" y="5743688"/>
            <a:ext cx="15680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 smtClean="0">
                <a:latin typeface="+mj-lt"/>
              </a:rPr>
              <a:t>Fonte: </a:t>
            </a:r>
            <a:r>
              <a:rPr lang="pt-PT" sz="700" dirty="0" err="1" smtClean="0">
                <a:latin typeface="+mj-lt"/>
              </a:rPr>
              <a:t>www.energias-renovaveis.org</a:t>
            </a:r>
            <a:r>
              <a:rPr lang="pt-PT" sz="700" dirty="0" smtClean="0">
                <a:latin typeface="+mj-lt"/>
              </a:rPr>
              <a:t>/</a:t>
            </a:r>
            <a:endParaRPr lang="pt-PT" sz="700" dirty="0">
              <a:latin typeface="+mj-lt"/>
            </a:endParaRPr>
          </a:p>
        </p:txBody>
      </p:sp>
      <p:pic>
        <p:nvPicPr>
          <p:cNvPr id="19" name="Picture 4" descr="Qué es el Día Mundial del Medio Ambiente y cómo celebrar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0722" y="4412297"/>
            <a:ext cx="978063" cy="1296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126025" y="5749225"/>
            <a:ext cx="13179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 smtClean="0">
                <a:latin typeface="+mj-lt"/>
              </a:rPr>
              <a:t>Fonte: </a:t>
            </a:r>
            <a:r>
              <a:rPr lang="pt-PT" sz="700" dirty="0" err="1" smtClean="0">
                <a:latin typeface="+mj-lt"/>
              </a:rPr>
              <a:t>educacion.uncomo.com</a:t>
            </a:r>
            <a:endParaRPr lang="pt-PT" sz="700" dirty="0">
              <a:latin typeface="+mj-lt"/>
            </a:endParaRPr>
          </a:p>
        </p:txBody>
      </p:sp>
      <p:pic>
        <p:nvPicPr>
          <p:cNvPr id="21" name="Picture 6" descr="Resultado de imagem para caminhos de ferro moçambique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4026" y="4396393"/>
            <a:ext cx="1530000" cy="1296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427984" y="398820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+mj-lt"/>
              </a:rPr>
              <a:t>Infraestruturas</a:t>
            </a:r>
            <a:endParaRPr lang="pt-PT" sz="1600" b="1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8763" y="5743688"/>
            <a:ext cx="136287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 smtClean="0">
                <a:latin typeface="+mj-lt"/>
              </a:rPr>
              <a:t>Fonte: </a:t>
            </a:r>
            <a:r>
              <a:rPr lang="pt-PT" sz="700" dirty="0" err="1" smtClean="0">
                <a:latin typeface="+mj-lt"/>
              </a:rPr>
              <a:t>www.macauhub.com.mo</a:t>
            </a:r>
            <a:endParaRPr lang="pt-PT" sz="700" dirty="0">
              <a:latin typeface="+mj-lt"/>
            </a:endParaRPr>
          </a:p>
        </p:txBody>
      </p:sp>
      <p:pic>
        <p:nvPicPr>
          <p:cNvPr id="24" name="Picture 8" descr="http://www.turismomocambique.co.mz/WMOC/htm/images/mocambique/mocambique_praias.jpg">
            <a:hlinkClick r:id="rId7"/>
          </p:cNvPr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6580" y="4396395"/>
            <a:ext cx="1530000" cy="1296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420355" y="398820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+mj-lt"/>
              </a:rPr>
              <a:t>Turismo</a:t>
            </a:r>
            <a:endParaRPr lang="pt-PT" sz="1600" b="1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72200" y="5743688"/>
            <a:ext cx="178525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700" dirty="0" smtClean="0">
                <a:latin typeface="+mj-lt"/>
              </a:rPr>
              <a:t>Fonte: </a:t>
            </a:r>
            <a:r>
              <a:rPr lang="pt-PT" sz="700" dirty="0" err="1" smtClean="0">
                <a:latin typeface="+mj-lt"/>
              </a:rPr>
              <a:t>www.turismomocambique.co.mz</a:t>
            </a:r>
            <a:endParaRPr lang="pt-PT" sz="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</TotalTime>
  <Words>608</Words>
  <Application>Microsoft Office PowerPoint</Application>
  <PresentationFormat>On-screen Show (4:3)</PresentationFormat>
  <Paragraphs>168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Tema do Office</vt:lpstr>
      <vt:lpstr>Modelo de apresentação personalizado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Joana Bravo</dc:creator>
  <cp:lastModifiedBy>Francisco Faria</cp:lastModifiedBy>
  <cp:revision>196</cp:revision>
  <cp:lastPrinted>2017-01-02T22:11:33Z</cp:lastPrinted>
  <dcterms:created xsi:type="dcterms:W3CDTF">2016-12-23T11:24:59Z</dcterms:created>
  <dcterms:modified xsi:type="dcterms:W3CDTF">2018-07-04T15:42:28Z</dcterms:modified>
</cp:coreProperties>
</file>