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do título</a:t>
            </a:r>
          </a:p>
        </p:txBody>
      </p:sp>
      <p:sp>
        <p:nvSpPr>
          <p:cNvPr id="12" name="Nível um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Manuel Macieira"/>
          <p:cNvSpPr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–Manuel Macieira</a:t>
            </a:r>
          </a:p>
        </p:txBody>
      </p:sp>
      <p:sp>
        <p:nvSpPr>
          <p:cNvPr id="94" name="“Digite aqui uma citação.”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“Digite aqui uma citação.”</a:t>
            </a:r>
          </a:p>
        </p:txBody>
      </p:sp>
      <p:sp>
        <p:nvSpPr>
          <p:cNvPr id="95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o títul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do título</a:t>
            </a:r>
          </a:p>
        </p:txBody>
      </p:sp>
      <p:sp>
        <p:nvSpPr>
          <p:cNvPr id="22" name="Nível um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3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31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o do título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do título</a:t>
            </a:r>
          </a:p>
        </p:txBody>
      </p:sp>
      <p:sp>
        <p:nvSpPr>
          <p:cNvPr id="40" name="Nível um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1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9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a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7" name="Nível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58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alínea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67" name="Nível um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68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um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6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Ac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m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m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3" name="Nível um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01382545-3FA7-4A67-93C7-1CF53E03BC7B-L0-001.jpeg" descr="01382545-3FA7-4A67-93C7-1CF53E03BC7B-L0-001.jpeg"/>
          <p:cNvPicPr>
            <a:picLocks noChangeAspect="1"/>
          </p:cNvPicPr>
          <p:nvPr/>
        </p:nvPicPr>
        <p:blipFill>
          <a:blip r:embed="rId2">
            <a:extLst/>
          </a:blip>
          <a:srcRect l="3973" t="3973" r="3973" b="3973"/>
          <a:stretch>
            <a:fillRect/>
          </a:stretch>
        </p:blipFill>
        <p:spPr>
          <a:xfrm>
            <a:off x="2193131" y="567531"/>
            <a:ext cx="8618588" cy="8618588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Porquê investir…"/>
          <p:cNvSpPr txBox="1"/>
          <p:nvPr>
            <p:ph type="title" idx="4294967295"/>
          </p:nvPr>
        </p:nvSpPr>
        <p:spPr>
          <a:xfrm>
            <a:off x="5673365" y="1643938"/>
            <a:ext cx="5754321" cy="2595535"/>
          </a:xfrm>
          <a:prstGeom prst="rect">
            <a:avLst/>
          </a:prstGeom>
        </p:spPr>
        <p:txBody>
          <a:bodyPr/>
          <a:lstStyle/>
          <a:p>
            <a:pPr defTabSz="373887">
              <a:defRPr sz="5119">
                <a:latin typeface="Snell Roundhand"/>
                <a:ea typeface="Snell Roundhand"/>
                <a:cs typeface="Snell Roundhand"/>
                <a:sym typeface="Snell Roundhand"/>
              </a:defRPr>
            </a:pPr>
            <a:r>
              <a:t>Porquê investir</a:t>
            </a:r>
          </a:p>
          <a:p>
            <a:pPr defTabSz="373887">
              <a:defRPr sz="5119">
                <a:latin typeface="Snell Roundhand"/>
                <a:ea typeface="Snell Roundhand"/>
                <a:cs typeface="Snell Roundhand"/>
                <a:sym typeface="Snell Roundhand"/>
              </a:defRPr>
            </a:pPr>
            <a:r>
              <a:t> em </a:t>
            </a:r>
          </a:p>
          <a:p>
            <a:pPr defTabSz="373887">
              <a:defRPr sz="5119">
                <a:latin typeface="Snell Roundhand"/>
                <a:ea typeface="Snell Roundhand"/>
                <a:cs typeface="Snell Roundhand"/>
                <a:sym typeface="Snell Roundhand"/>
              </a:defRPr>
            </a:pPr>
            <a:r>
              <a:t>Cabo Verde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10811956"/>
            <a:satOff val="-58544"/>
            <a:lumOff val="-973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Oportunida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Oportunidades</a:t>
            </a:r>
          </a:p>
        </p:txBody>
      </p:sp>
      <p:sp>
        <p:nvSpPr>
          <p:cNvPr id="147" name="Saúd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Saúde</a:t>
            </a:r>
          </a:p>
          <a:p>
            <a:pPr/>
            <a:r>
              <a:t>Mecânica automóvel</a:t>
            </a:r>
          </a:p>
          <a:p>
            <a:pPr/>
            <a:r>
              <a:t>Indústria em geral</a:t>
            </a:r>
          </a:p>
          <a:p>
            <a:pPr/>
            <a:r>
              <a:t>Publicidade</a:t>
            </a:r>
          </a:p>
          <a:p>
            <a:pPr/>
            <a:r>
              <a:t>Informática</a:t>
            </a:r>
          </a:p>
          <a:p>
            <a:pPr/>
            <a:r>
              <a:t>Produtos especializados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10811956"/>
            <a:satOff val="-58544"/>
            <a:lumOff val="-973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rupo AC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Grupo ACO</a:t>
            </a:r>
          </a:p>
        </p:txBody>
      </p:sp>
      <p:sp>
        <p:nvSpPr>
          <p:cNvPr id="150" name="Indústria de calçado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Indústria de calçado  </a:t>
            </a:r>
          </a:p>
        </p:txBody>
      </p:sp>
      <p:pic>
        <p:nvPicPr>
          <p:cNvPr id="151" name="1B2FF29E-8166-4310-A707-CE047937F07E-L0-001.gif" descr="1B2FF29E-8166-4310-A707-CE047937F07E-L0-00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9561" y="2518577"/>
            <a:ext cx="3545678" cy="2151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Quadro diári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Quadro diário </a:t>
            </a:r>
          </a:p>
          <a:p>
            <a:pPr/>
            <a:r>
              <a:t>Camara vídeo</a:t>
            </a:r>
          </a:p>
        </p:txBody>
      </p:sp>
      <p:pic>
        <p:nvPicPr>
          <p:cNvPr id="154" name="3C92D2B4-4D3D-4894-B23F-240F1F2E0C3A-L0-001.jpeg" descr="3C92D2B4-4D3D-4894-B23F-240F1F2E0C3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43480"/>
            <a:ext cx="13004800" cy="4266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10811956"/>
            <a:satOff val="-58544"/>
            <a:lumOff val="-973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aís / Pessoas…"/>
          <p:cNvSpPr txBox="1"/>
          <p:nvPr>
            <p:ph type="body" idx="1"/>
          </p:nvPr>
        </p:nvSpPr>
        <p:spPr>
          <a:xfrm>
            <a:off x="952500" y="579799"/>
            <a:ext cx="11099800" cy="8297501"/>
          </a:xfrm>
          <a:prstGeom prst="rect">
            <a:avLst/>
          </a:prstGeom>
        </p:spPr>
        <p:txBody>
          <a:bodyPr/>
          <a:lstStyle/>
          <a:p>
            <a:pPr marL="233172" indent="-233172" defTabSz="297941">
              <a:spcBef>
                <a:spcPts val="2100"/>
              </a:spcBef>
              <a:defRPr sz="1937"/>
            </a:pPr>
            <a:r>
              <a:t>País / Pessoas</a:t>
            </a:r>
          </a:p>
          <a:p>
            <a:pPr marL="233172" indent="-233172" defTabSz="297941">
              <a:spcBef>
                <a:spcPts val="2100"/>
              </a:spcBef>
              <a:defRPr sz="1937"/>
            </a:pPr>
            <a:r>
              <a:t>Proximidade a portugal</a:t>
            </a:r>
          </a:p>
          <a:p>
            <a:pPr marL="233172" indent="-233172" defTabSz="297941">
              <a:spcBef>
                <a:spcPts val="2100"/>
              </a:spcBef>
              <a:defRPr sz="1937"/>
            </a:pPr>
            <a:r>
              <a:t>Facilidade de acesso com visto pago à entrada </a:t>
            </a:r>
          </a:p>
          <a:p>
            <a:pPr marL="233172" indent="-233172" defTabSz="297941">
              <a:spcBef>
                <a:spcPts val="2100"/>
              </a:spcBef>
              <a:defRPr sz="1937"/>
            </a:pPr>
            <a:r>
              <a:t>Língua</a:t>
            </a:r>
          </a:p>
          <a:p>
            <a:pPr marL="233172" indent="-233172" defTabSz="297941">
              <a:spcBef>
                <a:spcPts val="2100"/>
              </a:spcBef>
              <a:defRPr sz="1937"/>
            </a:pPr>
            <a:r>
              <a:t>Leis gerais e regras contabilísticas similares a Portugal</a:t>
            </a:r>
          </a:p>
          <a:p>
            <a:pPr marL="233172" indent="-233172" defTabSz="297941">
              <a:spcBef>
                <a:spcPts val="2100"/>
              </a:spcBef>
              <a:defRPr sz="1937"/>
            </a:pPr>
            <a:r>
              <a:t>Facilidade de constituição de uma empresa com capital 100% exterior no próprio dia</a:t>
            </a:r>
          </a:p>
          <a:p>
            <a:pPr marL="233172" indent="-233172" defTabSz="297941">
              <a:spcBef>
                <a:spcPts val="2100"/>
              </a:spcBef>
              <a:defRPr sz="1937"/>
            </a:pPr>
            <a:r>
              <a:t>Taxas e impostos</a:t>
            </a:r>
          </a:p>
          <a:p>
            <a:pPr marL="233172" indent="-233172" defTabSz="297941">
              <a:spcBef>
                <a:spcPts val="2100"/>
              </a:spcBef>
              <a:defRPr sz="1937"/>
            </a:pPr>
            <a:r>
              <a:t>Paridade do escudo ( 1€=110.265 )</a:t>
            </a:r>
          </a:p>
          <a:p>
            <a:pPr marL="233172" indent="-233172" defTabSz="297941">
              <a:spcBef>
                <a:spcPts val="2100"/>
              </a:spcBef>
              <a:defRPr sz="1937"/>
            </a:pPr>
            <a:r>
              <a:t>Facilidade de movimentação de moeda ( pagamentos e recebimentos do exterior )</a:t>
            </a:r>
          </a:p>
          <a:p>
            <a:pPr marL="233172" indent="-233172" defTabSz="297941">
              <a:spcBef>
                <a:spcPts val="2100"/>
              </a:spcBef>
              <a:defRPr sz="1937"/>
            </a:pPr>
            <a:r>
              <a:t>Telecomunicações e internet </a:t>
            </a:r>
          </a:p>
          <a:p>
            <a:pPr marL="233172" indent="-233172" defTabSz="297941">
              <a:spcBef>
                <a:spcPts val="2100"/>
              </a:spcBef>
              <a:defRPr sz="1937"/>
            </a:pPr>
            <a:r>
              <a:t>Segurança  ( integridade de todos os órgãos responsáveis da administração publica em geral )</a:t>
            </a:r>
          </a:p>
          <a:p>
            <a:pPr marL="233172" indent="-233172" defTabSz="297941">
              <a:spcBef>
                <a:spcPts val="2100"/>
              </a:spcBef>
              <a:defRPr sz="1937"/>
            </a:pPr>
            <a:r>
              <a:t>Facilidade de entrada e legalização de mão de obra especializada </a:t>
            </a:r>
          </a:p>
          <a:p>
            <a:pPr marL="233172" indent="-233172" defTabSz="297941">
              <a:spcBef>
                <a:spcPts val="2100"/>
              </a:spcBef>
              <a:defRPr sz="1937"/>
            </a:pPr>
            <a:r>
              <a:t>Custos de estadia</a:t>
            </a:r>
          </a:p>
          <a:p>
            <a:pPr marL="233172" indent="-233172" defTabSz="297941">
              <a:spcBef>
                <a:spcPts val="2100"/>
              </a:spcBef>
              <a:defRPr sz="1937"/>
            </a:pPr>
            <a:r>
              <a:t>Mercado em crescimento</a:t>
            </a:r>
          </a:p>
          <a:p>
            <a:pPr marL="233172" indent="-233172" defTabSz="297941">
              <a:spcBef>
                <a:spcPts val="2100"/>
              </a:spcBef>
              <a:defRPr sz="1937"/>
            </a:pPr>
            <a:r>
              <a:t>Falta generalizada de “tudo”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10811956"/>
            <a:satOff val="-58544"/>
            <a:lumOff val="-973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lguns pontos a ter em atenção quando se decide investir em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27152">
              <a:defRPr sz="4480"/>
            </a:pPr>
            <a:r>
              <a:t>Alguns pontos a ter em atenção quando se decide investir em </a:t>
            </a:r>
          </a:p>
          <a:p>
            <a:pPr defTabSz="327152">
              <a:defRPr sz="4480"/>
            </a:pPr>
            <a:r>
              <a:t>Cabo Verde</a:t>
            </a:r>
          </a:p>
        </p:txBody>
      </p:sp>
      <p:sp>
        <p:nvSpPr>
          <p:cNvPr id="125" name="Falta de mão de obra especializad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8620" indent="-388620" defTabSz="496570">
              <a:spcBef>
                <a:spcPts val="3500"/>
              </a:spcBef>
              <a:defRPr sz="3230"/>
            </a:pP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Falta de mão de obra especializada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Custos da Viagens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Custo de vida 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Apoio da Banca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Seguros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Falta generalizada de “tudo”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3C92D2B4-4D3D-4894-B23F-240F1F2E0C3A-L0-001.jpeg" descr="3C92D2B4-4D3D-4894-B23F-240F1F2E0C3A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618" t="2699" r="60827" b="13738"/>
          <a:stretch>
            <a:fillRect/>
          </a:stretch>
        </p:blipFill>
        <p:spPr>
          <a:xfrm>
            <a:off x="0" y="76795"/>
            <a:ext cx="13004800" cy="97536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10811956"/>
            <a:satOff val="-58544"/>
            <a:lumOff val="-973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rupo Tartarug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Grupo Tartaruga</a:t>
            </a:r>
          </a:p>
        </p:txBody>
      </p:sp>
      <p:sp>
        <p:nvSpPr>
          <p:cNvPr id="130" name="Imobiliária - Investimentos imobiliário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0039" indent="-320039" defTabSz="408940">
              <a:spcBef>
                <a:spcPts val="2900"/>
              </a:spcBef>
              <a:defRPr sz="2660"/>
            </a:pPr>
            <a:r>
              <a:t>Imobiliária - Investimentos imobiliários </a:t>
            </a:r>
          </a:p>
          <a:p>
            <a:pPr marL="320039" indent="-320039" defTabSz="408940">
              <a:spcBef>
                <a:spcPts val="2900"/>
              </a:spcBef>
              <a:defRPr sz="2660"/>
            </a:pPr>
            <a:r>
              <a:t>Super Compra - Importação e distribuição de bens alimentares e bebidas ( Sal )</a:t>
            </a:r>
          </a:p>
          <a:p>
            <a:pPr marL="320039" indent="-320039" defTabSz="408940">
              <a:spcBef>
                <a:spcPts val="2900"/>
              </a:spcBef>
              <a:defRPr sz="2660"/>
            </a:pPr>
            <a:r>
              <a:t>Mega - Importação e distribuição de bens alimentares e bebidas ( restantes Ilhas )</a:t>
            </a:r>
          </a:p>
          <a:p>
            <a:pPr marL="320039" indent="-320039" defTabSz="408940">
              <a:spcBef>
                <a:spcPts val="2900"/>
              </a:spcBef>
              <a:defRPr sz="2660"/>
            </a:pPr>
            <a:r>
              <a:t>Sal Sea Safari - Actividades turísticas</a:t>
            </a:r>
          </a:p>
          <a:p>
            <a:pPr marL="320039" indent="-320039" defTabSz="408940">
              <a:spcBef>
                <a:spcPts val="2900"/>
              </a:spcBef>
              <a:defRPr sz="2660"/>
            </a:pPr>
            <a:r>
              <a:t>Gata Fish &amp; Yacht Club - Restauração</a:t>
            </a:r>
          </a:p>
          <a:p>
            <a:pPr marL="320039" indent="-320039" defTabSz="408940">
              <a:spcBef>
                <a:spcPts val="2900"/>
              </a:spcBef>
              <a:defRPr sz="2660"/>
            </a:pPr>
            <a:r>
              <a:t>Pest Kill - Desparasitações, jardinagem, Limpeza e Manutenção de imóveis </a:t>
            </a:r>
          </a:p>
          <a:p>
            <a:pPr marL="320039" indent="-320039" defTabSz="408940">
              <a:spcBef>
                <a:spcPts val="2900"/>
              </a:spcBef>
              <a:defRPr sz="2660"/>
            </a:pPr>
            <a:r>
              <a:t>Grupotico Cabo Verde - Otica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ontos fracos…"/>
          <p:cNvSpPr txBox="1"/>
          <p:nvPr>
            <p:ph type="body" idx="1"/>
          </p:nvPr>
        </p:nvSpPr>
        <p:spPr>
          <a:xfrm>
            <a:off x="952500" y="2906000"/>
            <a:ext cx="10301276" cy="5834248"/>
          </a:xfrm>
          <a:prstGeom prst="rect">
            <a:avLst/>
          </a:prstGeom>
        </p:spPr>
        <p:txBody>
          <a:bodyPr/>
          <a:lstStyle/>
          <a:p>
            <a:pPr marL="310895" indent="-310895" defTabSz="397256">
              <a:spcBef>
                <a:spcPts val="2800"/>
              </a:spcBef>
              <a:defRPr sz="2584">
                <a:solidFill>
                  <a:schemeClr val="accent6">
                    <a:hueOff val="10811956"/>
                    <a:satOff val="-58544"/>
                    <a:lumOff val="-9736"/>
                  </a:schemeClr>
                </a:solidFill>
              </a:defRPr>
            </a:pPr>
            <a:r>
              <a:t>Pontos fracos</a:t>
            </a:r>
          </a:p>
          <a:p>
            <a:pPr lvl="1" marL="621791" indent="-310895" defTabSz="397256">
              <a:spcBef>
                <a:spcPts val="2800"/>
              </a:spcBef>
              <a:defRPr sz="2584">
                <a:solidFill>
                  <a:schemeClr val="accent6">
                    <a:hueOff val="10811956"/>
                    <a:satOff val="-58544"/>
                    <a:lumOff val="-9736"/>
                  </a:schemeClr>
                </a:solidFill>
              </a:defRPr>
            </a:pPr>
            <a:r>
              <a:t>Transportes melhores mas ainda irregulares e dispendiosos </a:t>
            </a:r>
          </a:p>
          <a:p>
            <a:pPr lvl="1" marL="621791" indent="-310895" defTabSz="397256">
              <a:spcBef>
                <a:spcPts val="2800"/>
              </a:spcBef>
              <a:defRPr sz="2584">
                <a:solidFill>
                  <a:schemeClr val="accent6">
                    <a:hueOff val="10811956"/>
                    <a:satOff val="-58544"/>
                    <a:lumOff val="-9736"/>
                  </a:schemeClr>
                </a:solidFill>
              </a:defRPr>
            </a:pPr>
            <a:r>
              <a:t>Taxas de importação elevadas e burocracias no processo de  desalfandegamento</a:t>
            </a:r>
          </a:p>
          <a:p>
            <a:pPr marL="310895" indent="-310895" defTabSz="397256">
              <a:spcBef>
                <a:spcPts val="2800"/>
              </a:spcBef>
              <a:defRPr sz="2584">
                <a:solidFill>
                  <a:schemeClr val="accent6">
                    <a:hueOff val="10811956"/>
                    <a:satOff val="-58544"/>
                    <a:lumOff val="-9736"/>
                  </a:schemeClr>
                </a:solidFill>
              </a:defRPr>
            </a:pPr>
            <a:r>
              <a:t>Pontos fortes</a:t>
            </a:r>
          </a:p>
          <a:p>
            <a:pPr lvl="1" marL="621791" indent="-310895" defTabSz="397256">
              <a:spcBef>
                <a:spcPts val="2800"/>
              </a:spcBef>
              <a:defRPr sz="2584">
                <a:solidFill>
                  <a:schemeClr val="accent6">
                    <a:hueOff val="10811956"/>
                    <a:satOff val="-58544"/>
                    <a:lumOff val="-9736"/>
                  </a:schemeClr>
                </a:solidFill>
              </a:defRPr>
            </a:pPr>
            <a:r>
              <a:t>Espaço para a entrada de uma maior variedade de produtos</a:t>
            </a:r>
          </a:p>
          <a:p>
            <a:pPr lvl="1" marL="621791" indent="-310895" defTabSz="397256">
              <a:spcBef>
                <a:spcPts val="2800"/>
              </a:spcBef>
              <a:defRPr sz="2584">
                <a:solidFill>
                  <a:schemeClr val="accent6">
                    <a:hueOff val="10811956"/>
                    <a:satOff val="-58544"/>
                    <a:lumOff val="-9736"/>
                  </a:schemeClr>
                </a:solidFill>
              </a:defRPr>
            </a:pPr>
            <a:r>
              <a:t>Economia em crescimento</a:t>
            </a:r>
          </a:p>
          <a:p>
            <a:pPr lvl="1" marL="621791" indent="-310895" defTabSz="397256">
              <a:spcBef>
                <a:spcPts val="2800"/>
              </a:spcBef>
              <a:defRPr sz="2584">
                <a:solidFill>
                  <a:schemeClr val="accent6">
                    <a:hueOff val="10811956"/>
                    <a:satOff val="-58544"/>
                    <a:lumOff val="-9736"/>
                  </a:schemeClr>
                </a:solidFill>
              </a:defRPr>
            </a:pPr>
            <a:r>
              <a:t>Possibilidade de parceria com empresas já a operarem no mercado</a:t>
            </a:r>
          </a:p>
        </p:txBody>
      </p:sp>
      <p:pic>
        <p:nvPicPr>
          <p:cNvPr id="133" name="IMG_1811.JPG" descr="IMG_18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4597" y="11665"/>
            <a:ext cx="3897425" cy="2923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G_4061.jpeg" descr="IMG_406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78980" y="695863"/>
            <a:ext cx="3836445" cy="2352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ontos fraco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8620" indent="-388620" defTabSz="496570">
              <a:spcBef>
                <a:spcPts val="3500"/>
              </a:spcBef>
              <a:defRPr sz="3230">
                <a:solidFill>
                  <a:schemeClr val="accent6">
                    <a:hueOff val="10811956"/>
                    <a:satOff val="-58544"/>
                    <a:lumOff val="-9736"/>
                  </a:schemeClr>
                </a:solidFill>
              </a:defRPr>
            </a:pPr>
            <a:r>
              <a:t>Pontos fracos</a:t>
            </a:r>
          </a:p>
          <a:p>
            <a:pPr lvl="1" marL="777240" indent="-388620" defTabSz="496570">
              <a:spcBef>
                <a:spcPts val="3500"/>
              </a:spcBef>
              <a:defRPr sz="3230">
                <a:solidFill>
                  <a:schemeClr val="accent6">
                    <a:hueOff val="10811956"/>
                    <a:satOff val="-58544"/>
                    <a:lumOff val="-9736"/>
                  </a:schemeClr>
                </a:solidFill>
              </a:defRPr>
            </a:pPr>
            <a:r>
              <a:t>Falta de mão de obra qualificada apesar de haver uma forte aposta na educação e interesse generalizado da população activa mais jovem em querer aprender </a:t>
            </a:r>
          </a:p>
          <a:p>
            <a:pPr lvl="1" marL="777240" indent="-388620" defTabSz="496570">
              <a:spcBef>
                <a:spcPts val="3500"/>
              </a:spcBef>
              <a:defRPr sz="3230">
                <a:solidFill>
                  <a:schemeClr val="accent6">
                    <a:hueOff val="10811956"/>
                    <a:satOff val="-58544"/>
                    <a:lumOff val="-9736"/>
                  </a:schemeClr>
                </a:solidFill>
              </a:defRPr>
            </a:pPr>
            <a:r>
              <a:t>Falta de infra-estruturas de apoio à actividade maritima</a:t>
            </a:r>
          </a:p>
          <a:p>
            <a:pPr marL="388620" indent="-388620" defTabSz="496570">
              <a:spcBef>
                <a:spcPts val="3500"/>
              </a:spcBef>
              <a:defRPr sz="3230">
                <a:solidFill>
                  <a:schemeClr val="accent6">
                    <a:hueOff val="10811956"/>
                    <a:satOff val="-58544"/>
                    <a:lumOff val="-9736"/>
                  </a:schemeClr>
                </a:solidFill>
              </a:defRPr>
            </a:pPr>
            <a:r>
              <a:t>Pontos fortes</a:t>
            </a:r>
          </a:p>
          <a:p>
            <a:pPr lvl="1" marL="777240" indent="-388620" defTabSz="496570">
              <a:spcBef>
                <a:spcPts val="3500"/>
              </a:spcBef>
              <a:defRPr sz="3230">
                <a:solidFill>
                  <a:schemeClr val="accent6">
                    <a:hueOff val="10811956"/>
                    <a:satOff val="-58544"/>
                    <a:lumOff val="-9736"/>
                  </a:schemeClr>
                </a:solidFill>
              </a:defRPr>
            </a:pPr>
            <a:r>
              <a:t>Crescimento da actividade turística </a:t>
            </a:r>
          </a:p>
        </p:txBody>
      </p:sp>
      <p:pic>
        <p:nvPicPr>
          <p:cNvPr id="137" name="E6317365-51B2-44E1-8219-DD67294F3662-L0-001.jpeg" descr="E6317365-51B2-44E1-8219-DD67294F366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853" y="1117052"/>
            <a:ext cx="6958068" cy="712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G_0558.jpeg" descr="IMG_055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72273" y="514314"/>
            <a:ext cx="4176948" cy="19177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ontos fraco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6052" indent="-416052" defTabSz="531622">
              <a:spcBef>
                <a:spcPts val="3800"/>
              </a:spcBef>
              <a:defRPr sz="3458">
                <a:solidFill>
                  <a:schemeClr val="accent6">
                    <a:hueOff val="10811956"/>
                    <a:satOff val="-58544"/>
                    <a:lumOff val="-9736"/>
                  </a:schemeClr>
                </a:solidFill>
              </a:defRPr>
            </a:pPr>
            <a:r>
              <a:t>Pontos fracos</a:t>
            </a:r>
          </a:p>
          <a:p>
            <a:pPr lvl="1" marL="832104" indent="-416052" defTabSz="531622">
              <a:spcBef>
                <a:spcPts val="3800"/>
              </a:spcBef>
              <a:defRPr sz="3458">
                <a:solidFill>
                  <a:schemeClr val="accent6">
                    <a:hueOff val="10811956"/>
                    <a:satOff val="-58544"/>
                    <a:lumOff val="-9736"/>
                  </a:schemeClr>
                </a:solidFill>
              </a:defRPr>
            </a:pPr>
            <a:r>
              <a:t>Falta de mão de obra qualificada</a:t>
            </a:r>
          </a:p>
          <a:p>
            <a:pPr lvl="1" marL="832104" indent="-416052" defTabSz="531622">
              <a:spcBef>
                <a:spcPts val="3800"/>
              </a:spcBef>
              <a:defRPr sz="3458">
                <a:solidFill>
                  <a:schemeClr val="accent6">
                    <a:hueOff val="10811956"/>
                    <a:satOff val="-58544"/>
                    <a:lumOff val="-9736"/>
                  </a:schemeClr>
                </a:solidFill>
              </a:defRPr>
            </a:pPr>
            <a:r>
              <a:t>Escassez de produtos e utensílios especializados</a:t>
            </a:r>
          </a:p>
          <a:p>
            <a:pPr lvl="1" marL="832104" indent="-416052" defTabSz="531622">
              <a:spcBef>
                <a:spcPts val="3800"/>
              </a:spcBef>
              <a:defRPr sz="3458">
                <a:solidFill>
                  <a:schemeClr val="accent6">
                    <a:hueOff val="10811956"/>
                    <a:satOff val="-58544"/>
                    <a:lumOff val="-9736"/>
                  </a:schemeClr>
                </a:solidFill>
              </a:defRPr>
            </a:pPr>
            <a:r>
              <a:t>Timing de encomenda/recepção/desalfandegamento de produtos</a:t>
            </a:r>
          </a:p>
          <a:p>
            <a:pPr marL="416052" indent="-416052" defTabSz="531622">
              <a:spcBef>
                <a:spcPts val="3800"/>
              </a:spcBef>
              <a:defRPr sz="3458">
                <a:solidFill>
                  <a:schemeClr val="accent6">
                    <a:hueOff val="10811956"/>
                    <a:satOff val="-58544"/>
                    <a:lumOff val="-9736"/>
                  </a:schemeClr>
                </a:solidFill>
              </a:defRPr>
            </a:pPr>
            <a:r>
              <a:t>Pontos fortes</a:t>
            </a:r>
          </a:p>
          <a:p>
            <a:pPr lvl="1" marL="832104" indent="-416052" defTabSz="531622">
              <a:spcBef>
                <a:spcPts val="3800"/>
              </a:spcBef>
              <a:defRPr sz="3458">
                <a:solidFill>
                  <a:schemeClr val="accent6">
                    <a:hueOff val="10811956"/>
                    <a:satOff val="-58544"/>
                    <a:lumOff val="-9736"/>
                  </a:schemeClr>
                </a:solidFill>
              </a:defRPr>
            </a:pPr>
            <a:r>
              <a:t>Crescimento do mercado imobiliário e turístico</a:t>
            </a:r>
          </a:p>
        </p:txBody>
      </p:sp>
      <p:pic>
        <p:nvPicPr>
          <p:cNvPr id="141" name="IMG_4399.png" descr="IMG_439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1229" y="232615"/>
            <a:ext cx="4182342" cy="2481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ontos fraco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6052" indent="-416052" defTabSz="531622">
              <a:spcBef>
                <a:spcPts val="3800"/>
              </a:spcBef>
              <a:defRPr sz="3458">
                <a:solidFill>
                  <a:schemeClr val="accent6">
                    <a:hueOff val="10811956"/>
                    <a:satOff val="-58544"/>
                    <a:lumOff val="-9736"/>
                  </a:schemeClr>
                </a:solidFill>
              </a:defRPr>
            </a:pPr>
            <a:r>
              <a:t>Pontos fracos</a:t>
            </a:r>
          </a:p>
          <a:p>
            <a:pPr lvl="1" marL="832104" indent="-416052" defTabSz="531622">
              <a:spcBef>
                <a:spcPts val="3800"/>
              </a:spcBef>
              <a:defRPr sz="3458">
                <a:solidFill>
                  <a:schemeClr val="accent6">
                    <a:hueOff val="10811956"/>
                    <a:satOff val="-58544"/>
                    <a:lumOff val="-9736"/>
                  </a:schemeClr>
                </a:solidFill>
              </a:defRPr>
            </a:pPr>
            <a:r>
              <a:t>Falta de mão de obra qualificada</a:t>
            </a:r>
          </a:p>
          <a:p>
            <a:pPr lvl="1" marL="832104" indent="-416052" defTabSz="531622">
              <a:spcBef>
                <a:spcPts val="3800"/>
              </a:spcBef>
              <a:defRPr sz="3458">
                <a:solidFill>
                  <a:schemeClr val="accent6">
                    <a:hueOff val="10811956"/>
                    <a:satOff val="-58544"/>
                    <a:lumOff val="-9736"/>
                  </a:schemeClr>
                </a:solidFill>
              </a:defRPr>
            </a:pPr>
            <a:r>
              <a:t>Timing de encomenda/recepção/desalfandegamento de produtos</a:t>
            </a:r>
          </a:p>
          <a:p>
            <a:pPr marL="416052" indent="-416052" defTabSz="531622">
              <a:spcBef>
                <a:spcPts val="3800"/>
              </a:spcBef>
              <a:defRPr sz="3458">
                <a:solidFill>
                  <a:schemeClr val="accent6">
                    <a:hueOff val="10811956"/>
                    <a:satOff val="-58544"/>
                    <a:lumOff val="-9736"/>
                  </a:schemeClr>
                </a:solidFill>
              </a:defRPr>
            </a:pPr>
            <a:r>
              <a:t>Pontos fortes</a:t>
            </a:r>
          </a:p>
          <a:p>
            <a:pPr lvl="1" marL="832104" indent="-416052" defTabSz="531622">
              <a:spcBef>
                <a:spcPts val="3800"/>
              </a:spcBef>
              <a:defRPr sz="3458">
                <a:solidFill>
                  <a:schemeClr val="accent6">
                    <a:hueOff val="10811956"/>
                    <a:satOff val="-58544"/>
                    <a:lumOff val="-9736"/>
                  </a:schemeClr>
                </a:solidFill>
              </a:defRPr>
            </a:pPr>
            <a:r>
              <a:t>Crescimento do mercado</a:t>
            </a:r>
          </a:p>
          <a:p>
            <a:pPr lvl="1" marL="832104" indent="-416052" defTabSz="531622">
              <a:spcBef>
                <a:spcPts val="3800"/>
              </a:spcBef>
              <a:defRPr sz="3458">
                <a:solidFill>
                  <a:schemeClr val="accent6">
                    <a:hueOff val="10811956"/>
                    <a:satOff val="-58544"/>
                    <a:lumOff val="-9736"/>
                  </a:schemeClr>
                </a:solidFill>
              </a:defRPr>
            </a:pPr>
            <a:r>
              <a:t>Concorrência praticamente inexistente </a:t>
            </a:r>
          </a:p>
        </p:txBody>
      </p:sp>
      <p:pic>
        <p:nvPicPr>
          <p:cNvPr id="144" name="3B191318-6EBE-444C-9CC8-20B56D775395-L0-001.jpeg" descr="3B191318-6EBE-444C-9CC8-20B56D77539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5006" y="468651"/>
            <a:ext cx="3994788" cy="20090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