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6" r:id="rId10"/>
    <p:sldId id="267" r:id="rId11"/>
    <p:sldId id="268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Gotham Rounded"/>
        <a:ea typeface="Gotham Rounded"/>
        <a:cs typeface="Gotham Rounded"/>
        <a:sym typeface="Gotham Round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  <a:srgbClr val="81FF80"/>
    <a:srgbClr val="84FF80"/>
    <a:srgbClr val="9FFF8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Gotham Rounded"/>
          <a:ea typeface="Gotham Rounded"/>
          <a:cs typeface="Gotham Rounde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2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otham Rounded Book" pitchFamily="50" charset="0"/>
                <a:ea typeface="+mn-ea"/>
                <a:cs typeface="+mn-cs"/>
              </a:defRPr>
            </a:pPr>
            <a:r>
              <a:rPr lang="pt-PT" sz="1600">
                <a:latin typeface="Gotham Rounded Book" pitchFamily="50" charset="0"/>
              </a:rPr>
              <a:t>Projecções Demográficas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Gotham Rounded Book" pitchFamily="50" charset="0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Gotham Rounded Book" pitchFamily="50" charset="0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Folha1!$I$5:$L$5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Folha1!$I$6:$L$6</c:f>
              <c:numCache>
                <c:formatCode>_-* #,##0\ _€_-;\-* #,##0\ _€_-;_-* "-"??\ _€_-;_-@_-</c:formatCode>
                <c:ptCount val="4"/>
                <c:pt idx="0">
                  <c:v>524832.50112142216</c:v>
                </c:pt>
                <c:pt idx="1">
                  <c:v>556857.41248841281</c:v>
                </c:pt>
                <c:pt idx="2">
                  <c:v>588400.62348080846</c:v>
                </c:pt>
                <c:pt idx="3">
                  <c:v>621141.49927583709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5-43EE-8130-D9DDE891FBD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1026312"/>
        <c:axId val="491024344"/>
      </c:barChart>
      <c:catAx>
        <c:axId val="49102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Gotham Rounded Book" pitchFamily="50" charset="0"/>
                <a:ea typeface="+mn-ea"/>
                <a:cs typeface="+mn-cs"/>
              </a:defRPr>
            </a:pPr>
            <a:endParaRPr lang="pt-PT"/>
          </a:p>
        </c:txPr>
        <c:crossAx val="491024344"/>
        <c:crosses val="autoZero"/>
        <c:auto val="1"/>
        <c:lblAlgn val="ctr"/>
        <c:lblOffset val="100"/>
        <c:noMultiLvlLbl val="0"/>
      </c:catAx>
      <c:valAx>
        <c:axId val="491024344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none"/>
        <c:minorTickMark val="none"/>
        <c:tickLblPos val="nextTo"/>
        <c:crossAx val="49102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36625"/>
            <a:ext cx="8229600" cy="155575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4365625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 Light"/>
          <a:ea typeface="Gotham Rounded Light"/>
          <a:cs typeface="Gotham Rounded Light"/>
          <a:sym typeface="Gotham Rounded Light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1pPr>
      <a:lvl2pPr marL="786911" marR="0" indent="-32971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2pPr>
      <a:lvl3pPr marL="1200150" marR="0" indent="-28575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3pPr>
      <a:lvl4pPr marL="17145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4pPr>
      <a:lvl5pPr marL="22098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5pPr>
      <a:lvl6pPr marL="26670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6pPr>
      <a:lvl7pPr marL="31242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7pPr>
      <a:lvl8pPr marL="35814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8pPr>
      <a:lvl9pPr marL="4038600" marR="0" indent="-3810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ln>
            <a:noFill/>
          </a:ln>
          <a:solidFill>
            <a:srgbClr val="212B2F"/>
          </a:solidFill>
          <a:uFill>
            <a:solidFill>
              <a:srgbClr val="212B2F"/>
            </a:solidFill>
          </a:uFill>
          <a:latin typeface="Gotham Rounded"/>
          <a:ea typeface="Gotham Rounded"/>
          <a:cs typeface="Gotham Rounded"/>
          <a:sym typeface="Gotham Rounde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ngola: Uma Nova Fase no Processo de Desenvolvimento"/>
          <p:cNvSpPr txBox="1">
            <a:spLocks noGrp="1"/>
          </p:cNvSpPr>
          <p:nvPr>
            <p:ph type="title" idx="4294967295"/>
          </p:nvPr>
        </p:nvSpPr>
        <p:spPr>
          <a:xfrm>
            <a:off x="457200" y="5300662"/>
            <a:ext cx="8229600" cy="10985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420623">
              <a:defRPr sz="368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</a:defRPr>
            </a:lvl1pPr>
          </a:lstStyle>
          <a:p>
            <a:r>
              <a:rPr lang="pt-PT" b="1" dirty="0"/>
              <a:t>Cabo Verde</a:t>
            </a:r>
            <a:br>
              <a:rPr lang="pt-PT" dirty="0"/>
            </a:br>
            <a:r>
              <a:rPr lang="pt-PT" dirty="0"/>
              <a:t>Um país que se afirma no continente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2International Markets"/>
          <p:cNvSpPr txBox="1"/>
          <p:nvPr/>
        </p:nvSpPr>
        <p:spPr>
          <a:xfrm>
            <a:off x="81825" y="-247650"/>
            <a:ext cx="80313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t>Go2International Markets </a:t>
            </a:r>
          </a:p>
        </p:txBody>
      </p:sp>
      <p:sp>
        <p:nvSpPr>
          <p:cNvPr id="115" name="Livro aberto"/>
          <p:cNvSpPr/>
          <p:nvPr/>
        </p:nvSpPr>
        <p:spPr>
          <a:xfrm>
            <a:off x="763930" y="1720623"/>
            <a:ext cx="635822" cy="58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Estudos Mercado"/>
          <p:cNvSpPr txBox="1"/>
          <p:nvPr/>
        </p:nvSpPr>
        <p:spPr>
          <a:xfrm>
            <a:off x="473149" y="2423378"/>
            <a:ext cx="1217383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Estudos Mercado</a:t>
            </a:r>
          </a:p>
        </p:txBody>
      </p:sp>
      <p:sp>
        <p:nvSpPr>
          <p:cNvPr id="117" name="Computador"/>
          <p:cNvSpPr/>
          <p:nvPr/>
        </p:nvSpPr>
        <p:spPr>
          <a:xfrm>
            <a:off x="2810299" y="1811587"/>
            <a:ext cx="729486" cy="588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Caracterização Especifica"/>
          <p:cNvSpPr txBox="1"/>
          <p:nvPr/>
        </p:nvSpPr>
        <p:spPr>
          <a:xfrm>
            <a:off x="2414507" y="24233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Caracterização Especifica</a:t>
            </a:r>
          </a:p>
        </p:txBody>
      </p:sp>
      <p:sp>
        <p:nvSpPr>
          <p:cNvPr id="119" name="Agenda Individual"/>
          <p:cNvSpPr txBox="1"/>
          <p:nvPr/>
        </p:nvSpPr>
        <p:spPr>
          <a:xfrm>
            <a:off x="4554543" y="24487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Agenda Individual</a:t>
            </a:r>
          </a:p>
        </p:txBody>
      </p:sp>
      <p:sp>
        <p:nvSpPr>
          <p:cNvPr id="120" name="Agenda Agrupada"/>
          <p:cNvSpPr txBox="1"/>
          <p:nvPr/>
        </p:nvSpPr>
        <p:spPr>
          <a:xfrm>
            <a:off x="6793247" y="2423378"/>
            <a:ext cx="152107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Agenda Agrupada</a:t>
            </a:r>
          </a:p>
        </p:txBody>
      </p:sp>
      <p:grpSp>
        <p:nvGrpSpPr>
          <p:cNvPr id="124" name="Grupo"/>
          <p:cNvGrpSpPr/>
          <p:nvPr/>
        </p:nvGrpSpPr>
        <p:grpSpPr>
          <a:xfrm>
            <a:off x="3554028" y="3620594"/>
            <a:ext cx="1721070" cy="588580"/>
            <a:chOff x="0" y="0"/>
            <a:chExt cx="1721068" cy="588579"/>
          </a:xfrm>
        </p:grpSpPr>
        <p:sp>
          <p:nvSpPr>
            <p:cNvPr id="121" name="Avião de papel"/>
            <p:cNvSpPr/>
            <p:nvPr/>
          </p:nvSpPr>
          <p:spPr>
            <a:xfrm>
              <a:off x="0" y="0"/>
              <a:ext cx="532349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Avião de papel"/>
            <p:cNvSpPr/>
            <p:nvPr/>
          </p:nvSpPr>
          <p:spPr>
            <a:xfrm>
              <a:off x="594359" y="0"/>
              <a:ext cx="532350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Avião de papel"/>
            <p:cNvSpPr/>
            <p:nvPr/>
          </p:nvSpPr>
          <p:spPr>
            <a:xfrm>
              <a:off x="1188719" y="0"/>
              <a:ext cx="532350" cy="58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21281" y="0"/>
                  </a:moveTo>
                  <a:cubicBezTo>
                    <a:pt x="21271" y="4"/>
                    <a:pt x="21262" y="10"/>
                    <a:pt x="21253" y="16"/>
                  </a:cubicBezTo>
                  <a:lnTo>
                    <a:pt x="92" y="13287"/>
                  </a:lnTo>
                  <a:cubicBezTo>
                    <a:pt x="21" y="13332"/>
                    <a:pt x="-12" y="13405"/>
                    <a:pt x="4" y="13482"/>
                  </a:cubicBezTo>
                  <a:cubicBezTo>
                    <a:pt x="19" y="13559"/>
                    <a:pt x="78" y="13616"/>
                    <a:pt x="162" y="13635"/>
                  </a:cubicBezTo>
                  <a:lnTo>
                    <a:pt x="8035" y="15408"/>
                  </a:lnTo>
                  <a:lnTo>
                    <a:pt x="21281" y="0"/>
                  </a:lnTo>
                  <a:close/>
                  <a:moveTo>
                    <a:pt x="21588" y="236"/>
                  </a:moveTo>
                  <a:lnTo>
                    <a:pt x="11685" y="16220"/>
                  </a:lnTo>
                  <a:lnTo>
                    <a:pt x="15265" y="17261"/>
                  </a:lnTo>
                  <a:lnTo>
                    <a:pt x="15343" y="17277"/>
                  </a:lnTo>
                  <a:lnTo>
                    <a:pt x="20737" y="18840"/>
                  </a:lnTo>
                  <a:cubicBezTo>
                    <a:pt x="20802" y="18859"/>
                    <a:pt x="20872" y="18847"/>
                    <a:pt x="20928" y="18811"/>
                  </a:cubicBezTo>
                  <a:cubicBezTo>
                    <a:pt x="20983" y="18775"/>
                    <a:pt x="21014" y="18719"/>
                    <a:pt x="21016" y="18658"/>
                  </a:cubicBezTo>
                  <a:lnTo>
                    <a:pt x="21588" y="236"/>
                  </a:lnTo>
                  <a:close/>
                  <a:moveTo>
                    <a:pt x="20412" y="1518"/>
                  </a:moveTo>
                  <a:lnTo>
                    <a:pt x="8296" y="15603"/>
                  </a:lnTo>
                  <a:lnTo>
                    <a:pt x="11209" y="21558"/>
                  </a:lnTo>
                  <a:cubicBezTo>
                    <a:pt x="11216" y="21574"/>
                    <a:pt x="11226" y="21587"/>
                    <a:pt x="11237" y="21600"/>
                  </a:cubicBezTo>
                  <a:lnTo>
                    <a:pt x="11269" y="16268"/>
                  </a:lnTo>
                  <a:lnTo>
                    <a:pt x="11290" y="16233"/>
                  </a:lnTo>
                  <a:lnTo>
                    <a:pt x="20412" y="1518"/>
                  </a:lnTo>
                  <a:close/>
                  <a:moveTo>
                    <a:pt x="11608" y="16517"/>
                  </a:moveTo>
                  <a:lnTo>
                    <a:pt x="11576" y="21597"/>
                  </a:lnTo>
                  <a:lnTo>
                    <a:pt x="15046" y="17520"/>
                  </a:lnTo>
                  <a:lnTo>
                    <a:pt x="11608" y="16517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5" name="Avião de papel"/>
          <p:cNvSpPr/>
          <p:nvPr/>
        </p:nvSpPr>
        <p:spPr>
          <a:xfrm>
            <a:off x="741064" y="3671420"/>
            <a:ext cx="532350" cy="588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Pesquisar"/>
          <p:cNvSpPr/>
          <p:nvPr/>
        </p:nvSpPr>
        <p:spPr>
          <a:xfrm>
            <a:off x="4950336" y="1811977"/>
            <a:ext cx="532349" cy="62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0" name="Grupo"/>
          <p:cNvGrpSpPr/>
          <p:nvPr/>
        </p:nvGrpSpPr>
        <p:grpSpPr>
          <a:xfrm>
            <a:off x="6694578" y="1793958"/>
            <a:ext cx="1573975" cy="659978"/>
            <a:chOff x="0" y="0"/>
            <a:chExt cx="1573973" cy="659976"/>
          </a:xfrm>
        </p:grpSpPr>
        <p:sp>
          <p:nvSpPr>
            <p:cNvPr id="127" name="Pesquisar"/>
            <p:cNvSpPr/>
            <p:nvPr/>
          </p:nvSpPr>
          <p:spPr>
            <a:xfrm>
              <a:off x="1041625" y="0"/>
              <a:ext cx="532349" cy="62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Pesquisar"/>
            <p:cNvSpPr/>
            <p:nvPr/>
          </p:nvSpPr>
          <p:spPr>
            <a:xfrm>
              <a:off x="-1" y="36036"/>
              <a:ext cx="532349" cy="62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Pesquisar"/>
            <p:cNvSpPr/>
            <p:nvPr/>
          </p:nvSpPr>
          <p:spPr>
            <a:xfrm>
              <a:off x="523465" y="36036"/>
              <a:ext cx="532349" cy="62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502" extrusionOk="0">
                  <a:moveTo>
                    <a:pt x="7928" y="4"/>
                  </a:moveTo>
                  <a:cubicBezTo>
                    <a:pt x="6343" y="54"/>
                    <a:pt x="4758" y="513"/>
                    <a:pt x="3383" y="1414"/>
                  </a:cubicBezTo>
                  <a:cubicBezTo>
                    <a:pt x="-286" y="3816"/>
                    <a:pt x="-1098" y="8454"/>
                    <a:pt x="1573" y="11753"/>
                  </a:cubicBezTo>
                  <a:cubicBezTo>
                    <a:pt x="3866" y="14587"/>
                    <a:pt x="8102" y="15587"/>
                    <a:pt x="11645" y="14130"/>
                  </a:cubicBezTo>
                  <a:lnTo>
                    <a:pt x="11895" y="14028"/>
                  </a:lnTo>
                  <a:lnTo>
                    <a:pt x="12039" y="14238"/>
                  </a:lnTo>
                  <a:cubicBezTo>
                    <a:pt x="12051" y="14256"/>
                    <a:pt x="12060" y="14269"/>
                    <a:pt x="12071" y="14282"/>
                  </a:cubicBezTo>
                  <a:lnTo>
                    <a:pt x="17686" y="21218"/>
                  </a:lnTo>
                  <a:cubicBezTo>
                    <a:pt x="17806" y="21366"/>
                    <a:pt x="17984" y="21464"/>
                    <a:pt x="18188" y="21493"/>
                  </a:cubicBezTo>
                  <a:cubicBezTo>
                    <a:pt x="18392" y="21522"/>
                    <a:pt x="18597" y="21479"/>
                    <a:pt x="18762" y="21371"/>
                  </a:cubicBezTo>
                  <a:lnTo>
                    <a:pt x="20082" y="20505"/>
                  </a:lnTo>
                  <a:cubicBezTo>
                    <a:pt x="20425" y="20281"/>
                    <a:pt x="20502" y="19847"/>
                    <a:pt x="20252" y="19538"/>
                  </a:cubicBezTo>
                  <a:lnTo>
                    <a:pt x="14637" y="12602"/>
                  </a:lnTo>
                  <a:cubicBezTo>
                    <a:pt x="14613" y="12572"/>
                    <a:pt x="14586" y="12546"/>
                    <a:pt x="14559" y="12521"/>
                  </a:cubicBezTo>
                  <a:lnTo>
                    <a:pt x="14359" y="12340"/>
                  </a:lnTo>
                  <a:lnTo>
                    <a:pt x="14540" y="12143"/>
                  </a:lnTo>
                  <a:cubicBezTo>
                    <a:pt x="16964" y="9533"/>
                    <a:pt x="17103" y="5790"/>
                    <a:pt x="14878" y="3042"/>
                  </a:cubicBezTo>
                  <a:cubicBezTo>
                    <a:pt x="13209" y="980"/>
                    <a:pt x="10569" y="-78"/>
                    <a:pt x="7928" y="4"/>
                  </a:cubicBezTo>
                  <a:close/>
                  <a:moveTo>
                    <a:pt x="7952" y="1548"/>
                  </a:moveTo>
                  <a:cubicBezTo>
                    <a:pt x="8377" y="1533"/>
                    <a:pt x="8807" y="1556"/>
                    <a:pt x="9237" y="1617"/>
                  </a:cubicBezTo>
                  <a:cubicBezTo>
                    <a:pt x="10956" y="1861"/>
                    <a:pt x="12466" y="2690"/>
                    <a:pt x="13488" y="3952"/>
                  </a:cubicBezTo>
                  <a:cubicBezTo>
                    <a:pt x="15601" y="6562"/>
                    <a:pt x="14959" y="10231"/>
                    <a:pt x="12058" y="12131"/>
                  </a:cubicBezTo>
                  <a:cubicBezTo>
                    <a:pt x="10904" y="12887"/>
                    <a:pt x="9563" y="13250"/>
                    <a:pt x="8234" y="13250"/>
                  </a:cubicBezTo>
                  <a:cubicBezTo>
                    <a:pt x="6221" y="13250"/>
                    <a:pt x="4235" y="12415"/>
                    <a:pt x="2963" y="10843"/>
                  </a:cubicBezTo>
                  <a:cubicBezTo>
                    <a:pt x="850" y="8233"/>
                    <a:pt x="1491" y="4565"/>
                    <a:pt x="4393" y="2665"/>
                  </a:cubicBezTo>
                  <a:cubicBezTo>
                    <a:pt x="5446" y="1976"/>
                    <a:pt x="6677" y="1593"/>
                    <a:pt x="7952" y="1548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254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1" name="Acompanhamento Missão Individual"/>
          <p:cNvSpPr txBox="1"/>
          <p:nvPr/>
        </p:nvSpPr>
        <p:spPr>
          <a:xfrm>
            <a:off x="221306" y="4439087"/>
            <a:ext cx="1721069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Acompanhamento Missão Individual</a:t>
            </a:r>
          </a:p>
        </p:txBody>
      </p:sp>
      <p:sp>
        <p:nvSpPr>
          <p:cNvPr id="132" name="Acompanhamento Missão Agrupada"/>
          <p:cNvSpPr txBox="1"/>
          <p:nvPr/>
        </p:nvSpPr>
        <p:spPr>
          <a:xfrm>
            <a:off x="3554028" y="4439087"/>
            <a:ext cx="1721070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Acompanhamento Missão Agrupada</a:t>
            </a:r>
          </a:p>
        </p:txBody>
      </p:sp>
      <p:sp>
        <p:nvSpPr>
          <p:cNvPr id="133" name="Navio"/>
          <p:cNvSpPr/>
          <p:nvPr/>
        </p:nvSpPr>
        <p:spPr>
          <a:xfrm>
            <a:off x="6957791" y="3671667"/>
            <a:ext cx="1191963" cy="48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9" y="0"/>
                </a:moveTo>
                <a:lnTo>
                  <a:pt x="4919" y="717"/>
                </a:lnTo>
                <a:lnTo>
                  <a:pt x="5162" y="717"/>
                </a:lnTo>
                <a:lnTo>
                  <a:pt x="5162" y="1488"/>
                </a:lnTo>
                <a:lnTo>
                  <a:pt x="3370" y="1488"/>
                </a:lnTo>
                <a:lnTo>
                  <a:pt x="3370" y="5382"/>
                </a:lnTo>
                <a:lnTo>
                  <a:pt x="1569" y="5382"/>
                </a:lnTo>
                <a:lnTo>
                  <a:pt x="1569" y="11432"/>
                </a:lnTo>
                <a:lnTo>
                  <a:pt x="854" y="11432"/>
                </a:lnTo>
                <a:lnTo>
                  <a:pt x="854" y="14863"/>
                </a:lnTo>
                <a:lnTo>
                  <a:pt x="1569" y="14863"/>
                </a:lnTo>
                <a:lnTo>
                  <a:pt x="1953" y="14863"/>
                </a:lnTo>
                <a:lnTo>
                  <a:pt x="5709" y="14863"/>
                </a:lnTo>
                <a:lnTo>
                  <a:pt x="5709" y="5598"/>
                </a:lnTo>
                <a:lnTo>
                  <a:pt x="5709" y="5382"/>
                </a:lnTo>
                <a:lnTo>
                  <a:pt x="5709" y="1488"/>
                </a:lnTo>
                <a:lnTo>
                  <a:pt x="5460" y="1488"/>
                </a:lnTo>
                <a:lnTo>
                  <a:pt x="5460" y="717"/>
                </a:lnTo>
                <a:lnTo>
                  <a:pt x="5704" y="717"/>
                </a:lnTo>
                <a:lnTo>
                  <a:pt x="5704" y="0"/>
                </a:lnTo>
                <a:lnTo>
                  <a:pt x="4919" y="0"/>
                </a:lnTo>
                <a:close/>
                <a:moveTo>
                  <a:pt x="3901" y="2295"/>
                </a:moveTo>
                <a:lnTo>
                  <a:pt x="4329" y="2295"/>
                </a:lnTo>
                <a:cubicBezTo>
                  <a:pt x="4388" y="2295"/>
                  <a:pt x="4437" y="2415"/>
                  <a:pt x="4437" y="2561"/>
                </a:cubicBezTo>
                <a:lnTo>
                  <a:pt x="4437" y="3609"/>
                </a:lnTo>
                <a:cubicBezTo>
                  <a:pt x="4437" y="3755"/>
                  <a:pt x="4388" y="3874"/>
                  <a:pt x="4329" y="3874"/>
                </a:cubicBezTo>
                <a:lnTo>
                  <a:pt x="3901" y="3874"/>
                </a:lnTo>
                <a:cubicBezTo>
                  <a:pt x="3841" y="3874"/>
                  <a:pt x="3793" y="3755"/>
                  <a:pt x="3793" y="3609"/>
                </a:cubicBezTo>
                <a:lnTo>
                  <a:pt x="3793" y="2561"/>
                </a:lnTo>
                <a:cubicBezTo>
                  <a:pt x="3793" y="2415"/>
                  <a:pt x="3841" y="2296"/>
                  <a:pt x="3901" y="2295"/>
                </a:cubicBezTo>
                <a:close/>
                <a:moveTo>
                  <a:pt x="4831" y="2295"/>
                </a:moveTo>
                <a:lnTo>
                  <a:pt x="5259" y="2295"/>
                </a:lnTo>
                <a:cubicBezTo>
                  <a:pt x="5318" y="2295"/>
                  <a:pt x="5367" y="2415"/>
                  <a:pt x="5367" y="2561"/>
                </a:cubicBezTo>
                <a:lnTo>
                  <a:pt x="5367" y="3609"/>
                </a:lnTo>
                <a:cubicBezTo>
                  <a:pt x="5367" y="3755"/>
                  <a:pt x="5318" y="3874"/>
                  <a:pt x="5259" y="3874"/>
                </a:cubicBezTo>
                <a:lnTo>
                  <a:pt x="4831" y="3874"/>
                </a:lnTo>
                <a:cubicBezTo>
                  <a:pt x="4771" y="3874"/>
                  <a:pt x="4723" y="3755"/>
                  <a:pt x="4723" y="3609"/>
                </a:cubicBezTo>
                <a:lnTo>
                  <a:pt x="4723" y="2561"/>
                </a:lnTo>
                <a:cubicBezTo>
                  <a:pt x="4723" y="2415"/>
                  <a:pt x="4771" y="2296"/>
                  <a:pt x="4831" y="2295"/>
                </a:cubicBezTo>
                <a:close/>
                <a:moveTo>
                  <a:pt x="6503" y="5544"/>
                </a:moveTo>
                <a:lnTo>
                  <a:pt x="6503" y="8250"/>
                </a:lnTo>
                <a:lnTo>
                  <a:pt x="8896" y="8250"/>
                </a:lnTo>
                <a:lnTo>
                  <a:pt x="8896" y="5544"/>
                </a:lnTo>
                <a:lnTo>
                  <a:pt x="6503" y="5544"/>
                </a:lnTo>
                <a:close/>
                <a:moveTo>
                  <a:pt x="9112" y="5544"/>
                </a:moveTo>
                <a:lnTo>
                  <a:pt x="9112" y="8250"/>
                </a:lnTo>
                <a:lnTo>
                  <a:pt x="11503" y="8250"/>
                </a:lnTo>
                <a:lnTo>
                  <a:pt x="11503" y="5544"/>
                </a:lnTo>
                <a:lnTo>
                  <a:pt x="9112" y="5544"/>
                </a:lnTo>
                <a:close/>
                <a:moveTo>
                  <a:pt x="11747" y="5544"/>
                </a:moveTo>
                <a:lnTo>
                  <a:pt x="11747" y="8250"/>
                </a:lnTo>
                <a:lnTo>
                  <a:pt x="14138" y="8250"/>
                </a:lnTo>
                <a:lnTo>
                  <a:pt x="14138" y="5544"/>
                </a:lnTo>
                <a:lnTo>
                  <a:pt x="11747" y="5544"/>
                </a:lnTo>
                <a:close/>
                <a:moveTo>
                  <a:pt x="14388" y="5544"/>
                </a:moveTo>
                <a:lnTo>
                  <a:pt x="14388" y="8250"/>
                </a:lnTo>
                <a:lnTo>
                  <a:pt x="16779" y="8250"/>
                </a:lnTo>
                <a:lnTo>
                  <a:pt x="16779" y="5544"/>
                </a:lnTo>
                <a:lnTo>
                  <a:pt x="14388" y="5544"/>
                </a:lnTo>
                <a:close/>
                <a:moveTo>
                  <a:pt x="17023" y="5544"/>
                </a:moveTo>
                <a:lnTo>
                  <a:pt x="17023" y="8250"/>
                </a:lnTo>
                <a:lnTo>
                  <a:pt x="19414" y="8250"/>
                </a:lnTo>
                <a:lnTo>
                  <a:pt x="19414" y="5544"/>
                </a:lnTo>
                <a:lnTo>
                  <a:pt x="17023" y="5544"/>
                </a:lnTo>
                <a:close/>
                <a:moveTo>
                  <a:pt x="2029" y="6327"/>
                </a:moveTo>
                <a:lnTo>
                  <a:pt x="2457" y="6327"/>
                </a:lnTo>
                <a:cubicBezTo>
                  <a:pt x="2516" y="6327"/>
                  <a:pt x="2565" y="6446"/>
                  <a:pt x="2565" y="6592"/>
                </a:cubicBezTo>
                <a:lnTo>
                  <a:pt x="2565" y="7636"/>
                </a:lnTo>
                <a:cubicBezTo>
                  <a:pt x="2565" y="7782"/>
                  <a:pt x="2516" y="7902"/>
                  <a:pt x="2457" y="7902"/>
                </a:cubicBezTo>
                <a:lnTo>
                  <a:pt x="2029" y="7902"/>
                </a:lnTo>
                <a:cubicBezTo>
                  <a:pt x="1970" y="7902"/>
                  <a:pt x="1921" y="7782"/>
                  <a:pt x="1921" y="7636"/>
                </a:cubicBezTo>
                <a:lnTo>
                  <a:pt x="1921" y="6592"/>
                </a:lnTo>
                <a:cubicBezTo>
                  <a:pt x="1921" y="6446"/>
                  <a:pt x="1970" y="6327"/>
                  <a:pt x="2029" y="6327"/>
                </a:cubicBezTo>
                <a:close/>
                <a:moveTo>
                  <a:pt x="2964" y="6327"/>
                </a:moveTo>
                <a:lnTo>
                  <a:pt x="3392" y="6327"/>
                </a:lnTo>
                <a:cubicBezTo>
                  <a:pt x="3452" y="6327"/>
                  <a:pt x="3500" y="6446"/>
                  <a:pt x="3500" y="6592"/>
                </a:cubicBezTo>
                <a:lnTo>
                  <a:pt x="3500" y="7636"/>
                </a:lnTo>
                <a:cubicBezTo>
                  <a:pt x="3500" y="7782"/>
                  <a:pt x="3452" y="7902"/>
                  <a:pt x="3392" y="7902"/>
                </a:cubicBezTo>
                <a:lnTo>
                  <a:pt x="2964" y="7902"/>
                </a:lnTo>
                <a:cubicBezTo>
                  <a:pt x="2905" y="7902"/>
                  <a:pt x="2856" y="7782"/>
                  <a:pt x="2856" y="7636"/>
                </a:cubicBezTo>
                <a:lnTo>
                  <a:pt x="2856" y="6592"/>
                </a:lnTo>
                <a:cubicBezTo>
                  <a:pt x="2856" y="6446"/>
                  <a:pt x="2905" y="6327"/>
                  <a:pt x="2964" y="6327"/>
                </a:cubicBezTo>
                <a:close/>
                <a:moveTo>
                  <a:pt x="3901" y="6327"/>
                </a:moveTo>
                <a:lnTo>
                  <a:pt x="4329" y="6327"/>
                </a:lnTo>
                <a:cubicBezTo>
                  <a:pt x="4388" y="6327"/>
                  <a:pt x="4437" y="6446"/>
                  <a:pt x="4437" y="6592"/>
                </a:cubicBezTo>
                <a:lnTo>
                  <a:pt x="4437" y="7636"/>
                </a:lnTo>
                <a:cubicBezTo>
                  <a:pt x="4437" y="7782"/>
                  <a:pt x="4388" y="7902"/>
                  <a:pt x="4329" y="7902"/>
                </a:cubicBezTo>
                <a:lnTo>
                  <a:pt x="3901" y="7902"/>
                </a:lnTo>
                <a:cubicBezTo>
                  <a:pt x="3841" y="7902"/>
                  <a:pt x="3793" y="7782"/>
                  <a:pt x="3793" y="7636"/>
                </a:cubicBezTo>
                <a:lnTo>
                  <a:pt x="3793" y="6592"/>
                </a:lnTo>
                <a:cubicBezTo>
                  <a:pt x="3793" y="6446"/>
                  <a:pt x="3841" y="6327"/>
                  <a:pt x="3901" y="6327"/>
                </a:cubicBezTo>
                <a:close/>
                <a:moveTo>
                  <a:pt x="4831" y="6327"/>
                </a:moveTo>
                <a:lnTo>
                  <a:pt x="5259" y="6327"/>
                </a:lnTo>
                <a:cubicBezTo>
                  <a:pt x="5318" y="6327"/>
                  <a:pt x="5367" y="6446"/>
                  <a:pt x="5367" y="6592"/>
                </a:cubicBezTo>
                <a:lnTo>
                  <a:pt x="5367" y="7636"/>
                </a:lnTo>
                <a:cubicBezTo>
                  <a:pt x="5367" y="7782"/>
                  <a:pt x="5318" y="7902"/>
                  <a:pt x="5259" y="7902"/>
                </a:cubicBezTo>
                <a:lnTo>
                  <a:pt x="4831" y="7902"/>
                </a:lnTo>
                <a:cubicBezTo>
                  <a:pt x="4771" y="7902"/>
                  <a:pt x="4723" y="7782"/>
                  <a:pt x="4723" y="7636"/>
                </a:cubicBezTo>
                <a:lnTo>
                  <a:pt x="4723" y="6592"/>
                </a:lnTo>
                <a:cubicBezTo>
                  <a:pt x="4723" y="6446"/>
                  <a:pt x="4771" y="6327"/>
                  <a:pt x="4831" y="6327"/>
                </a:cubicBezTo>
                <a:close/>
                <a:moveTo>
                  <a:pt x="6503" y="8780"/>
                </a:moveTo>
                <a:lnTo>
                  <a:pt x="6503" y="11482"/>
                </a:lnTo>
                <a:lnTo>
                  <a:pt x="8896" y="11482"/>
                </a:lnTo>
                <a:lnTo>
                  <a:pt x="8896" y="8780"/>
                </a:lnTo>
                <a:lnTo>
                  <a:pt x="6503" y="8780"/>
                </a:lnTo>
                <a:close/>
                <a:moveTo>
                  <a:pt x="9112" y="8780"/>
                </a:moveTo>
                <a:lnTo>
                  <a:pt x="9112" y="11482"/>
                </a:lnTo>
                <a:lnTo>
                  <a:pt x="11503" y="11482"/>
                </a:lnTo>
                <a:lnTo>
                  <a:pt x="11503" y="8780"/>
                </a:lnTo>
                <a:lnTo>
                  <a:pt x="9112" y="8780"/>
                </a:lnTo>
                <a:close/>
                <a:moveTo>
                  <a:pt x="11747" y="8780"/>
                </a:moveTo>
                <a:lnTo>
                  <a:pt x="11747" y="11482"/>
                </a:lnTo>
                <a:lnTo>
                  <a:pt x="14138" y="11482"/>
                </a:lnTo>
                <a:lnTo>
                  <a:pt x="14138" y="8780"/>
                </a:lnTo>
                <a:lnTo>
                  <a:pt x="11747" y="8780"/>
                </a:lnTo>
                <a:close/>
                <a:moveTo>
                  <a:pt x="14388" y="8780"/>
                </a:moveTo>
                <a:lnTo>
                  <a:pt x="14388" y="11482"/>
                </a:lnTo>
                <a:lnTo>
                  <a:pt x="16779" y="11482"/>
                </a:lnTo>
                <a:lnTo>
                  <a:pt x="16779" y="8780"/>
                </a:lnTo>
                <a:lnTo>
                  <a:pt x="14388" y="8780"/>
                </a:lnTo>
                <a:close/>
                <a:moveTo>
                  <a:pt x="17023" y="8780"/>
                </a:moveTo>
                <a:lnTo>
                  <a:pt x="17023" y="11482"/>
                </a:lnTo>
                <a:lnTo>
                  <a:pt x="19414" y="11482"/>
                </a:lnTo>
                <a:lnTo>
                  <a:pt x="19414" y="8780"/>
                </a:lnTo>
                <a:lnTo>
                  <a:pt x="17023" y="8780"/>
                </a:lnTo>
                <a:close/>
                <a:moveTo>
                  <a:pt x="6503" y="12012"/>
                </a:moveTo>
                <a:lnTo>
                  <a:pt x="6503" y="14718"/>
                </a:lnTo>
                <a:lnTo>
                  <a:pt x="8896" y="14718"/>
                </a:lnTo>
                <a:lnTo>
                  <a:pt x="8896" y="12012"/>
                </a:lnTo>
                <a:lnTo>
                  <a:pt x="6503" y="12012"/>
                </a:lnTo>
                <a:close/>
                <a:moveTo>
                  <a:pt x="9112" y="12012"/>
                </a:moveTo>
                <a:lnTo>
                  <a:pt x="9112" y="14718"/>
                </a:lnTo>
                <a:lnTo>
                  <a:pt x="11503" y="14718"/>
                </a:lnTo>
                <a:lnTo>
                  <a:pt x="11503" y="12012"/>
                </a:lnTo>
                <a:lnTo>
                  <a:pt x="9112" y="12012"/>
                </a:lnTo>
                <a:close/>
                <a:moveTo>
                  <a:pt x="11747" y="12012"/>
                </a:moveTo>
                <a:lnTo>
                  <a:pt x="11747" y="14718"/>
                </a:lnTo>
                <a:lnTo>
                  <a:pt x="14138" y="14718"/>
                </a:lnTo>
                <a:lnTo>
                  <a:pt x="14138" y="12012"/>
                </a:lnTo>
                <a:lnTo>
                  <a:pt x="11747" y="12012"/>
                </a:lnTo>
                <a:close/>
                <a:moveTo>
                  <a:pt x="14388" y="12012"/>
                </a:moveTo>
                <a:lnTo>
                  <a:pt x="14388" y="14651"/>
                </a:lnTo>
                <a:lnTo>
                  <a:pt x="14425" y="14651"/>
                </a:lnTo>
                <a:cubicBezTo>
                  <a:pt x="14853" y="14665"/>
                  <a:pt x="15166" y="14240"/>
                  <a:pt x="15350" y="13392"/>
                </a:cubicBezTo>
                <a:cubicBezTo>
                  <a:pt x="15496" y="12716"/>
                  <a:pt x="15513" y="12029"/>
                  <a:pt x="15513" y="12029"/>
                </a:cubicBezTo>
                <a:lnTo>
                  <a:pt x="15513" y="12012"/>
                </a:lnTo>
                <a:lnTo>
                  <a:pt x="14388" y="12012"/>
                </a:lnTo>
                <a:close/>
                <a:moveTo>
                  <a:pt x="15719" y="12041"/>
                </a:moveTo>
                <a:cubicBezTo>
                  <a:pt x="15719" y="12041"/>
                  <a:pt x="15670" y="15157"/>
                  <a:pt x="14425" y="15157"/>
                </a:cubicBezTo>
                <a:cubicBezTo>
                  <a:pt x="13181" y="15157"/>
                  <a:pt x="0" y="15157"/>
                  <a:pt x="0" y="15157"/>
                </a:cubicBezTo>
                <a:cubicBezTo>
                  <a:pt x="0" y="15157"/>
                  <a:pt x="27" y="16683"/>
                  <a:pt x="303" y="18260"/>
                </a:cubicBezTo>
                <a:lnTo>
                  <a:pt x="20026" y="18260"/>
                </a:lnTo>
                <a:lnTo>
                  <a:pt x="21600" y="12041"/>
                </a:lnTo>
                <a:lnTo>
                  <a:pt x="15719" y="12041"/>
                </a:lnTo>
                <a:close/>
                <a:moveTo>
                  <a:pt x="401" y="18774"/>
                </a:moveTo>
                <a:cubicBezTo>
                  <a:pt x="715" y="20233"/>
                  <a:pt x="1277" y="21600"/>
                  <a:pt x="2273" y="21600"/>
                </a:cubicBezTo>
                <a:cubicBezTo>
                  <a:pt x="3344" y="21600"/>
                  <a:pt x="14539" y="21600"/>
                  <a:pt x="14539" y="21600"/>
                </a:cubicBezTo>
                <a:lnTo>
                  <a:pt x="19187" y="21575"/>
                </a:lnTo>
                <a:lnTo>
                  <a:pt x="19896" y="18774"/>
                </a:lnTo>
                <a:lnTo>
                  <a:pt x="401" y="18774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rgbClr val="FF26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Assessoria à Exportação"/>
          <p:cNvSpPr txBox="1"/>
          <p:nvPr/>
        </p:nvSpPr>
        <p:spPr>
          <a:xfrm>
            <a:off x="6693248" y="4439087"/>
            <a:ext cx="1721070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r>
              <a:t>Assessoria à Exportação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fill="hold" grpId="1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1" animBg="1" advAuto="0"/>
      <p:bldP spid="115" grpId="2" animBg="1" advAuto="0"/>
      <p:bldP spid="116" grpId="3" animBg="1" advAuto="0"/>
      <p:bldP spid="117" grpId="4" animBg="1" advAuto="0"/>
      <p:bldP spid="118" grpId="5" animBg="1" advAuto="0"/>
      <p:bldP spid="119" grpId="7" animBg="1" advAuto="0"/>
      <p:bldP spid="120" grpId="9" animBg="1" advAuto="0"/>
      <p:bldP spid="124" grpId="12" animBg="1" advAuto="0"/>
      <p:bldP spid="125" grpId="10" animBg="1" advAuto="0"/>
      <p:bldP spid="126" grpId="6" animBg="1" advAuto="0"/>
      <p:bldP spid="130" grpId="8" animBg="1" advAuto="0"/>
      <p:bldP spid="131" grpId="11" animBg="1" advAuto="0"/>
      <p:bldP spid="132" grpId="13" animBg="1" advAuto="0"/>
      <p:bldP spid="133" grpId="14" animBg="1" advAuto="0"/>
      <p:bldP spid="134" grpId="1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ENSO"/>
          <p:cNvSpPr txBox="1"/>
          <p:nvPr/>
        </p:nvSpPr>
        <p:spPr>
          <a:xfrm>
            <a:off x="0" y="-132735"/>
            <a:ext cx="7864278" cy="812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1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261938"/>
            <a:r>
              <a:rPr lang="pt-PT" sz="2000" dirty="0">
                <a:latin typeface="Gotham Rounded Book" pitchFamily="50" charset="0"/>
              </a:rPr>
              <a:t>POPULAÇÃO</a:t>
            </a:r>
            <a:endParaRPr sz="2000" dirty="0">
              <a:latin typeface="Gotham Rounded Book" pitchFamily="50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043C846-0370-4BFD-ACBB-9DCA97C44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2" y="2019121"/>
            <a:ext cx="5108977" cy="3770671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FBC735A-36E5-4612-968C-C69AA2025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36638"/>
              </p:ext>
            </p:extLst>
          </p:nvPr>
        </p:nvGraphicFramePr>
        <p:xfrm>
          <a:off x="4390104" y="2019120"/>
          <a:ext cx="4562167" cy="346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4E0271-E472-43A6-8BF3-97E183F7786F}"/>
              </a:ext>
            </a:extLst>
          </p:cNvPr>
          <p:cNvSpPr txBox="1"/>
          <p:nvPr/>
        </p:nvSpPr>
        <p:spPr>
          <a:xfrm>
            <a:off x="1563563" y="1604848"/>
            <a:ext cx="103329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otham Rounded Book" pitchFamily="50" charset="0"/>
                <a:sym typeface="Gotham Rounded"/>
              </a:rPr>
              <a:t>Evolução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C50E89-9A9D-4677-AED0-5E937882ACDB}"/>
              </a:ext>
            </a:extLst>
          </p:cNvPr>
          <p:cNvSpPr/>
          <p:nvPr/>
        </p:nvSpPr>
        <p:spPr>
          <a:xfrm>
            <a:off x="4390104" y="56512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/>
              <a:t>Fonte: INE, </a:t>
            </a:r>
            <a:r>
              <a:rPr lang="pt-PT" sz="1050" dirty="0" err="1"/>
              <a:t>Projecções</a:t>
            </a:r>
            <a:r>
              <a:rPr lang="pt-PT" sz="1050" dirty="0"/>
              <a:t> demográficas 2010 - 2030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DAB1077-2010-42CF-9447-43389502A076}"/>
              </a:ext>
            </a:extLst>
          </p:cNvPr>
          <p:cNvSpPr txBox="1"/>
          <p:nvPr/>
        </p:nvSpPr>
        <p:spPr>
          <a:xfrm>
            <a:off x="307642" y="1101946"/>
            <a:ext cx="6241450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crescimento demográfico e concentração na Ilha de Santiago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 PND 18-22"/>
          <p:cNvSpPr txBox="1"/>
          <p:nvPr/>
        </p:nvSpPr>
        <p:spPr>
          <a:xfrm>
            <a:off x="90861" y="-247650"/>
            <a:ext cx="72782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sz="2000" dirty="0">
                <a:latin typeface="Gotham Rounded Book" pitchFamily="50" charset="0"/>
              </a:rPr>
              <a:t>CABO VERDE NO CONTEXTO INTERNACIONAL</a:t>
            </a:r>
            <a:endParaRPr sz="2000" dirty="0">
              <a:latin typeface="Gotham Rounded Book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04E127-7A24-4A6C-AE71-25727AFF2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9" t="26906" r="17904" b="24492"/>
          <a:stretch/>
        </p:blipFill>
        <p:spPr>
          <a:xfrm>
            <a:off x="318820" y="1425676"/>
            <a:ext cx="8303477" cy="331777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19A5202-0EFF-42A0-8C01-6810416C07DB}"/>
              </a:ext>
            </a:extLst>
          </p:cNvPr>
          <p:cNvSpPr/>
          <p:nvPr/>
        </p:nvSpPr>
        <p:spPr>
          <a:xfrm>
            <a:off x="2825750" y="2603500"/>
            <a:ext cx="120650" cy="1428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09E104-FAFD-4CD5-917F-7CE794E3C91B}"/>
              </a:ext>
            </a:extLst>
          </p:cNvPr>
          <p:cNvSpPr/>
          <p:nvPr/>
        </p:nvSpPr>
        <p:spPr>
          <a:xfrm>
            <a:off x="5717673" y="2600325"/>
            <a:ext cx="120650" cy="142875"/>
          </a:xfrm>
          <a:prstGeom prst="rect">
            <a:avLst/>
          </a:prstGeom>
          <a:solidFill>
            <a:srgbClr val="9FFF8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DE0428D-32DF-4912-8862-EB5E7C257904}"/>
              </a:ext>
            </a:extLst>
          </p:cNvPr>
          <p:cNvSpPr/>
          <p:nvPr/>
        </p:nvSpPr>
        <p:spPr>
          <a:xfrm>
            <a:off x="6524123" y="2600324"/>
            <a:ext cx="120650" cy="142875"/>
          </a:xfrm>
          <a:prstGeom prst="rect">
            <a:avLst/>
          </a:prstGeom>
          <a:solidFill>
            <a:srgbClr val="84FF80"/>
          </a:solidFill>
          <a:ln w="25400" cap="flat">
            <a:solidFill>
              <a:srgbClr val="84FF8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A9C9FCB-BEDF-49D4-85BA-08AFE2E297F2}"/>
              </a:ext>
            </a:extLst>
          </p:cNvPr>
          <p:cNvSpPr/>
          <p:nvPr/>
        </p:nvSpPr>
        <p:spPr>
          <a:xfrm>
            <a:off x="7512885" y="2600324"/>
            <a:ext cx="120650" cy="142875"/>
          </a:xfrm>
          <a:prstGeom prst="rect">
            <a:avLst/>
          </a:prstGeom>
          <a:solidFill>
            <a:srgbClr val="81FF8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00323A8-E831-468F-BC73-88BEA0477342}"/>
              </a:ext>
            </a:extLst>
          </p:cNvPr>
          <p:cNvSpPr/>
          <p:nvPr/>
        </p:nvSpPr>
        <p:spPr>
          <a:xfrm>
            <a:off x="8203696" y="2085975"/>
            <a:ext cx="168778" cy="142875"/>
          </a:xfrm>
          <a:prstGeom prst="rect">
            <a:avLst/>
          </a:prstGeom>
          <a:solidFill>
            <a:srgbClr val="F8F9FA"/>
          </a:solidFill>
          <a:ln w="25400" cap="flat">
            <a:solidFill>
              <a:srgbClr val="F8F9F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E526A05-C890-4C2D-87CA-BA8840949D04}"/>
              </a:ext>
            </a:extLst>
          </p:cNvPr>
          <p:cNvSpPr/>
          <p:nvPr/>
        </p:nvSpPr>
        <p:spPr>
          <a:xfrm>
            <a:off x="6644772" y="1798688"/>
            <a:ext cx="175127" cy="142875"/>
          </a:xfrm>
          <a:prstGeom prst="rect">
            <a:avLst/>
          </a:prstGeom>
          <a:solidFill>
            <a:srgbClr val="9FFF8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D44BD7-B190-4E76-B2F9-49963404FA6C}"/>
              </a:ext>
            </a:extLst>
          </p:cNvPr>
          <p:cNvSpPr/>
          <p:nvPr/>
        </p:nvSpPr>
        <p:spPr>
          <a:xfrm>
            <a:off x="8203696" y="1798688"/>
            <a:ext cx="168778" cy="142875"/>
          </a:xfrm>
          <a:prstGeom prst="rect">
            <a:avLst/>
          </a:prstGeom>
          <a:solidFill>
            <a:srgbClr val="F8F9FA"/>
          </a:solidFill>
          <a:ln w="25400" cap="flat">
            <a:solidFill>
              <a:srgbClr val="F8F9F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28D112B-E05A-4AB5-925B-CE11F6191066}"/>
              </a:ext>
            </a:extLst>
          </p:cNvPr>
          <p:cNvSpPr/>
          <p:nvPr/>
        </p:nvSpPr>
        <p:spPr>
          <a:xfrm>
            <a:off x="8203696" y="4412348"/>
            <a:ext cx="168778" cy="142875"/>
          </a:xfrm>
          <a:prstGeom prst="rect">
            <a:avLst/>
          </a:prstGeom>
          <a:solidFill>
            <a:srgbClr val="F8F9FA"/>
          </a:solidFill>
          <a:ln w="25400" cap="flat">
            <a:solidFill>
              <a:srgbClr val="F8F9FA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"/>
              <a:ea typeface="Gotham Rounded"/>
              <a:cs typeface="Gotham Rounded"/>
              <a:sym typeface="Gotham Rounded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DDB15F-83D1-4446-BB20-BE122AE72D09}"/>
              </a:ext>
            </a:extLst>
          </p:cNvPr>
          <p:cNvSpPr txBox="1"/>
          <p:nvPr/>
        </p:nvSpPr>
        <p:spPr>
          <a:xfrm>
            <a:off x="442618" y="1006626"/>
            <a:ext cx="4886913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Posição cimeira em muitos dos Índices internacionais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DN 18-22: Quadro Macroeconómico"/>
          <p:cNvSpPr txBox="1"/>
          <p:nvPr/>
        </p:nvSpPr>
        <p:spPr>
          <a:xfrm>
            <a:off x="58430" y="-67177"/>
            <a:ext cx="7979347" cy="722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lvl="1" indent="363538"/>
            <a:r>
              <a:rPr lang="pt-PT" sz="2000" dirty="0">
                <a:latin typeface="Gotham Rounded Book" pitchFamily="50" charset="0"/>
              </a:rPr>
              <a:t>QUADRO MACROECONÓMICO</a:t>
            </a:r>
            <a:endParaRPr sz="2000" dirty="0">
              <a:latin typeface="Gotham Rounded Book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BC3689-41F1-462D-BF4C-09BFF5274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9" y="1316317"/>
            <a:ext cx="7218056" cy="478904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AEF28A8-4EAA-44F4-9DCE-866648C87BEC}"/>
              </a:ext>
            </a:extLst>
          </p:cNvPr>
          <p:cNvSpPr/>
          <p:nvPr/>
        </p:nvSpPr>
        <p:spPr>
          <a:xfrm>
            <a:off x="881394" y="610536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50" dirty="0"/>
              <a:t>Fonte: Dados nacionais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72A375-9E3E-4CC3-B696-3859271DB641}"/>
              </a:ext>
            </a:extLst>
          </p:cNvPr>
          <p:cNvSpPr txBox="1"/>
          <p:nvPr/>
        </p:nvSpPr>
        <p:spPr>
          <a:xfrm>
            <a:off x="485893" y="900819"/>
            <a:ext cx="4043734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Peso do turismo na criação de riqueza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grama de Industrialização: 10 Sectores Prioritários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BALANÇA COMERCIAL DE BENS: Portugal – Cabo Verde</a:t>
            </a:r>
            <a:endParaRPr dirty="0">
              <a:latin typeface="Gotham Rounded Book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201650-123F-427C-AA1B-A5CF4B7E1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" t="14973" r="4214" b="5931"/>
          <a:stretch/>
        </p:blipFill>
        <p:spPr>
          <a:xfrm>
            <a:off x="1190170" y="1698172"/>
            <a:ext cx="6452617" cy="44849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51C1A3-2759-48BB-8030-B7E8B4B8C969}"/>
              </a:ext>
            </a:extLst>
          </p:cNvPr>
          <p:cNvSpPr txBox="1"/>
          <p:nvPr/>
        </p:nvSpPr>
        <p:spPr>
          <a:xfrm>
            <a:off x="1054840" y="1166387"/>
            <a:ext cx="5306900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Crescimento das exportações de bens para Portugal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610C66-9F5D-4490-B0F4-C96A68704F4A}"/>
              </a:ext>
            </a:extLst>
          </p:cNvPr>
          <p:cNvSpPr/>
          <p:nvPr/>
        </p:nvSpPr>
        <p:spPr>
          <a:xfrm>
            <a:off x="1054840" y="6171847"/>
            <a:ext cx="299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PT" sz="1000" dirty="0">
                <a:latin typeface="Gotham Rounded Book" pitchFamily="50" charset="0"/>
              </a:rPr>
              <a:t>Fonte: INE - Instituto Nacional de Estatística</a:t>
            </a:r>
            <a:endParaRPr lang="pt-PT" sz="1000" dirty="0">
              <a:solidFill>
                <a:srgbClr val="808080"/>
              </a:solidFill>
              <a:latin typeface="Gotham Rounded Book" pitchFamily="50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428F83-AFE1-49E6-AB06-805F75C8DA9D}"/>
              </a:ext>
            </a:extLst>
          </p:cNvPr>
          <p:cNvSpPr/>
          <p:nvPr/>
        </p:nvSpPr>
        <p:spPr>
          <a:xfrm>
            <a:off x="150585" y="1860751"/>
            <a:ext cx="1039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Gotham Rounded Book" pitchFamily="50" charset="0"/>
              </a:rPr>
              <a:t>Milhões de euros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rograma de Industrialização: 10 Sectores Prioritários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PARCERIA COMERCIAL: Portugal – Cabo Verde</a:t>
            </a:r>
            <a:endParaRPr dirty="0">
              <a:latin typeface="Gotham Rounded Book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51C1A3-2759-48BB-8030-B7E8B4B8C969}"/>
              </a:ext>
            </a:extLst>
          </p:cNvPr>
          <p:cNvSpPr txBox="1"/>
          <p:nvPr/>
        </p:nvSpPr>
        <p:spPr>
          <a:xfrm>
            <a:off x="1070081" y="981123"/>
            <a:ext cx="3501919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>
                <a:latin typeface="Gotham Rounded Book" pitchFamily="50" charset="0"/>
              </a:rPr>
              <a:t>Forte Relação Comercial (2013 – 2018)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otham Rounded Book" pitchFamily="50" charset="0"/>
              <a:sym typeface="Gotham Rounded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610C66-9F5D-4490-B0F4-C96A68704F4A}"/>
              </a:ext>
            </a:extLst>
          </p:cNvPr>
          <p:cNvSpPr/>
          <p:nvPr/>
        </p:nvSpPr>
        <p:spPr>
          <a:xfrm>
            <a:off x="1054840" y="6171847"/>
            <a:ext cx="299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PT" sz="1000" dirty="0">
                <a:latin typeface="Gotham Rounded Book" pitchFamily="50" charset="0"/>
              </a:rPr>
              <a:t>Fonte: INE - Instituto Nacional de Estatística</a:t>
            </a:r>
            <a:endParaRPr lang="pt-PT" sz="1000" dirty="0">
              <a:solidFill>
                <a:srgbClr val="808080"/>
              </a:solidFill>
              <a:latin typeface="Gotham Rounded Book" pitchFamily="50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428F83-AFE1-49E6-AB06-805F75C8DA9D}"/>
              </a:ext>
            </a:extLst>
          </p:cNvPr>
          <p:cNvSpPr/>
          <p:nvPr/>
        </p:nvSpPr>
        <p:spPr>
          <a:xfrm>
            <a:off x="1070081" y="1473088"/>
            <a:ext cx="7465046" cy="451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Cerca de 2.800 Empresas Portuguesas exportam anualmente e para Cabo Verde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Portugal é o principal cliente (30%)  e principal fornecedor (40%) de Cabo Verde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Principais Exportações de Portugal -&gt; Cabo Verde :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- Máquinas e aparelhos (18%) ,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- Agrícolas (14%),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- Alimentares (13%), </a:t>
            </a:r>
          </a:p>
          <a:p>
            <a:pPr lvl="3" indent="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- Metais Comuns (11%)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sz="1600" dirty="0">
                <a:latin typeface="Gotham Rounded Book" pitchFamily="50" charset="0"/>
              </a:rPr>
              <a:t>Principais Importações de Portugal  de Cabo Verde: </a:t>
            </a:r>
          </a:p>
          <a:p>
            <a:pPr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 - Vestuário (39%), </a:t>
            </a:r>
          </a:p>
          <a:p>
            <a:pPr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 - Calçado (29%), </a:t>
            </a:r>
          </a:p>
          <a:p>
            <a:pPr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 - Máquinas e Aparelhos (11%), </a:t>
            </a:r>
          </a:p>
          <a:p>
            <a:pPr>
              <a:lnSpc>
                <a:spcPts val="20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Book" pitchFamily="50" charset="0"/>
              </a:rPr>
              <a:t>              - </a:t>
            </a:r>
            <a:r>
              <a:rPr lang="pt-PT" sz="1600" dirty="0" err="1">
                <a:latin typeface="Gotham Rounded Book" pitchFamily="50" charset="0"/>
              </a:rPr>
              <a:t>Agricolas</a:t>
            </a:r>
            <a:r>
              <a:rPr lang="pt-PT" sz="1600" dirty="0">
                <a:latin typeface="Gotham Rounded Book" pitchFamily="50" charset="0"/>
              </a:rPr>
              <a:t> (9%)</a:t>
            </a:r>
          </a:p>
        </p:txBody>
      </p:sp>
    </p:spTree>
    <p:extLst>
      <p:ext uri="{BB962C8B-B14F-4D97-AF65-F5344CB8AC3E}">
        <p14:creationId xmlns:p14="http://schemas.microsoft.com/office/powerpoint/2010/main" val="3234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4DD915-B72C-4650-88EE-1FA569B5D3B4}"/>
              </a:ext>
            </a:extLst>
          </p:cNvPr>
          <p:cNvSpPr/>
          <p:nvPr/>
        </p:nvSpPr>
        <p:spPr>
          <a:xfrm>
            <a:off x="292040" y="1374267"/>
            <a:ext cx="8547160" cy="214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Parceria Económica (APE) União Europeia – Cabo Verde</a:t>
            </a:r>
          </a:p>
          <a:p>
            <a:pPr marL="261938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- Eliminando progressivamente os obstáculos às trocas comerciais </a:t>
            </a:r>
          </a:p>
          <a:p>
            <a:pPr marL="547688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Tx/>
              <a:buChar char="-"/>
            </a:pPr>
            <a:r>
              <a:rPr lang="pt-PT" sz="1600" dirty="0">
                <a:latin typeface="Gotham Rounded Light" pitchFamily="50" charset="0"/>
              </a:rPr>
              <a:t>Reforçando a cooperação em domínios como :</a:t>
            </a:r>
          </a:p>
          <a:p>
            <a:pPr marL="261938" lvl="1" indent="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       - normalização, a certificação e o controlo da qualidade, </a:t>
            </a:r>
          </a:p>
          <a:p>
            <a:pPr marL="261938" lvl="1" indent="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       - política da concorrência, </a:t>
            </a:r>
          </a:p>
          <a:p>
            <a:pPr marL="261938" lvl="1" indent="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dirty="0">
                <a:latin typeface="Gotham Rounded Light" pitchFamily="50" charset="0"/>
              </a:rPr>
              <a:t>       - política do consumidor, entre outros.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E7A906-6F9A-4E74-BAD5-BD93136A6456}"/>
              </a:ext>
            </a:extLst>
          </p:cNvPr>
          <p:cNvSpPr/>
          <p:nvPr/>
        </p:nvSpPr>
        <p:spPr>
          <a:xfrm>
            <a:off x="575559" y="3910703"/>
            <a:ext cx="7799184" cy="127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UE concluiu negociações com os países da Comunidade Económica dos  Estados da África Ocidental (CEDEAO) </a:t>
            </a:r>
          </a:p>
          <a:p>
            <a:pPr>
              <a:lnSpc>
                <a:spcPts val="2200"/>
              </a:lnSpc>
              <a:spcBef>
                <a:spcPts val="600"/>
              </a:spcBef>
              <a:buClr>
                <a:srgbClr val="FF0000"/>
              </a:buClr>
              <a:buSzPct val="130000"/>
            </a:pPr>
            <a:r>
              <a:rPr lang="pt-PT" sz="1600" b="1" dirty="0">
                <a:solidFill>
                  <a:schemeClr val="tx1"/>
                </a:solidFill>
                <a:latin typeface="Gotham Rounded Bold" panose="02000000000000000000" pitchFamily="50" charset="0"/>
              </a:rPr>
              <a:t>   - </a:t>
            </a:r>
            <a:r>
              <a:rPr lang="pt-PT" sz="1600" dirty="0">
                <a:latin typeface="Gotham Rounded Light" pitchFamily="50" charset="0"/>
              </a:rPr>
              <a:t> A Parceria Económica (APE) União Europeia  CEDEAO foi assinada em 2014 e aguarda ratificação</a:t>
            </a:r>
          </a:p>
        </p:txBody>
      </p:sp>
      <p:sp>
        <p:nvSpPr>
          <p:cNvPr id="10" name="Programa de Industrialização: 10 Sectores Prioritários">
            <a:extLst>
              <a:ext uri="{FF2B5EF4-FFF2-40B4-BE49-F238E27FC236}">
                <a16:creationId xmlns:a16="http://schemas.microsoft.com/office/drawing/2014/main" id="{B906A1C2-3803-4068-98B9-070F3C6DD475}"/>
              </a:ext>
            </a:extLst>
          </p:cNvPr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0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rPr lang="pt-PT" dirty="0">
                <a:latin typeface="Gotham Rounded Book" pitchFamily="50" charset="0"/>
              </a:rPr>
              <a:t>PARCERIA ESPECIAL COM UNIÃO EUROPEIA</a:t>
            </a:r>
            <a:endParaRPr dirty="0">
              <a:latin typeface="Gotham Rounded Book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ntributos para um Novo Paradigma"/>
          <p:cNvSpPr txBox="1"/>
          <p:nvPr/>
        </p:nvSpPr>
        <p:spPr>
          <a:xfrm>
            <a:off x="7630" y="-258679"/>
            <a:ext cx="797934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19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indent="363538"/>
            <a:r>
              <a:rPr lang="pt-PT" sz="2000" dirty="0">
                <a:latin typeface="Gotham Rounded Book" pitchFamily="50" charset="0"/>
              </a:rPr>
              <a:t>DESAFIOS</a:t>
            </a:r>
            <a:endParaRPr sz="2000" dirty="0">
              <a:latin typeface="Gotham Rounded Book" pitchFamily="50" charset="0"/>
            </a:endParaRPr>
          </a:p>
        </p:txBody>
      </p:sp>
      <p:sp>
        <p:nvSpPr>
          <p:cNvPr id="79" name="Produção nacional com vantagem comparativa revelada na produção"/>
          <p:cNvSpPr txBox="1"/>
          <p:nvPr/>
        </p:nvSpPr>
        <p:spPr>
          <a:xfrm>
            <a:off x="465890" y="1363216"/>
            <a:ext cx="6355824" cy="336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180473" indent="-180473">
              <a:buSzPct val="100000"/>
              <a:buChar char="•"/>
              <a:defRPr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Forte endividamento externo – Dívida publica 130% do PIB (2016)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Dificuldades de transportes entre as ilhas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Elevada taxa de desemprego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Elevada concentração / dependência do sector dos serviços em especial do  turismo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pt-PT" dirty="0"/>
              <a:t>Necessidade de reestruturação das empresas publicas</a:t>
            </a:r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endParaRPr lang="pt-PT" dirty="0"/>
          </a:p>
          <a:p>
            <a:pPr>
              <a:lnSpc>
                <a:spcPts val="2160"/>
              </a:lnSpc>
              <a:spcBef>
                <a:spcPts val="600"/>
              </a:spcBef>
              <a:buClr>
                <a:srgbClr val="FF0000"/>
              </a:buClr>
              <a:buSzPct val="130000"/>
              <a:buFont typeface="Wingdings" panose="05000000000000000000" pitchFamily="2" charset="2"/>
              <a:buChar char="ü"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7B3B95-D224-4EAC-AF2E-3B2EBB31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8" y="3930242"/>
            <a:ext cx="3634352" cy="210934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ECE703-25E4-446C-82E4-96E6CD7B6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85" y="3356097"/>
            <a:ext cx="1190625" cy="70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animBg="1" advAuto="0"/>
      <p:bldP spid="79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2International Markets"/>
          <p:cNvSpPr txBox="1"/>
          <p:nvPr/>
        </p:nvSpPr>
        <p:spPr>
          <a:xfrm>
            <a:off x="81825" y="-247650"/>
            <a:ext cx="803131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>
                <a:solidFill>
                  <a:srgbClr val="3C494D"/>
                </a:solidFill>
                <a:uFill>
                  <a:solidFill>
                    <a:srgbClr val="3C494D"/>
                  </a:solidFill>
                </a:uFill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r>
              <a:t>Go2International Markets </a:t>
            </a:r>
          </a:p>
        </p:txBody>
      </p:sp>
      <p:pic>
        <p:nvPicPr>
          <p:cNvPr id="11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7542" y="1447894"/>
            <a:ext cx="5233340" cy="48513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70902B-E1A9-479D-9036-8DCBEE10ECED}"/>
              </a:ext>
            </a:extLst>
          </p:cNvPr>
          <p:cNvSpPr txBox="1"/>
          <p:nvPr/>
        </p:nvSpPr>
        <p:spPr>
          <a:xfrm>
            <a:off x="1707542" y="926115"/>
            <a:ext cx="4495781" cy="307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PT" sz="1400" dirty="0">
                <a:latin typeface="Gotham Rounded Book" pitchFamily="50" charset="0"/>
              </a:rPr>
              <a:t>Uma Ferramenta que dá a Conhecer um Mercado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2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otham Rounded"/>
            <a:ea typeface="Gotham Rounded"/>
            <a:cs typeface="Gotham Rounded"/>
            <a:sym typeface="Gotham Round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362</Words>
  <Application>Microsoft Office PowerPoint</Application>
  <PresentationFormat>Apresentação no Ecrã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20" baseType="lpstr">
      <vt:lpstr>Arial</vt:lpstr>
      <vt:lpstr>Avenir Roman</vt:lpstr>
      <vt:lpstr>Calibri</vt:lpstr>
      <vt:lpstr>Gotham Rounded</vt:lpstr>
      <vt:lpstr>Gotham Rounded Bold</vt:lpstr>
      <vt:lpstr>Gotham Rounded Book</vt:lpstr>
      <vt:lpstr>Gotham Rounded Light</vt:lpstr>
      <vt:lpstr>Wingdings</vt:lpstr>
      <vt:lpstr>Default</vt:lpstr>
      <vt:lpstr>Cabo Verde Um país que se afirma no continente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Angola: Uma Nova Fase no Processo de Desenvolvimento</dc:title>
  <dc:creator>Joao JR. Rabaca</dc:creator>
  <cp:lastModifiedBy>Joao JR. Rabaca</cp:lastModifiedBy>
  <cp:revision>17</cp:revision>
  <dcterms:modified xsi:type="dcterms:W3CDTF">2018-07-03T23:56:05Z</dcterms:modified>
</cp:coreProperties>
</file>