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server\_work\HUGO\SGQ%20R&amp;M\Documentos%20Diversos\Apresenta&#231;&#227;o%20das%20empresas\2016\Graficos%20para%20apresenta&#231;&#227;o%20soma%20rm%20+%20cist&#233;r%2017.02.2016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tserver\_work\HUGO\SGQ%20R&amp;M\Documentos%20Diversos\Apresenta&#231;&#227;o%20das%20empresas\2016\DADOS%20CISTER%20+%20RM%20%20-%2031%20-%2012%20-%202015%20PARA%20GRAFICO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tserver\_work\HUGO\SGQ%20R&amp;M\Documentos%20Diversos\Apresenta&#231;&#227;o%20das%20empresas\2016\DADOS%20CISTER%20+%20RM%20%20-%2031%20-%2012%20-%202015%20PARA%20GRAFICOS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GRF_RM!$A$7</c:f>
              <c:strCache>
                <c:ptCount val="1"/>
                <c:pt idx="0">
                  <c:v>Mercado Interno</c:v>
                </c:pt>
              </c:strCache>
            </c:strRef>
          </c:tx>
          <c:cat>
            <c:numRef>
              <c:f>GRF_RM!$M$1:$AB$1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GRF_RM!$M$7:$AB$7</c:f>
              <c:numCache>
                <c:formatCode>#,##0\ "€"</c:formatCode>
                <c:ptCount val="6"/>
                <c:pt idx="0">
                  <c:v>42838266.080000006</c:v>
                </c:pt>
                <c:pt idx="1">
                  <c:v>56112138</c:v>
                </c:pt>
                <c:pt idx="2">
                  <c:v>66538748.830000006</c:v>
                </c:pt>
                <c:pt idx="3">
                  <c:v>67523028</c:v>
                </c:pt>
                <c:pt idx="4">
                  <c:v>69887937.940000027</c:v>
                </c:pt>
                <c:pt idx="5">
                  <c:v>66977948.170000002</c:v>
                </c:pt>
              </c:numCache>
            </c:numRef>
          </c:val>
        </c:ser>
        <c:ser>
          <c:idx val="1"/>
          <c:order val="1"/>
          <c:tx>
            <c:strRef>
              <c:f>GRF_RM!$A$8</c:f>
              <c:strCache>
                <c:ptCount val="1"/>
                <c:pt idx="0">
                  <c:v>Mercado Intracomunitário</c:v>
                </c:pt>
              </c:strCache>
            </c:strRef>
          </c:tx>
          <c:cat>
            <c:numRef>
              <c:f>GRF_RM!$M$1:$AB$1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GRF_RM!$M$8:$AB$8</c:f>
              <c:numCache>
                <c:formatCode>#,##0\ "€"</c:formatCode>
                <c:ptCount val="6"/>
                <c:pt idx="0">
                  <c:v>17725978</c:v>
                </c:pt>
                <c:pt idx="1">
                  <c:v>18402078</c:v>
                </c:pt>
                <c:pt idx="2">
                  <c:v>9220785.6799999885</c:v>
                </c:pt>
                <c:pt idx="3">
                  <c:v>19956030</c:v>
                </c:pt>
                <c:pt idx="4">
                  <c:v>20376433.369999997</c:v>
                </c:pt>
                <c:pt idx="5">
                  <c:v>21088735.609999999</c:v>
                </c:pt>
              </c:numCache>
            </c:numRef>
          </c:val>
        </c:ser>
        <c:ser>
          <c:idx val="2"/>
          <c:order val="2"/>
          <c:tx>
            <c:strRef>
              <c:f>GRF_RM!$A$9</c:f>
              <c:strCache>
                <c:ptCount val="1"/>
                <c:pt idx="0">
                  <c:v>Outros Mercados</c:v>
                </c:pt>
              </c:strCache>
            </c:strRef>
          </c:tx>
          <c:cat>
            <c:numRef>
              <c:f>GRF_RM!$M$1:$AB$1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GRF_RM!$M$9:$AB$9</c:f>
              <c:numCache>
                <c:formatCode>#,##0\ "€"</c:formatCode>
                <c:ptCount val="6"/>
                <c:pt idx="0">
                  <c:v>1421445</c:v>
                </c:pt>
                <c:pt idx="1">
                  <c:v>5162672</c:v>
                </c:pt>
                <c:pt idx="2">
                  <c:v>13963171.309999999</c:v>
                </c:pt>
                <c:pt idx="3">
                  <c:v>7616719</c:v>
                </c:pt>
                <c:pt idx="4">
                  <c:v>5442723.7600000007</c:v>
                </c:pt>
                <c:pt idx="5">
                  <c:v>6701418.2300000004</c:v>
                </c:pt>
              </c:numCache>
            </c:numRef>
          </c:val>
        </c:ser>
        <c:overlap val="100"/>
        <c:axId val="42326656"/>
        <c:axId val="79122816"/>
      </c:barChart>
      <c:catAx>
        <c:axId val="42326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122816"/>
        <c:crosses val="autoZero"/>
        <c:auto val="1"/>
        <c:lblAlgn val="ctr"/>
        <c:lblOffset val="100"/>
      </c:catAx>
      <c:valAx>
        <c:axId val="79122816"/>
        <c:scaling>
          <c:orientation val="minMax"/>
          <c:min val="20000000"/>
        </c:scaling>
        <c:axPos val="l"/>
        <c:majorGridlines/>
        <c:numFmt formatCode="#,##0\ &quot;€&quot;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2326656"/>
        <c:crosses val="autoZero"/>
        <c:crossBetween val="between"/>
        <c:majorUnit val="10000000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Folha1!$A$67</c:f>
              <c:strCache>
                <c:ptCount val="1"/>
                <c:pt idx="0">
                  <c:v>Mercado Interno</c:v>
                </c:pt>
              </c:strCache>
            </c:strRef>
          </c:tx>
          <c:cat>
            <c:numRef>
              <c:f>Folha1!$B$66:$D$66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Folha1!$B$67:$D$67</c:f>
              <c:numCache>
                <c:formatCode>0%</c:formatCode>
                <c:ptCount val="3"/>
                <c:pt idx="0">
                  <c:v>0.7823303917193507</c:v>
                </c:pt>
                <c:pt idx="1">
                  <c:v>0.72141638365629757</c:v>
                </c:pt>
                <c:pt idx="2">
                  <c:v>0.78075724884838593</c:v>
                </c:pt>
              </c:numCache>
            </c:numRef>
          </c:val>
        </c:ser>
        <c:ser>
          <c:idx val="1"/>
          <c:order val="1"/>
          <c:tx>
            <c:strRef>
              <c:f>Folha1!$A$68</c:f>
              <c:strCache>
                <c:ptCount val="1"/>
                <c:pt idx="0">
                  <c:v>Exportação</c:v>
                </c:pt>
              </c:strCache>
            </c:strRef>
          </c:tx>
          <c:val>
            <c:numRef>
              <c:f>Folha1!$B$68:$D$68</c:f>
              <c:numCache>
                <c:formatCode>0%</c:formatCode>
                <c:ptCount val="3"/>
                <c:pt idx="0">
                  <c:v>0.21766960828064835</c:v>
                </c:pt>
                <c:pt idx="1">
                  <c:v>0.27858361634370277</c:v>
                </c:pt>
                <c:pt idx="2">
                  <c:v>0.21924275115161437</c:v>
                </c:pt>
              </c:numCache>
            </c:numRef>
          </c:val>
        </c:ser>
        <c:shape val="cylinder"/>
        <c:axId val="79145984"/>
        <c:axId val="79176448"/>
        <c:axId val="0"/>
      </c:bar3DChart>
      <c:catAx>
        <c:axId val="79145984"/>
        <c:scaling>
          <c:orientation val="minMax"/>
        </c:scaling>
        <c:axPos val="b"/>
        <c:numFmt formatCode="General" sourceLinked="1"/>
        <c:tickLblPos val="nextTo"/>
        <c:crossAx val="79176448"/>
        <c:crosses val="autoZero"/>
        <c:auto val="1"/>
        <c:lblAlgn val="ctr"/>
        <c:lblOffset val="100"/>
      </c:catAx>
      <c:valAx>
        <c:axId val="79176448"/>
        <c:scaling>
          <c:orientation val="minMax"/>
        </c:scaling>
        <c:axPos val="l"/>
        <c:majorGridlines/>
        <c:numFmt formatCode="0%" sourceLinked="1"/>
        <c:tickLblPos val="nextTo"/>
        <c:crossAx val="7914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9418926745176"/>
          <c:y val="0.41628280839895077"/>
          <c:w val="0.21352466744185003"/>
          <c:h val="0.34336030912802606"/>
        </c:manualLayout>
      </c:layout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Folha1!$A$79</c:f>
              <c:strCache>
                <c:ptCount val="1"/>
                <c:pt idx="0">
                  <c:v>Mercado Intracomunitário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numRef>
              <c:f>Folha1!$B$78:$D$78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Folha1!$B$79:$D$79</c:f>
              <c:numCache>
                <c:formatCode>0.00%</c:formatCode>
                <c:ptCount val="3"/>
                <c:pt idx="0">
                  <c:v>0.79215117779460897</c:v>
                </c:pt>
                <c:pt idx="1">
                  <c:v>0.87303341155364078</c:v>
                </c:pt>
                <c:pt idx="2">
                  <c:v>0.79778316462661159</c:v>
                </c:pt>
              </c:numCache>
            </c:numRef>
          </c:val>
        </c:ser>
        <c:ser>
          <c:idx val="1"/>
          <c:order val="1"/>
          <c:tx>
            <c:strRef>
              <c:f>Folha1!$A$80</c:f>
              <c:strCache>
                <c:ptCount val="1"/>
                <c:pt idx="0">
                  <c:v>Outros Mercados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Folha1!$B$78:$D$78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Folha1!$B$80:$D$80</c:f>
              <c:numCache>
                <c:formatCode>0.00%</c:formatCode>
                <c:ptCount val="3"/>
                <c:pt idx="0">
                  <c:v>0.20784882220539094</c:v>
                </c:pt>
                <c:pt idx="1">
                  <c:v>0.12696658844636036</c:v>
                </c:pt>
                <c:pt idx="2">
                  <c:v>0.20221683537338817</c:v>
                </c:pt>
              </c:numCache>
            </c:numRef>
          </c:val>
        </c:ser>
        <c:shape val="cylinder"/>
        <c:axId val="79258752"/>
        <c:axId val="79260288"/>
        <c:axId val="0"/>
      </c:bar3DChart>
      <c:catAx>
        <c:axId val="79258752"/>
        <c:scaling>
          <c:orientation val="minMax"/>
        </c:scaling>
        <c:axPos val="b"/>
        <c:numFmt formatCode="General" sourceLinked="1"/>
        <c:tickLblPos val="nextTo"/>
        <c:crossAx val="79260288"/>
        <c:crosses val="autoZero"/>
        <c:auto val="1"/>
        <c:lblAlgn val="ctr"/>
        <c:lblOffset val="100"/>
      </c:catAx>
      <c:valAx>
        <c:axId val="79260288"/>
        <c:scaling>
          <c:orientation val="minMax"/>
        </c:scaling>
        <c:axPos val="l"/>
        <c:majorGridlines/>
        <c:numFmt formatCode="0.00%" sourceLinked="1"/>
        <c:tickLblPos val="nextTo"/>
        <c:crossAx val="79258752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922D-7479-4665-8089-69A4FC27F07F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4381-F0FF-4BBA-A496-4BD41D094E4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22D9-1C08-4B24-B37A-F098010BE30E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74C8-4A15-4304-9736-C7E2A5E888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0306-39B8-4F93-9899-606C037AEC61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879E-8045-4FBC-9323-DEAACC6EA5F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F98E-97E7-4627-BB26-B08B0DF9CA7C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EACA-1F6C-4345-BED0-689C75272BC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681B-41EC-457E-94A3-05A877617BEC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EF48-B82A-4C56-ABB4-F7F6FD30A30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F331-0FEE-47E4-A80B-B581EA7BFD44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C9A6-1927-4591-9A28-6A42EA361EE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1283-D055-418E-B3E6-6E4915D8907E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44E8-B98F-4C60-A9CE-B78F8E35B8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5A55-DFE0-4855-8EA5-58951AAB5ECB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EBA0-9420-48B7-81BA-2599B1CA52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7D3C-51D7-4B68-8E3D-597D3D734843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E4EC-FA89-4B7A-8F4A-A20E8C2FFEA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8E46-45ED-41A6-9DE3-09042CF499D7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13BE-8DC2-437B-9287-FBF3476A244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DEDE-476E-4882-8EEC-B3EC8798EC26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C671-17B9-46D8-B6FF-B23D637EAC5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B5A7F-9CEB-414E-9957-02E58DD4A25E}" type="datetimeFigureOut">
              <a:rPr lang="pt-PT"/>
              <a:pPr>
                <a:defRPr/>
              </a:pPr>
              <a:t>28-04-2016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B30A88-3FEA-4D49-B604-A62674BAF5F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90950"/>
            <a:ext cx="87137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W:\CELIA\LOGOTIPOS\Raimundo e Maia S.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00213"/>
            <a:ext cx="54006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b="1" smtClean="0">
                <a:solidFill>
                  <a:srgbClr val="0070C0"/>
                </a:solidFill>
              </a:rPr>
              <a:t>Raimundo &amp; Maia, S.A.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8676456" cy="285293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07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0070C0"/>
                </a:solidFill>
              </a:rPr>
              <a:t>Empresa familiar fundada em 1946</a:t>
            </a:r>
          </a:p>
          <a:p>
            <a:pPr eaLnBrk="1" hangingPunct="1"/>
            <a:r>
              <a:rPr lang="pt-PT" smtClean="0">
                <a:solidFill>
                  <a:srgbClr val="0070C0"/>
                </a:solidFill>
              </a:rPr>
              <a:t>Principais área de negócio: </a:t>
            </a:r>
          </a:p>
          <a:p>
            <a:pPr lvl="2" eaLnBrk="1" hangingPunct="1"/>
            <a:r>
              <a:rPr lang="pt-PT" smtClean="0">
                <a:solidFill>
                  <a:srgbClr val="0070C0"/>
                </a:solidFill>
              </a:rPr>
              <a:t>Leguminosas secas e cozidas</a:t>
            </a:r>
          </a:p>
          <a:p>
            <a:pPr lvl="2" eaLnBrk="1" hangingPunct="1"/>
            <a:r>
              <a:rPr lang="pt-PT" smtClean="0">
                <a:solidFill>
                  <a:srgbClr val="0070C0"/>
                </a:solidFill>
              </a:rPr>
              <a:t>Aperitivos</a:t>
            </a:r>
          </a:p>
          <a:p>
            <a:pPr lvl="2" eaLnBrk="1" hangingPunct="1"/>
            <a:r>
              <a:rPr lang="pt-PT" smtClean="0">
                <a:solidFill>
                  <a:srgbClr val="0070C0"/>
                </a:solidFill>
              </a:rPr>
              <a:t>Derivados de tomate</a:t>
            </a:r>
          </a:p>
          <a:p>
            <a:pPr lvl="2" eaLnBrk="1" hangingPunct="1"/>
            <a:endParaRPr lang="pt-PT" smtClean="0"/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2401E"/>
              </a:clrFrom>
              <a:clrTo>
                <a:srgbClr val="C240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373688"/>
            <a:ext cx="72723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86800" cy="1143000"/>
          </a:xfrm>
        </p:spPr>
        <p:txBody>
          <a:bodyPr/>
          <a:lstStyle/>
          <a:p>
            <a:pPr eaLnBrk="1" hangingPunct="1"/>
            <a:r>
              <a:rPr lang="pt-PT" sz="3200" smtClean="0"/>
              <a:t>Origem da empresa:</a:t>
            </a:r>
            <a:br>
              <a:rPr lang="pt-PT" sz="3200" smtClean="0"/>
            </a:br>
            <a:r>
              <a:rPr lang="pt-PT" sz="3200" smtClean="0"/>
              <a:t> </a:t>
            </a:r>
            <a:r>
              <a:rPr lang="pt-PT" sz="3200" b="1" smtClean="0">
                <a:solidFill>
                  <a:srgbClr val="00B050"/>
                </a:solidFill>
              </a:rPr>
              <a:t>Cistér industria de produtos alimentares, Lda.</a:t>
            </a:r>
          </a:p>
        </p:txBody>
      </p:sp>
      <p:sp>
        <p:nvSpPr>
          <p:cNvPr id="4100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solidFill>
                  <a:srgbClr val="00B050"/>
                </a:solidFill>
              </a:rPr>
              <a:t>Fundada em 1999</a:t>
            </a:r>
          </a:p>
          <a:p>
            <a:pPr eaLnBrk="1" hangingPunct="1"/>
            <a:r>
              <a:rPr lang="pt-PT" smtClean="0">
                <a:solidFill>
                  <a:srgbClr val="00B050"/>
                </a:solidFill>
              </a:rPr>
              <a:t>Empresa industrial produtora de toda a gama de leguminosas cozidas e derivados de tomate até então importados de Espanha e comercializados pela Raimundo &amp; Maia, S.A.</a:t>
            </a:r>
          </a:p>
          <a:p>
            <a:pPr eaLnBrk="1" hangingPunct="1"/>
            <a:r>
              <a:rPr lang="pt-PT" smtClean="0">
                <a:solidFill>
                  <a:srgbClr val="00B050"/>
                </a:solidFill>
              </a:rPr>
              <a:t>Em 2005 o grupo torna-se no principal fornecedor de marcas próprias do mercado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Análise de vendas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32403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4932040" y="1412776"/>
          <a:ext cx="37444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483768" y="4077072"/>
          <a:ext cx="4176464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8676456" cy="285293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614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Mercado Iraquiano</a:t>
            </a:r>
          </a:p>
        </p:txBody>
      </p:sp>
      <p:sp>
        <p:nvSpPr>
          <p:cNvPr id="6148" name="Marcador de Posição de Conteúd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/>
            <a:r>
              <a:rPr lang="pt-PT" smtClean="0"/>
              <a:t>10 clientes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2015 </a:t>
            </a:r>
          </a:p>
          <a:p>
            <a:pPr lvl="1" eaLnBrk="1" hangingPunct="1"/>
            <a:r>
              <a:rPr lang="pt-PT" smtClean="0"/>
              <a:t>200 contentores </a:t>
            </a:r>
          </a:p>
          <a:p>
            <a:pPr lvl="3" eaLnBrk="1" hangingPunct="1"/>
            <a:r>
              <a:rPr lang="pt-PT" smtClean="0"/>
              <a:t>O que representa cerca de 20% do total de exportações para outros mercados.</a:t>
            </a:r>
          </a:p>
          <a:p>
            <a:pPr eaLnBrk="1" hangingPunct="1">
              <a:buFont typeface="Arial" charset="0"/>
              <a:buNone/>
            </a:pPr>
            <a:endParaRPr lang="pt-PT" smtClean="0"/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5"/>
          <p:cNvSpPr txBox="1">
            <a:spLocks noChangeArrowheads="1"/>
          </p:cNvSpPr>
          <p:nvPr/>
        </p:nvSpPr>
        <p:spPr bwMode="auto">
          <a:xfrm>
            <a:off x="468313" y="42926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Feijão Branco</a:t>
            </a:r>
          </a:p>
        </p:txBody>
      </p:sp>
      <p:pic>
        <p:nvPicPr>
          <p:cNvPr id="7171" name="Picture 3" descr="W:\Fotografias do catalogo\Cozidos\Frascos\GRÃO DE BICO 540 GR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2124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W:\Fotografias do catalogo\Cozidos\Frascos\FEIJÃO FRADE 540 GR.jpg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765175"/>
            <a:ext cx="2124075" cy="3598863"/>
          </a:xfrm>
          <a:noFill/>
        </p:spPr>
      </p:pic>
      <p:pic>
        <p:nvPicPr>
          <p:cNvPr id="7173" name="Picture 5" descr="W:\Fotografias do catalogo\Cozidos\Frascos\FEIJÃO BRANCO 540 GR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908050"/>
            <a:ext cx="2124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8676456" cy="285293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71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4.920.000 frasco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Principais constrangimentos</a:t>
            </a:r>
          </a:p>
        </p:txBody>
      </p:sp>
      <p:sp>
        <p:nvSpPr>
          <p:cNvPr id="819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Elevado custo de exportação</a:t>
            </a:r>
          </a:p>
          <a:p>
            <a:pPr lvl="2" eaLnBrk="1" hangingPunct="1"/>
            <a:r>
              <a:rPr lang="pt-PT" smtClean="0"/>
              <a:t>Análises</a:t>
            </a:r>
          </a:p>
          <a:p>
            <a:pPr lvl="2" eaLnBrk="1" hangingPunct="1"/>
            <a:r>
              <a:rPr lang="pt-PT" smtClean="0"/>
              <a:t>Certificados</a:t>
            </a:r>
          </a:p>
          <a:p>
            <a:pPr lvl="2" eaLnBrk="1" hangingPunct="1"/>
            <a:r>
              <a:rPr lang="pt-PT" smtClean="0"/>
              <a:t>Autorizações</a:t>
            </a:r>
          </a:p>
          <a:p>
            <a:pPr eaLnBrk="1" hangingPunct="1"/>
            <a:r>
              <a:rPr lang="pt-PT" smtClean="0"/>
              <a:t>Falta de uniformização da lei do país</a:t>
            </a:r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8676456" cy="285293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:\CELIA\LOGOTIPOS\C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35956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119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Slide 1</vt:lpstr>
      <vt:lpstr>Raimundo &amp; Maia, S.A.</vt:lpstr>
      <vt:lpstr>Origem da empresa:  Cistér industria de produtos alimentares, Lda.</vt:lpstr>
      <vt:lpstr>Análise de vendas</vt:lpstr>
      <vt:lpstr>Mercado Iraquiano</vt:lpstr>
      <vt:lpstr>4.920.000 frasco</vt:lpstr>
      <vt:lpstr>Principais constrangimentos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ana.sanches</dc:creator>
  <cp:lastModifiedBy>mptome01</cp:lastModifiedBy>
  <cp:revision>50</cp:revision>
  <dcterms:created xsi:type="dcterms:W3CDTF">2016-04-19T09:20:12Z</dcterms:created>
  <dcterms:modified xsi:type="dcterms:W3CDTF">2016-04-28T11:29:20Z</dcterms:modified>
</cp:coreProperties>
</file>