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tiff" ContentType="image/tiff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329" r:id="rId2"/>
    <p:sldId id="397" r:id="rId3"/>
    <p:sldId id="398" r:id="rId4"/>
    <p:sldId id="399" r:id="rId5"/>
    <p:sldId id="401" r:id="rId6"/>
    <p:sldId id="400" r:id="rId7"/>
    <p:sldId id="330" r:id="rId8"/>
    <p:sldId id="335" r:id="rId9"/>
    <p:sldId id="323" r:id="rId10"/>
    <p:sldId id="403" r:id="rId11"/>
    <p:sldId id="339" r:id="rId12"/>
    <p:sldId id="340" r:id="rId13"/>
    <p:sldId id="402" r:id="rId14"/>
    <p:sldId id="369" r:id="rId15"/>
  </p:sldIdLst>
  <p:sldSz cx="10117138" cy="6877050"/>
  <p:notesSz cx="6797675" cy="9926638"/>
  <p:defaultTextStyle>
    <a:defPPr>
      <a:defRPr lang="en-US"/>
    </a:defPPr>
    <a:lvl1pPr marL="0" algn="l" defTabSz="108758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43794" algn="l" defTabSz="108758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87587" algn="l" defTabSz="108758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31381" algn="l" defTabSz="108758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75175" algn="l" defTabSz="108758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718968" algn="l" defTabSz="108758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62762" algn="l" defTabSz="108758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806556" algn="l" defTabSz="108758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350349" algn="l" defTabSz="108758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C352E"/>
    <a:srgbClr val="609D8D"/>
    <a:srgbClr val="8DBF4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56" autoAdjust="0"/>
    <p:restoredTop sz="94380" autoAdjust="0"/>
  </p:normalViewPr>
  <p:slideViewPr>
    <p:cSldViewPr showGuides="1">
      <p:cViewPr>
        <p:scale>
          <a:sx n="70" d="100"/>
          <a:sy n="70" d="100"/>
        </p:scale>
        <p:origin x="-378" y="-84"/>
      </p:cViewPr>
      <p:guideLst>
        <p:guide orient="horz" pos="4331"/>
        <p:guide pos="637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29"/>
  <c:chart>
    <c:autoTitleDeleted val="1"/>
    <c:plotArea>
      <c:layout>
        <c:manualLayout>
          <c:layoutTarget val="inner"/>
          <c:xMode val="edge"/>
          <c:yMode val="edge"/>
          <c:x val="2.8333069585423996E-2"/>
          <c:y val="4.5332907965496147E-2"/>
          <c:w val="0.95844483127471169"/>
          <c:h val="0.85578000153935563"/>
        </c:manualLayout>
      </c:layout>
      <c:lineChart>
        <c:grouping val="standard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solidFill>
                <a:srgbClr val="8DBF44"/>
              </a:solidFill>
            </a:ln>
          </c:spPr>
          <c:marker>
            <c:symbol val="none"/>
          </c:marker>
          <c:cat>
            <c:numRef>
              <c:f>Sheet1!$A$2:$A$12</c:f>
              <c:numCache>
                <c:formatCode>General</c:formatCode>
                <c:ptCount val="11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</c:numCache>
            </c:num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428</c:v>
                </c:pt>
                <c:pt idx="1">
                  <c:v>443</c:v>
                </c:pt>
                <c:pt idx="2">
                  <c:v>455</c:v>
                </c:pt>
                <c:pt idx="3">
                  <c:v>468</c:v>
                </c:pt>
                <c:pt idx="4">
                  <c:v>415</c:v>
                </c:pt>
                <c:pt idx="5">
                  <c:v>457</c:v>
                </c:pt>
                <c:pt idx="6">
                  <c:v>495</c:v>
                </c:pt>
                <c:pt idx="7">
                  <c:v>534</c:v>
                </c:pt>
                <c:pt idx="8">
                  <c:v>543</c:v>
                </c:pt>
                <c:pt idx="9">
                  <c:v>560</c:v>
                </c:pt>
                <c:pt idx="10">
                  <c:v>605</c:v>
                </c:pt>
              </c:numCache>
            </c:numRef>
          </c:val>
        </c:ser>
        <c:dLbls>
          <c:showVal val="1"/>
        </c:dLbls>
        <c:marker val="1"/>
        <c:axId val="107395328"/>
        <c:axId val="107405312"/>
      </c:lineChart>
      <c:catAx>
        <c:axId val="107395328"/>
        <c:scaling>
          <c:orientation val="minMax"/>
        </c:scaling>
        <c:axPos val="b"/>
        <c:numFmt formatCode="General" sourceLinked="1"/>
        <c:majorTickMark val="none"/>
        <c:tickLblPos val="nextTo"/>
        <c:crossAx val="107405312"/>
        <c:crosses val="autoZero"/>
        <c:auto val="1"/>
        <c:lblAlgn val="ctr"/>
        <c:lblOffset val="100"/>
      </c:catAx>
      <c:valAx>
        <c:axId val="107405312"/>
        <c:scaling>
          <c:orientation val="minMax"/>
        </c:scaling>
        <c:delete val="1"/>
        <c:axPos val="l"/>
        <c:numFmt formatCode="General" sourceLinked="1"/>
        <c:majorTickMark val="none"/>
        <c:tickLblPos val="none"/>
        <c:crossAx val="107395328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en-US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EBAD08-9BFC-4D69-9B8B-741983504ABA}" type="datetimeFigureOut">
              <a:rPr lang="en-US" smtClean="0"/>
              <a:pPr/>
              <a:t>4/12/2016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1988" y="744538"/>
            <a:ext cx="5473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5DF23A-F0D1-472D-9A37-F363135CC3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17218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8786" y="2136344"/>
            <a:ext cx="8599567" cy="147410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7571" y="3896995"/>
            <a:ext cx="7081997" cy="175746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37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75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13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5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18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27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65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0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F3B52-CCB2-4041-AEB4-64BFACDA3DEA}" type="datetimeFigureOut">
              <a:rPr lang="en-US" smtClean="0"/>
              <a:pPr/>
              <a:t>4/12/2016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7E77C-3401-41A8-9D9B-02E649A5C5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53067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F3B52-CCB2-4041-AEB4-64BFACDA3DEA}" type="datetimeFigureOut">
              <a:rPr lang="en-US" smtClean="0"/>
              <a:pPr/>
              <a:t>4/12/2016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7E77C-3401-41A8-9D9B-02E649A5C5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60637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34925" y="206948"/>
            <a:ext cx="2276356" cy="44000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5857" y="206948"/>
            <a:ext cx="6660449" cy="44000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F3B52-CCB2-4041-AEB4-64BFACDA3DEA}" type="datetimeFigureOut">
              <a:rPr lang="en-US" smtClean="0"/>
              <a:pPr/>
              <a:t>4/12/2016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7E77C-3401-41A8-9D9B-02E649A5C5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0294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F3B52-CCB2-4041-AEB4-64BFACDA3DEA}" type="datetimeFigureOut">
              <a:rPr lang="en-US" smtClean="0"/>
              <a:pPr/>
              <a:t>4/12/2016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7E77C-3401-41A8-9D9B-02E649A5C5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60651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184" y="4419143"/>
            <a:ext cx="8599567" cy="1365858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9184" y="2914787"/>
            <a:ext cx="8599567" cy="1504354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379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8758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3138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7517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1896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6276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0655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5034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F3B52-CCB2-4041-AEB4-64BFACDA3DEA}" type="datetimeFigureOut">
              <a:rPr lang="en-US" smtClean="0"/>
              <a:pPr/>
              <a:t>4/12/2016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7E77C-3401-41A8-9D9B-02E649A5C5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04022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5857" y="1203484"/>
            <a:ext cx="4468403" cy="3403503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2878" y="1203484"/>
            <a:ext cx="4468403" cy="3403503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F3B52-CCB2-4041-AEB4-64BFACDA3DEA}" type="datetimeFigureOut">
              <a:rPr lang="en-US" smtClean="0"/>
              <a:pPr/>
              <a:t>4/12/2016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7E77C-3401-41A8-9D9B-02E649A5C5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84838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857" y="275400"/>
            <a:ext cx="9105424" cy="114617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5857" y="1539377"/>
            <a:ext cx="4470160" cy="64154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3794" indent="0">
              <a:buNone/>
              <a:defRPr sz="2400" b="1"/>
            </a:lvl2pPr>
            <a:lvl3pPr marL="1087587" indent="0">
              <a:buNone/>
              <a:defRPr sz="2100" b="1"/>
            </a:lvl3pPr>
            <a:lvl4pPr marL="1631381" indent="0">
              <a:buNone/>
              <a:defRPr sz="1900" b="1"/>
            </a:lvl4pPr>
            <a:lvl5pPr marL="2175175" indent="0">
              <a:buNone/>
              <a:defRPr sz="1900" b="1"/>
            </a:lvl5pPr>
            <a:lvl6pPr marL="2718968" indent="0">
              <a:buNone/>
              <a:defRPr sz="1900" b="1"/>
            </a:lvl6pPr>
            <a:lvl7pPr marL="3262762" indent="0">
              <a:buNone/>
              <a:defRPr sz="1900" b="1"/>
            </a:lvl7pPr>
            <a:lvl8pPr marL="3806556" indent="0">
              <a:buNone/>
              <a:defRPr sz="1900" b="1"/>
            </a:lvl8pPr>
            <a:lvl9pPr marL="4350349" indent="0">
              <a:buNone/>
              <a:defRPr sz="1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5857" y="2180916"/>
            <a:ext cx="4470160" cy="396226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39367" y="1539377"/>
            <a:ext cx="4471916" cy="64154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3794" indent="0">
              <a:buNone/>
              <a:defRPr sz="2400" b="1"/>
            </a:lvl2pPr>
            <a:lvl3pPr marL="1087587" indent="0">
              <a:buNone/>
              <a:defRPr sz="2100" b="1"/>
            </a:lvl3pPr>
            <a:lvl4pPr marL="1631381" indent="0">
              <a:buNone/>
              <a:defRPr sz="1900" b="1"/>
            </a:lvl4pPr>
            <a:lvl5pPr marL="2175175" indent="0">
              <a:buNone/>
              <a:defRPr sz="1900" b="1"/>
            </a:lvl5pPr>
            <a:lvl6pPr marL="2718968" indent="0">
              <a:buNone/>
              <a:defRPr sz="1900" b="1"/>
            </a:lvl6pPr>
            <a:lvl7pPr marL="3262762" indent="0">
              <a:buNone/>
              <a:defRPr sz="1900" b="1"/>
            </a:lvl7pPr>
            <a:lvl8pPr marL="3806556" indent="0">
              <a:buNone/>
              <a:defRPr sz="1900" b="1"/>
            </a:lvl8pPr>
            <a:lvl9pPr marL="4350349" indent="0">
              <a:buNone/>
              <a:defRPr sz="1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39367" y="2180916"/>
            <a:ext cx="4471916" cy="396226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F3B52-CCB2-4041-AEB4-64BFACDA3DEA}" type="datetimeFigureOut">
              <a:rPr lang="en-US" smtClean="0"/>
              <a:pPr/>
              <a:t>4/12/2016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7E77C-3401-41A8-9D9B-02E649A5C5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31393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F3B52-CCB2-4041-AEB4-64BFACDA3DEA}" type="datetimeFigureOut">
              <a:rPr lang="en-US" smtClean="0"/>
              <a:pPr/>
              <a:t>4/12/2016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7E77C-3401-41A8-9D9B-02E649A5C5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79875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F3B52-CCB2-4041-AEB4-64BFACDA3DEA}" type="datetimeFigureOut">
              <a:rPr lang="en-US" smtClean="0"/>
              <a:pPr/>
              <a:t>4/12/2016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7E77C-3401-41A8-9D9B-02E649A5C5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92700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858" y="273808"/>
            <a:ext cx="3328469" cy="116527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520" y="273810"/>
            <a:ext cx="5655761" cy="5869372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858" y="1439089"/>
            <a:ext cx="3328469" cy="4704093"/>
          </a:xfrm>
        </p:spPr>
        <p:txBody>
          <a:bodyPr/>
          <a:lstStyle>
            <a:lvl1pPr marL="0" indent="0">
              <a:buNone/>
              <a:defRPr sz="1700"/>
            </a:lvl1pPr>
            <a:lvl2pPr marL="543794" indent="0">
              <a:buNone/>
              <a:defRPr sz="1400"/>
            </a:lvl2pPr>
            <a:lvl3pPr marL="1087587" indent="0">
              <a:buNone/>
              <a:defRPr sz="1200"/>
            </a:lvl3pPr>
            <a:lvl4pPr marL="1631381" indent="0">
              <a:buNone/>
              <a:defRPr sz="1100"/>
            </a:lvl4pPr>
            <a:lvl5pPr marL="2175175" indent="0">
              <a:buNone/>
              <a:defRPr sz="1100"/>
            </a:lvl5pPr>
            <a:lvl6pPr marL="2718968" indent="0">
              <a:buNone/>
              <a:defRPr sz="1100"/>
            </a:lvl6pPr>
            <a:lvl7pPr marL="3262762" indent="0">
              <a:buNone/>
              <a:defRPr sz="1100"/>
            </a:lvl7pPr>
            <a:lvl8pPr marL="3806556" indent="0">
              <a:buNone/>
              <a:defRPr sz="1100"/>
            </a:lvl8pPr>
            <a:lvl9pPr marL="4350349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F3B52-CCB2-4041-AEB4-64BFACDA3DEA}" type="datetimeFigureOut">
              <a:rPr lang="en-US" smtClean="0"/>
              <a:pPr/>
              <a:t>4/12/2016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7E77C-3401-41A8-9D9B-02E649A5C5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7370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3030" y="4813935"/>
            <a:ext cx="6070283" cy="568313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83030" y="614477"/>
            <a:ext cx="6070283" cy="4126230"/>
          </a:xfrm>
        </p:spPr>
        <p:txBody>
          <a:bodyPr/>
          <a:lstStyle>
            <a:lvl1pPr marL="0" indent="0">
              <a:buNone/>
              <a:defRPr sz="3800"/>
            </a:lvl1pPr>
            <a:lvl2pPr marL="543794" indent="0">
              <a:buNone/>
              <a:defRPr sz="3300"/>
            </a:lvl2pPr>
            <a:lvl3pPr marL="1087587" indent="0">
              <a:buNone/>
              <a:defRPr sz="2900"/>
            </a:lvl3pPr>
            <a:lvl4pPr marL="1631381" indent="0">
              <a:buNone/>
              <a:defRPr sz="2400"/>
            </a:lvl4pPr>
            <a:lvl5pPr marL="2175175" indent="0">
              <a:buNone/>
              <a:defRPr sz="2400"/>
            </a:lvl5pPr>
            <a:lvl6pPr marL="2718968" indent="0">
              <a:buNone/>
              <a:defRPr sz="2400"/>
            </a:lvl6pPr>
            <a:lvl7pPr marL="3262762" indent="0">
              <a:buNone/>
              <a:defRPr sz="2400"/>
            </a:lvl7pPr>
            <a:lvl8pPr marL="3806556" indent="0">
              <a:buNone/>
              <a:defRPr sz="2400"/>
            </a:lvl8pPr>
            <a:lvl9pPr marL="4350349" indent="0">
              <a:buNone/>
              <a:defRPr sz="2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83030" y="5382247"/>
            <a:ext cx="6070283" cy="807098"/>
          </a:xfrm>
        </p:spPr>
        <p:txBody>
          <a:bodyPr/>
          <a:lstStyle>
            <a:lvl1pPr marL="0" indent="0">
              <a:buNone/>
              <a:defRPr sz="1700"/>
            </a:lvl1pPr>
            <a:lvl2pPr marL="543794" indent="0">
              <a:buNone/>
              <a:defRPr sz="1400"/>
            </a:lvl2pPr>
            <a:lvl3pPr marL="1087587" indent="0">
              <a:buNone/>
              <a:defRPr sz="1200"/>
            </a:lvl3pPr>
            <a:lvl4pPr marL="1631381" indent="0">
              <a:buNone/>
              <a:defRPr sz="1100"/>
            </a:lvl4pPr>
            <a:lvl5pPr marL="2175175" indent="0">
              <a:buNone/>
              <a:defRPr sz="1100"/>
            </a:lvl5pPr>
            <a:lvl6pPr marL="2718968" indent="0">
              <a:buNone/>
              <a:defRPr sz="1100"/>
            </a:lvl6pPr>
            <a:lvl7pPr marL="3262762" indent="0">
              <a:buNone/>
              <a:defRPr sz="1100"/>
            </a:lvl7pPr>
            <a:lvl8pPr marL="3806556" indent="0">
              <a:buNone/>
              <a:defRPr sz="1100"/>
            </a:lvl8pPr>
            <a:lvl9pPr marL="4350349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F3B52-CCB2-4041-AEB4-64BFACDA3DEA}" type="datetimeFigureOut">
              <a:rPr lang="en-US" smtClean="0"/>
              <a:pPr/>
              <a:t>4/12/2016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7E77C-3401-41A8-9D9B-02E649A5C5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92682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5857" y="275400"/>
            <a:ext cx="9105424" cy="1146175"/>
          </a:xfrm>
          <a:prstGeom prst="rect">
            <a:avLst/>
          </a:prstGeom>
        </p:spPr>
        <p:txBody>
          <a:bodyPr vert="horz" lIns="108759" tIns="54379" rIns="108759" bIns="5437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5857" y="1604646"/>
            <a:ext cx="9105424" cy="4538535"/>
          </a:xfrm>
          <a:prstGeom prst="rect">
            <a:avLst/>
          </a:prstGeom>
        </p:spPr>
        <p:txBody>
          <a:bodyPr vert="horz" lIns="108759" tIns="54379" rIns="108759" bIns="5437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5857" y="6374007"/>
            <a:ext cx="2360666" cy="366140"/>
          </a:xfrm>
          <a:prstGeom prst="rect">
            <a:avLst/>
          </a:prstGeom>
        </p:spPr>
        <p:txBody>
          <a:bodyPr vert="horz" lIns="108759" tIns="54379" rIns="108759" bIns="54379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EF3B52-CCB2-4041-AEB4-64BFACDA3DEA}" type="datetimeFigureOut">
              <a:rPr lang="en-US" smtClean="0"/>
              <a:pPr/>
              <a:t>4/12/2016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56689" y="6374007"/>
            <a:ext cx="3203760" cy="366140"/>
          </a:xfrm>
          <a:prstGeom prst="rect">
            <a:avLst/>
          </a:prstGeom>
        </p:spPr>
        <p:txBody>
          <a:bodyPr vert="horz" lIns="108759" tIns="54379" rIns="108759" bIns="54379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50615" y="6374007"/>
            <a:ext cx="2360666" cy="366140"/>
          </a:xfrm>
          <a:prstGeom prst="rect">
            <a:avLst/>
          </a:prstGeom>
        </p:spPr>
        <p:txBody>
          <a:bodyPr vert="horz" lIns="108759" tIns="54379" rIns="108759" bIns="54379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27E77C-3401-41A8-9D9B-02E649A5C5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04819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87587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845" indent="-407845" algn="l" defTabSz="1087587" rtl="0" eaLnBrk="1" latinLnBrk="0" hangingPunct="1">
        <a:spcBef>
          <a:spcPct val="2000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83665" indent="-339871" algn="l" defTabSz="1087587" rtl="0" eaLnBrk="1" latinLnBrk="0" hangingPunct="1">
        <a:spcBef>
          <a:spcPct val="20000"/>
        </a:spcBef>
        <a:buFont typeface="Arial" panose="020B0604020202020204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59484" indent="-271897" algn="l" defTabSz="1087587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03278" indent="-271897" algn="l" defTabSz="1087587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7072" indent="-271897" algn="l" defTabSz="1087587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0865" indent="-271897" algn="l" defTabSz="1087587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4659" indent="-271897" algn="l" defTabSz="1087587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8453" indent="-271897" algn="l" defTabSz="1087587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2246" indent="-271897" algn="l" defTabSz="1087587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758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3794" algn="l" defTabSz="108758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7587" algn="l" defTabSz="108758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1381" algn="l" defTabSz="108758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5175" algn="l" defTabSz="108758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18968" algn="l" defTabSz="108758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2762" algn="l" defTabSz="108758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6556" algn="l" defTabSz="108758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0349" algn="l" defTabSz="108758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8.png"/><Relationship Id="rId21" Type="http://schemas.openxmlformats.org/officeDocument/2006/relationships/image" Target="../media/image26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5" Type="http://schemas.openxmlformats.org/officeDocument/2006/relationships/image" Target="../media/image5.pn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image" Target="../media/image16.png"/><Relationship Id="rId24" Type="http://schemas.microsoft.com/office/2007/relationships/hdphoto" Target="../media/hdphoto1.wdp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23" Type="http://schemas.openxmlformats.org/officeDocument/2006/relationships/image" Target="../media/image28.jpe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552" b="8144"/>
          <a:stretch/>
        </p:blipFill>
        <p:spPr bwMode="auto">
          <a:xfrm>
            <a:off x="-1" y="-17859"/>
            <a:ext cx="10171137" cy="6894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Isosceles Triangle 4"/>
          <p:cNvSpPr/>
          <p:nvPr/>
        </p:nvSpPr>
        <p:spPr>
          <a:xfrm rot="10800000">
            <a:off x="2394273" y="2492896"/>
            <a:ext cx="9073008" cy="5275920"/>
          </a:xfrm>
          <a:prstGeom prst="triangle">
            <a:avLst/>
          </a:prstGeom>
          <a:solidFill>
            <a:srgbClr val="0C352E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770537" y="2756188"/>
            <a:ext cx="4451814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PT" sz="4400" dirty="0" smtClean="0">
              <a:solidFill>
                <a:schemeClr val="bg1"/>
              </a:solidFill>
              <a:latin typeface="Segoe UI Semilight" panose="020B0402040204020203" pitchFamily="34" charset="0"/>
              <a:ea typeface="Cambria Math" panose="02040503050406030204" pitchFamily="18" charset="0"/>
              <a:cs typeface="Segoe UI Semilight" panose="020B0402040204020203" pitchFamily="34" charset="0"/>
            </a:endParaRPr>
          </a:p>
          <a:p>
            <a:pPr algn="ctr"/>
            <a:r>
              <a:rPr lang="pt-PT" sz="3200" b="1" dirty="0" smtClean="0">
                <a:solidFill>
                  <a:schemeClr val="bg1"/>
                </a:solidFill>
                <a:latin typeface="Segoe UI Semilight" panose="020B0402040204020203" pitchFamily="34" charset="0"/>
                <a:ea typeface="Cambria Math" panose="02040503050406030204" pitchFamily="18" charset="0"/>
                <a:cs typeface="Segoe UI Semilight" panose="020B0402040204020203" pitchFamily="34" charset="0"/>
              </a:rPr>
              <a:t>Corticeira Amorim</a:t>
            </a:r>
          </a:p>
          <a:p>
            <a:pPr algn="ctr"/>
            <a:r>
              <a:rPr lang="pt-PT" sz="2400" dirty="0" smtClean="0">
                <a:solidFill>
                  <a:schemeClr val="bg1"/>
                </a:solidFill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19 Anos de presença na Tunísia</a:t>
            </a:r>
            <a:endParaRPr lang="pt-PT" sz="2400" dirty="0">
              <a:solidFill>
                <a:schemeClr val="bg1"/>
              </a:solidFill>
              <a:latin typeface="Segoe UI" panose="020B0502040204020203" pitchFamily="34" charset="0"/>
              <a:ea typeface="Cambria Math" panose="02040503050406030204" pitchFamily="18" charset="0"/>
              <a:cs typeface="Segoe UI" panose="020B0502040204020203" pitchFamily="34" charset="0"/>
            </a:endParaRPr>
          </a:p>
          <a:p>
            <a:endParaRPr lang="en-US" sz="2400" dirty="0">
              <a:solidFill>
                <a:schemeClr val="bg1"/>
              </a:solidFill>
              <a:latin typeface="Segoe UI" panose="020B0502040204020203" pitchFamily="34" charset="0"/>
              <a:ea typeface="Cambria Math" panose="02040503050406030204" pitchFamily="18" charset="0"/>
              <a:cs typeface="Segoe UI" panose="020B0502040204020203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23022" y="5161334"/>
            <a:ext cx="1546843" cy="10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73354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66568" y="1612191"/>
            <a:ext cx="76348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PT" sz="1800" dirty="0">
              <a:latin typeface="Segoe UI" panose="020B0502040204020203" pitchFamily="34" charset="0"/>
              <a:ea typeface="Cambria Math" panose="02040503050406030204" pitchFamily="18" charset="0"/>
              <a:cs typeface="Segoe UI" panose="020B0502040204020203" pitchFamily="34" charset="0"/>
            </a:endParaRPr>
          </a:p>
          <a:p>
            <a:r>
              <a:rPr lang="pt-PT" sz="1800" dirty="0" smtClean="0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	</a:t>
            </a:r>
          </a:p>
          <a:p>
            <a:endParaRPr lang="en-US" sz="2400" dirty="0">
              <a:solidFill>
                <a:schemeClr val="bg1"/>
              </a:solidFill>
              <a:latin typeface="Segoe UI" panose="020B0502040204020203" pitchFamily="34" charset="0"/>
              <a:ea typeface="Cambria Math" panose="02040503050406030204" pitchFamily="18" charset="0"/>
              <a:cs typeface="Segoe UI" panose="020B0502040204020203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29527" y="1667912"/>
            <a:ext cx="6571866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Duas</a:t>
            </a:r>
            <a:r>
              <a:rPr lang="en-US" sz="2800" b="1" dirty="0" smtClean="0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 </a:t>
            </a:r>
            <a:r>
              <a:rPr lang="en-US" sz="2800" b="1" dirty="0" err="1" smtClean="0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áreas</a:t>
            </a:r>
            <a:r>
              <a:rPr lang="en-US" sz="2800" b="1" dirty="0" smtClean="0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 de </a:t>
            </a:r>
            <a:r>
              <a:rPr lang="en-US" sz="2800" b="1" dirty="0" err="1" smtClean="0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atuação</a:t>
            </a:r>
            <a:r>
              <a:rPr lang="en-US" sz="2800" b="1" dirty="0" smtClean="0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:</a:t>
            </a:r>
          </a:p>
          <a:p>
            <a:endParaRPr lang="en-US" sz="2000" dirty="0">
              <a:latin typeface="Segoe UI" panose="020B0502040204020203" pitchFamily="34" charset="0"/>
              <a:ea typeface="Cambria Math" panose="02040503050406030204" pitchFamily="18" charset="0"/>
              <a:cs typeface="Segoe UI" panose="020B0502040204020203" pitchFamily="34" charset="0"/>
            </a:endParaRPr>
          </a:p>
          <a:p>
            <a:endParaRPr lang="en-US" sz="2000" dirty="0">
              <a:latin typeface="Segoe UI" panose="020B0502040204020203" pitchFamily="34" charset="0"/>
              <a:ea typeface="Cambria Math" panose="02040503050406030204" pitchFamily="18" charset="0"/>
              <a:cs typeface="Segoe UI" panose="020B0502040204020203" pitchFamily="34" charset="0"/>
            </a:endParaRPr>
          </a:p>
          <a:p>
            <a:pPr marL="342900" indent="-342900">
              <a:buFontTx/>
              <a:buChar char="-"/>
            </a:pPr>
            <a:r>
              <a:rPr lang="en-US" sz="2000" dirty="0" smtClean="0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Mercado local de </a:t>
            </a:r>
            <a:r>
              <a:rPr lang="en-US" sz="2000" dirty="0" err="1" smtClean="0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produtos</a:t>
            </a:r>
            <a:r>
              <a:rPr lang="en-US" sz="2000" dirty="0" smtClean="0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 de </a:t>
            </a:r>
            <a:r>
              <a:rPr lang="en-US" sz="2000" dirty="0" err="1" smtClean="0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cortiça</a:t>
            </a:r>
            <a:r>
              <a:rPr lang="en-US" sz="2000" dirty="0" smtClean="0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;</a:t>
            </a:r>
          </a:p>
          <a:p>
            <a:pPr marL="342900" indent="-342900">
              <a:buFontTx/>
              <a:buChar char="-"/>
            </a:pPr>
            <a:endParaRPr lang="en-US" sz="2000" dirty="0" smtClean="0">
              <a:latin typeface="Segoe UI" panose="020B0502040204020203" pitchFamily="34" charset="0"/>
              <a:ea typeface="Cambria Math" panose="02040503050406030204" pitchFamily="18" charset="0"/>
              <a:cs typeface="Segoe UI" panose="020B0502040204020203" pitchFamily="34" charset="0"/>
            </a:endParaRPr>
          </a:p>
          <a:p>
            <a:pPr marL="342900" indent="-342900">
              <a:buFontTx/>
              <a:buChar char="-"/>
            </a:pPr>
            <a:endParaRPr lang="en-US" sz="2000" dirty="0">
              <a:latin typeface="Segoe UI" panose="020B0502040204020203" pitchFamily="34" charset="0"/>
              <a:ea typeface="Cambria Math" panose="02040503050406030204" pitchFamily="18" charset="0"/>
              <a:cs typeface="Segoe UI" panose="020B0502040204020203" pitchFamily="34" charset="0"/>
            </a:endParaRPr>
          </a:p>
          <a:p>
            <a:pPr marL="342900" indent="-342900">
              <a:buFontTx/>
              <a:buChar char="-"/>
            </a:pPr>
            <a:endParaRPr lang="en-US" sz="2000" dirty="0">
              <a:latin typeface="Segoe UI" panose="020B0502040204020203" pitchFamily="34" charset="0"/>
              <a:ea typeface="Cambria Math" panose="02040503050406030204" pitchFamily="18" charset="0"/>
              <a:cs typeface="Segoe UI" panose="020B0502040204020203" pitchFamily="34" charset="0"/>
            </a:endParaRPr>
          </a:p>
          <a:p>
            <a:pPr marL="342900" indent="-342900">
              <a:buFontTx/>
              <a:buChar char="-"/>
            </a:pPr>
            <a:r>
              <a:rPr lang="en-US" sz="2000" dirty="0" err="1" smtClean="0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Exportação</a:t>
            </a:r>
            <a:r>
              <a:rPr lang="en-US" sz="2000" dirty="0" smtClean="0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 com principal </a:t>
            </a:r>
            <a:r>
              <a:rPr lang="en-US" sz="2000" dirty="0" err="1" smtClean="0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incidência</a:t>
            </a:r>
            <a:r>
              <a:rPr lang="en-US" sz="2000" dirty="0" smtClean="0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 </a:t>
            </a:r>
            <a:r>
              <a:rPr lang="en-US" sz="2000" dirty="0" err="1" smtClean="0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em</a:t>
            </a:r>
            <a:r>
              <a:rPr lang="en-US" sz="2000" dirty="0" smtClean="0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 Portugal e </a:t>
            </a:r>
            <a:r>
              <a:rPr lang="en-US" sz="2000" dirty="0" err="1" smtClean="0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Espanha</a:t>
            </a:r>
            <a:r>
              <a:rPr lang="en-US" sz="2000" dirty="0" smtClean="0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;</a:t>
            </a:r>
            <a:endParaRPr lang="en-US" sz="2000" dirty="0">
              <a:latin typeface="Segoe UI" panose="020B0502040204020203" pitchFamily="34" charset="0"/>
              <a:ea typeface="Cambria Math" panose="02040503050406030204" pitchFamily="18" charset="0"/>
              <a:cs typeface="Segoe UI" panose="020B0502040204020203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165" r="45264" b="6364"/>
          <a:stretch/>
        </p:blipFill>
        <p:spPr>
          <a:xfrm>
            <a:off x="0" y="-1"/>
            <a:ext cx="5130577" cy="6877051"/>
          </a:xfrm>
          <a:prstGeom prst="rtTriangle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6730302" y="177884"/>
            <a:ext cx="3171091" cy="1181799"/>
            <a:chOff x="6730302" y="177884"/>
            <a:chExt cx="3171091" cy="118179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605249" y="332656"/>
              <a:ext cx="1296144" cy="890787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6730302" y="177884"/>
              <a:ext cx="1260794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pt-PT" sz="1600" dirty="0" smtClean="0">
                  <a:solidFill>
                    <a:srgbClr val="0C352E"/>
                  </a:solidFill>
                  <a:latin typeface="Segoe UI" panose="020B0502040204020203" pitchFamily="34" charset="0"/>
                  <a:ea typeface="Cambria Math" panose="02040503050406030204" pitchFamily="18" charset="0"/>
                  <a:cs typeface="Segoe UI" panose="020B0502040204020203" pitchFamily="34" charset="0"/>
                </a:rPr>
                <a:t>Corticeira </a:t>
              </a:r>
            </a:p>
            <a:p>
              <a:r>
                <a:rPr lang="pt-PT" sz="1600" dirty="0" smtClean="0">
                  <a:solidFill>
                    <a:srgbClr val="0C352E"/>
                  </a:solidFill>
                  <a:latin typeface="Segoe UI" panose="020B0502040204020203" pitchFamily="34" charset="0"/>
                  <a:ea typeface="Cambria Math" panose="02040503050406030204" pitchFamily="18" charset="0"/>
                  <a:cs typeface="Segoe UI" panose="020B0502040204020203" pitchFamily="34" charset="0"/>
                </a:rPr>
                <a:t>Amorim</a:t>
              </a:r>
              <a:endParaRPr lang="en-US" sz="1600" dirty="0">
                <a:solidFill>
                  <a:srgbClr val="A7C5B8"/>
                </a:solidFill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endParaRPr>
            </a:p>
            <a:p>
              <a:r>
                <a:rPr lang="pt-PT" sz="1600" dirty="0" smtClean="0">
                  <a:solidFill>
                    <a:srgbClr val="A7C5B8"/>
                  </a:solidFill>
                  <a:latin typeface="Segoe UI" panose="020B0502040204020203" pitchFamily="34" charset="0"/>
                  <a:ea typeface="Cambria Math" panose="02040503050406030204" pitchFamily="18" charset="0"/>
                  <a:cs typeface="Segoe UI" panose="020B0502040204020203" pitchFamily="34" charset="0"/>
                </a:rPr>
                <a:t>Presença na</a:t>
              </a:r>
            </a:p>
            <a:p>
              <a:r>
                <a:rPr lang="pt-PT" sz="1600" dirty="0" smtClean="0">
                  <a:solidFill>
                    <a:srgbClr val="A7C5B8"/>
                  </a:solidFill>
                  <a:latin typeface="Segoe UI" panose="020B0502040204020203" pitchFamily="34" charset="0"/>
                  <a:ea typeface="Cambria Math" panose="02040503050406030204" pitchFamily="18" charset="0"/>
                  <a:cs typeface="Segoe UI" panose="020B0502040204020203" pitchFamily="34" charset="0"/>
                </a:rPr>
                <a:t>Tunísia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 flipH="1">
              <a:off x="8173201" y="196412"/>
              <a:ext cx="432048" cy="1163271"/>
            </a:xfrm>
            <a:prstGeom prst="line">
              <a:avLst/>
            </a:prstGeom>
            <a:ln w="19050">
              <a:solidFill>
                <a:srgbClr val="8DBF4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423727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F:\AP_com alteraçoes.key\Data\_MG_7427-small-848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0316"/>
          <a:stretch/>
        </p:blipFill>
        <p:spPr bwMode="auto">
          <a:xfrm rot="5400000">
            <a:off x="783856" y="-810673"/>
            <a:ext cx="4597127" cy="6182756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7083344" y="177884"/>
            <a:ext cx="2818049" cy="1181799"/>
            <a:chOff x="5796136" y="177884"/>
            <a:chExt cx="2818049" cy="1181799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318041" y="332656"/>
              <a:ext cx="1296144" cy="890787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5796136" y="177884"/>
              <a:ext cx="1260794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pt-PT" sz="1600" dirty="0" smtClean="0">
                  <a:solidFill>
                    <a:srgbClr val="0C352E"/>
                  </a:solidFill>
                  <a:latin typeface="Segoe UI" panose="020B0502040204020203" pitchFamily="34" charset="0"/>
                  <a:ea typeface="Cambria Math" panose="02040503050406030204" pitchFamily="18" charset="0"/>
                  <a:cs typeface="Segoe UI" panose="020B0502040204020203" pitchFamily="34" charset="0"/>
                </a:rPr>
                <a:t>Corticeira </a:t>
              </a:r>
            </a:p>
            <a:p>
              <a:r>
                <a:rPr lang="pt-PT" sz="1600" dirty="0" smtClean="0">
                  <a:solidFill>
                    <a:srgbClr val="0C352E"/>
                  </a:solidFill>
                  <a:latin typeface="Segoe UI" panose="020B0502040204020203" pitchFamily="34" charset="0"/>
                  <a:ea typeface="Cambria Math" panose="02040503050406030204" pitchFamily="18" charset="0"/>
                  <a:cs typeface="Segoe UI" panose="020B0502040204020203" pitchFamily="34" charset="0"/>
                </a:rPr>
                <a:t>Amorim</a:t>
              </a:r>
              <a:endParaRPr lang="en-US" sz="1600" dirty="0">
                <a:solidFill>
                  <a:srgbClr val="A7C5B8"/>
                </a:solidFill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endParaRPr>
            </a:p>
            <a:p>
              <a:r>
                <a:rPr lang="pt-PT" sz="1600" dirty="0" smtClean="0">
                  <a:solidFill>
                    <a:srgbClr val="A7C5B8"/>
                  </a:solidFill>
                  <a:latin typeface="Segoe UI" panose="020B0502040204020203" pitchFamily="34" charset="0"/>
                  <a:ea typeface="Cambria Math" panose="02040503050406030204" pitchFamily="18" charset="0"/>
                  <a:cs typeface="Segoe UI" panose="020B0502040204020203" pitchFamily="34" charset="0"/>
                </a:rPr>
                <a:t>Presença na</a:t>
              </a:r>
            </a:p>
            <a:p>
              <a:r>
                <a:rPr lang="pt-PT" sz="1600" dirty="0" smtClean="0">
                  <a:solidFill>
                    <a:srgbClr val="A7C5B8"/>
                  </a:solidFill>
                  <a:latin typeface="Segoe UI" panose="020B0502040204020203" pitchFamily="34" charset="0"/>
                  <a:ea typeface="Cambria Math" panose="02040503050406030204" pitchFamily="18" charset="0"/>
                  <a:cs typeface="Segoe UI" panose="020B0502040204020203" pitchFamily="34" charset="0"/>
                </a:rPr>
                <a:t>Tunísia</a:t>
              </a:r>
            </a:p>
          </p:txBody>
        </p:sp>
        <p:cxnSp>
          <p:nvCxnSpPr>
            <p:cNvPr id="20" name="Straight Connector 19"/>
            <p:cNvCxnSpPr/>
            <p:nvPr/>
          </p:nvCxnSpPr>
          <p:spPr>
            <a:xfrm flipH="1">
              <a:off x="6885993" y="196412"/>
              <a:ext cx="432048" cy="1163271"/>
            </a:xfrm>
            <a:prstGeom prst="line">
              <a:avLst/>
            </a:prstGeom>
            <a:ln w="19050">
              <a:solidFill>
                <a:srgbClr val="8DBF4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3186361" y="1854349"/>
            <a:ext cx="6805048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pt-PT" sz="1800" dirty="0" smtClean="0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 </a:t>
            </a:r>
            <a:r>
              <a:rPr lang="pt-PT" sz="2000" b="1" dirty="0" smtClean="0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Principal empregador  privado na região de Tabarka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t-PT" sz="1800" dirty="0">
              <a:latin typeface="Segoe UI" panose="020B0502040204020203" pitchFamily="34" charset="0"/>
              <a:ea typeface="Cambria Math" panose="02040503050406030204" pitchFamily="18" charset="0"/>
              <a:cs typeface="Segoe UI" panose="020B0502040204020203" pitchFamily="34" charset="0"/>
            </a:endParaRPr>
          </a:p>
          <a:p>
            <a:pPr algn="just"/>
            <a:r>
              <a:rPr lang="pt-PT" sz="1800" dirty="0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	Mantemos de forma regular uma média de 100 	colaboradores todos de nacionalidade </a:t>
            </a:r>
            <a:r>
              <a:rPr lang="pt-PT" sz="1800" dirty="0" smtClean="0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tunisina 	incluindo o Diretor da empresa;</a:t>
            </a:r>
            <a:endParaRPr lang="pt-PT" sz="1800" dirty="0">
              <a:latin typeface="Segoe UI" panose="020B0502040204020203" pitchFamily="34" charset="0"/>
              <a:ea typeface="Cambria Math" panose="02040503050406030204" pitchFamily="18" charset="0"/>
              <a:cs typeface="Segoe UI" panose="020B0502040204020203" pitchFamily="34" charset="0"/>
            </a:endParaRPr>
          </a:p>
          <a:p>
            <a:pPr algn="just"/>
            <a:endParaRPr lang="pt-PT" sz="1800" dirty="0">
              <a:latin typeface="Segoe UI" panose="020B0502040204020203" pitchFamily="34" charset="0"/>
              <a:ea typeface="Cambria Math" panose="02040503050406030204" pitchFamily="18" charset="0"/>
              <a:cs typeface="Segoe UI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PT" sz="1800" dirty="0" smtClean="0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 </a:t>
            </a:r>
            <a:r>
              <a:rPr lang="pt-PT" sz="2000" b="1" dirty="0" smtClean="0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Instalações fabris</a:t>
            </a:r>
            <a:endParaRPr lang="pt-PT" sz="2000" b="1" dirty="0">
              <a:latin typeface="Segoe UI" panose="020B0502040204020203" pitchFamily="34" charset="0"/>
              <a:ea typeface="Cambria Math" panose="02040503050406030204" pitchFamily="18" charset="0"/>
              <a:cs typeface="Segoe UI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t-PT" sz="1800" dirty="0">
              <a:latin typeface="Segoe UI" panose="020B0502040204020203" pitchFamily="34" charset="0"/>
              <a:ea typeface="Cambria Math" panose="02040503050406030204" pitchFamily="18" charset="0"/>
              <a:cs typeface="Segoe UI" panose="020B0502040204020203" pitchFamily="34" charset="0"/>
            </a:endParaRPr>
          </a:p>
          <a:p>
            <a:pPr algn="just"/>
            <a:r>
              <a:rPr lang="pt-PT" sz="1800" dirty="0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	</a:t>
            </a:r>
            <a:r>
              <a:rPr lang="pt-PT" sz="1800" dirty="0" smtClean="0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A fábrica da SNL está implementada num terreno de 	15 hectares em Tabarka;</a:t>
            </a:r>
            <a:endParaRPr lang="pt-PT" sz="1800" dirty="0">
              <a:latin typeface="Segoe UI" panose="020B0502040204020203" pitchFamily="34" charset="0"/>
              <a:ea typeface="Cambria Math" panose="02040503050406030204" pitchFamily="18" charset="0"/>
              <a:cs typeface="Segoe UI" panose="020B0502040204020203" pitchFamily="34" charset="0"/>
            </a:endParaRPr>
          </a:p>
          <a:p>
            <a:pPr algn="just"/>
            <a:endParaRPr lang="pt-PT" sz="1800" dirty="0">
              <a:latin typeface="Segoe UI" panose="020B0502040204020203" pitchFamily="34" charset="0"/>
              <a:ea typeface="Cambria Math" panose="02040503050406030204" pitchFamily="18" charset="0"/>
              <a:cs typeface="Segoe UI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PT" sz="1800" dirty="0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 </a:t>
            </a:r>
            <a:r>
              <a:rPr lang="pt-PT" sz="2000" b="1" dirty="0" smtClean="0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Equipamentos sociais</a:t>
            </a:r>
            <a:endParaRPr lang="pt-PT" sz="2000" b="1" dirty="0">
              <a:latin typeface="Segoe UI" panose="020B0502040204020203" pitchFamily="34" charset="0"/>
              <a:ea typeface="Cambria Math" panose="02040503050406030204" pitchFamily="18" charset="0"/>
              <a:cs typeface="Segoe UI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t-PT" sz="1800" dirty="0">
              <a:latin typeface="Segoe UI" panose="020B0502040204020203" pitchFamily="34" charset="0"/>
              <a:ea typeface="Cambria Math" panose="02040503050406030204" pitchFamily="18" charset="0"/>
              <a:cs typeface="Segoe UI" panose="020B0502040204020203" pitchFamily="34" charset="0"/>
            </a:endParaRPr>
          </a:p>
          <a:p>
            <a:pPr algn="just"/>
            <a:r>
              <a:rPr lang="pt-PT" sz="1800" dirty="0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	</a:t>
            </a:r>
            <a:r>
              <a:rPr lang="pt-PT" sz="1800" dirty="0" smtClean="0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Na fábrica existe uma cantina onde diariamente a 	empresa garante uma refeição aos seus colaboradores;</a:t>
            </a:r>
            <a:endParaRPr lang="pt-PT" sz="1800" dirty="0">
              <a:latin typeface="Segoe UI" panose="020B0502040204020203" pitchFamily="34" charset="0"/>
              <a:ea typeface="Cambria Math" panose="02040503050406030204" pitchFamily="18" charset="0"/>
              <a:cs typeface="Segoe UI" panose="020B0502040204020203" pitchFamily="34" charset="0"/>
            </a:endParaRPr>
          </a:p>
          <a:p>
            <a:pPr algn="just"/>
            <a:endParaRPr lang="pt-PT" sz="1800" dirty="0">
              <a:latin typeface="Segoe UI" panose="020B0502040204020203" pitchFamily="34" charset="0"/>
              <a:ea typeface="Cambria Math" panose="02040503050406030204" pitchFamily="18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335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32 33.ti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50440" t="1718" r="1514" b="1764"/>
          <a:stretch/>
        </p:blipFill>
        <p:spPr>
          <a:xfrm>
            <a:off x="-1" y="-1"/>
            <a:ext cx="5058569" cy="6910082"/>
          </a:xfrm>
          <a:prstGeom prst="rtTriangle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305208" y="1407116"/>
            <a:ext cx="6805048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pt-PT" sz="1800" dirty="0" smtClean="0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 </a:t>
            </a:r>
            <a:r>
              <a:rPr lang="pt-PT" sz="2000" b="1" dirty="0" smtClean="0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Participação na Adjudicação Pública de Cortiça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t-PT" sz="1800" dirty="0">
              <a:latin typeface="Segoe UI" panose="020B0502040204020203" pitchFamily="34" charset="0"/>
              <a:ea typeface="Cambria Math" panose="02040503050406030204" pitchFamily="18" charset="0"/>
              <a:cs typeface="Segoe UI" panose="020B0502040204020203" pitchFamily="34" charset="0"/>
            </a:endParaRPr>
          </a:p>
          <a:p>
            <a:pPr algn="just"/>
            <a:r>
              <a:rPr lang="pt-PT" sz="1800" dirty="0" smtClean="0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	Desde 1997 somos com regularidade o principal 	comprador da cortiça vendida pelo Estado Tunisino;</a:t>
            </a:r>
          </a:p>
          <a:p>
            <a:pPr algn="just"/>
            <a:endParaRPr lang="pt-PT" sz="1800" dirty="0">
              <a:latin typeface="Segoe UI" panose="020B0502040204020203" pitchFamily="34" charset="0"/>
              <a:ea typeface="Cambria Math" panose="02040503050406030204" pitchFamily="18" charset="0"/>
              <a:cs typeface="Segoe UI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PT" sz="1800" dirty="0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 </a:t>
            </a:r>
            <a:r>
              <a:rPr lang="pt-PT" sz="2000" b="1" dirty="0" smtClean="0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Colaboradores</a:t>
            </a:r>
            <a:endParaRPr lang="pt-PT" sz="2000" b="1" dirty="0">
              <a:latin typeface="Segoe UI" panose="020B0502040204020203" pitchFamily="34" charset="0"/>
              <a:ea typeface="Cambria Math" panose="02040503050406030204" pitchFamily="18" charset="0"/>
              <a:cs typeface="Segoe UI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t-PT" sz="1800" dirty="0">
              <a:latin typeface="Segoe UI" panose="020B0502040204020203" pitchFamily="34" charset="0"/>
              <a:ea typeface="Cambria Math" panose="02040503050406030204" pitchFamily="18" charset="0"/>
              <a:cs typeface="Segoe UI" panose="020B0502040204020203" pitchFamily="34" charset="0"/>
            </a:endParaRPr>
          </a:p>
          <a:p>
            <a:pPr algn="just"/>
            <a:r>
              <a:rPr lang="pt-PT" sz="1800" dirty="0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	</a:t>
            </a:r>
            <a:r>
              <a:rPr lang="pt-PT" sz="1800" dirty="0" smtClean="0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Mantemos de forma regular uma média de 100 	colaboradores todos de nacionalidade tunisina;</a:t>
            </a:r>
          </a:p>
          <a:p>
            <a:pPr algn="just"/>
            <a:endParaRPr lang="pt-PT" sz="1800" dirty="0">
              <a:latin typeface="Segoe UI" panose="020B0502040204020203" pitchFamily="34" charset="0"/>
              <a:ea typeface="Cambria Math" panose="02040503050406030204" pitchFamily="18" charset="0"/>
              <a:cs typeface="Segoe UI" panose="020B0502040204020203" pitchFamily="34" charset="0"/>
            </a:endParaRPr>
          </a:p>
          <a:p>
            <a:pPr algn="just"/>
            <a:endParaRPr lang="pt-PT" sz="1800" dirty="0">
              <a:latin typeface="Segoe UI" panose="020B0502040204020203" pitchFamily="34" charset="0"/>
              <a:ea typeface="Cambria Math" panose="02040503050406030204" pitchFamily="18" charset="0"/>
              <a:cs typeface="Segoe UI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PT" sz="1800" dirty="0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 </a:t>
            </a:r>
            <a:r>
              <a:rPr lang="pt-PT" sz="2000" b="1" dirty="0" smtClean="0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Política de investimentos</a:t>
            </a:r>
            <a:endParaRPr lang="pt-PT" sz="2000" b="1" dirty="0">
              <a:latin typeface="Segoe UI" panose="020B0502040204020203" pitchFamily="34" charset="0"/>
              <a:ea typeface="Cambria Math" panose="02040503050406030204" pitchFamily="18" charset="0"/>
              <a:cs typeface="Segoe UI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t-PT" sz="1800" dirty="0">
              <a:latin typeface="Segoe UI" panose="020B0502040204020203" pitchFamily="34" charset="0"/>
              <a:ea typeface="Cambria Math" panose="02040503050406030204" pitchFamily="18" charset="0"/>
              <a:cs typeface="Segoe UI" panose="020B0502040204020203" pitchFamily="34" charset="0"/>
            </a:endParaRPr>
          </a:p>
          <a:p>
            <a:pPr algn="just"/>
            <a:r>
              <a:rPr lang="pt-PT" sz="1800" dirty="0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	</a:t>
            </a:r>
            <a:r>
              <a:rPr lang="pt-PT" sz="1800" dirty="0" smtClean="0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A empresa está hoje capacitada para responder aos 	mercados mais exigentes, dispondo de uma 	capacidade instalada que nos permite consumir a 	totalidade da cortiça extraída na Tunísia; </a:t>
            </a:r>
            <a:endParaRPr lang="pt-PT" sz="1800" dirty="0">
              <a:latin typeface="Segoe UI" panose="020B0502040204020203" pitchFamily="34" charset="0"/>
              <a:ea typeface="Cambria Math" panose="02040503050406030204" pitchFamily="18" charset="0"/>
              <a:cs typeface="Segoe UI" panose="020B0502040204020203" pitchFamily="34" charset="0"/>
            </a:endParaRPr>
          </a:p>
          <a:p>
            <a:pPr algn="just"/>
            <a:endParaRPr lang="pt-PT" sz="1800" dirty="0">
              <a:latin typeface="Segoe UI" panose="020B0502040204020203" pitchFamily="34" charset="0"/>
              <a:ea typeface="Cambria Math" panose="02040503050406030204" pitchFamily="18" charset="0"/>
              <a:cs typeface="Segoe UI" panose="020B0502040204020203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083344" y="177884"/>
            <a:ext cx="2818049" cy="1181799"/>
            <a:chOff x="5796136" y="177884"/>
            <a:chExt cx="2818049" cy="118179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318041" y="332656"/>
              <a:ext cx="1296144" cy="890787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5796136" y="177884"/>
              <a:ext cx="1260794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pt-PT" sz="1600" dirty="0" smtClean="0">
                  <a:solidFill>
                    <a:srgbClr val="0C352E"/>
                  </a:solidFill>
                  <a:latin typeface="Segoe UI" panose="020B0502040204020203" pitchFamily="34" charset="0"/>
                  <a:ea typeface="Cambria Math" panose="02040503050406030204" pitchFamily="18" charset="0"/>
                  <a:cs typeface="Segoe UI" panose="020B0502040204020203" pitchFamily="34" charset="0"/>
                </a:rPr>
                <a:t>Corticeira </a:t>
              </a:r>
            </a:p>
            <a:p>
              <a:r>
                <a:rPr lang="pt-PT" sz="1600" dirty="0" smtClean="0">
                  <a:solidFill>
                    <a:srgbClr val="0C352E"/>
                  </a:solidFill>
                  <a:latin typeface="Segoe UI" panose="020B0502040204020203" pitchFamily="34" charset="0"/>
                  <a:ea typeface="Cambria Math" panose="02040503050406030204" pitchFamily="18" charset="0"/>
                  <a:cs typeface="Segoe UI" panose="020B0502040204020203" pitchFamily="34" charset="0"/>
                </a:rPr>
                <a:t>Amorim</a:t>
              </a:r>
            </a:p>
            <a:p>
              <a:r>
                <a:rPr lang="pt-PT" sz="1600" dirty="0" smtClean="0">
                  <a:solidFill>
                    <a:srgbClr val="A7C5B8"/>
                  </a:solidFill>
                  <a:latin typeface="Segoe UI" panose="020B0502040204020203" pitchFamily="34" charset="0"/>
                  <a:ea typeface="Cambria Math" panose="02040503050406030204" pitchFamily="18" charset="0"/>
                  <a:cs typeface="Segoe UI" panose="020B0502040204020203" pitchFamily="34" charset="0"/>
                </a:rPr>
                <a:t>Presença na</a:t>
              </a:r>
            </a:p>
            <a:p>
              <a:r>
                <a:rPr lang="pt-PT" sz="1600" dirty="0" smtClean="0">
                  <a:solidFill>
                    <a:srgbClr val="A7C5B8"/>
                  </a:solidFill>
                  <a:latin typeface="Segoe UI" panose="020B0502040204020203" pitchFamily="34" charset="0"/>
                  <a:ea typeface="Cambria Math" panose="02040503050406030204" pitchFamily="18" charset="0"/>
                  <a:cs typeface="Segoe UI" panose="020B0502040204020203" pitchFamily="34" charset="0"/>
                </a:rPr>
                <a:t>Tunísia</a:t>
              </a:r>
            </a:p>
          </p:txBody>
        </p:sp>
        <p:cxnSp>
          <p:nvCxnSpPr>
            <p:cNvPr id="19" name="Straight Connector 18"/>
            <p:cNvCxnSpPr/>
            <p:nvPr/>
          </p:nvCxnSpPr>
          <p:spPr>
            <a:xfrm flipH="1">
              <a:off x="6885993" y="196412"/>
              <a:ext cx="432048" cy="1163271"/>
            </a:xfrm>
            <a:prstGeom prst="line">
              <a:avLst/>
            </a:prstGeom>
            <a:ln w="19050">
              <a:solidFill>
                <a:srgbClr val="8DBF4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927088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F:\AP_com alteraçoes.key\Data\_MG_7427-small-848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0316"/>
          <a:stretch/>
        </p:blipFill>
        <p:spPr bwMode="auto">
          <a:xfrm rot="5400000">
            <a:off x="783856" y="-810673"/>
            <a:ext cx="4597127" cy="6182756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7083344" y="177884"/>
            <a:ext cx="2818049" cy="1181799"/>
            <a:chOff x="5796136" y="177884"/>
            <a:chExt cx="2818049" cy="1181799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318041" y="332656"/>
              <a:ext cx="1296144" cy="890787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5796136" y="177884"/>
              <a:ext cx="1260794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pt-PT" sz="1600" dirty="0" smtClean="0">
                  <a:solidFill>
                    <a:srgbClr val="0C352E"/>
                  </a:solidFill>
                  <a:latin typeface="Segoe UI" panose="020B0502040204020203" pitchFamily="34" charset="0"/>
                  <a:ea typeface="Cambria Math" panose="02040503050406030204" pitchFamily="18" charset="0"/>
                  <a:cs typeface="Segoe UI" panose="020B0502040204020203" pitchFamily="34" charset="0"/>
                </a:rPr>
                <a:t>Corticeira </a:t>
              </a:r>
            </a:p>
            <a:p>
              <a:r>
                <a:rPr lang="pt-PT" sz="1600" dirty="0" smtClean="0">
                  <a:solidFill>
                    <a:srgbClr val="0C352E"/>
                  </a:solidFill>
                  <a:latin typeface="Segoe UI" panose="020B0502040204020203" pitchFamily="34" charset="0"/>
                  <a:ea typeface="Cambria Math" panose="02040503050406030204" pitchFamily="18" charset="0"/>
                  <a:cs typeface="Segoe UI" panose="020B0502040204020203" pitchFamily="34" charset="0"/>
                </a:rPr>
                <a:t>Amorim</a:t>
              </a:r>
              <a:endParaRPr lang="en-US" sz="1600" dirty="0">
                <a:solidFill>
                  <a:srgbClr val="A7C5B8"/>
                </a:solidFill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endParaRPr>
            </a:p>
            <a:p>
              <a:r>
                <a:rPr lang="pt-PT" sz="1600" dirty="0" smtClean="0">
                  <a:solidFill>
                    <a:srgbClr val="A7C5B8"/>
                  </a:solidFill>
                  <a:latin typeface="Segoe UI" panose="020B0502040204020203" pitchFamily="34" charset="0"/>
                  <a:ea typeface="Cambria Math" panose="02040503050406030204" pitchFamily="18" charset="0"/>
                  <a:cs typeface="Segoe UI" panose="020B0502040204020203" pitchFamily="34" charset="0"/>
                </a:rPr>
                <a:t>Presença na</a:t>
              </a:r>
            </a:p>
            <a:p>
              <a:r>
                <a:rPr lang="pt-PT" sz="1600" dirty="0" smtClean="0">
                  <a:solidFill>
                    <a:srgbClr val="A7C5B8"/>
                  </a:solidFill>
                  <a:latin typeface="Segoe UI" panose="020B0502040204020203" pitchFamily="34" charset="0"/>
                  <a:ea typeface="Cambria Math" panose="02040503050406030204" pitchFamily="18" charset="0"/>
                  <a:cs typeface="Segoe UI" panose="020B0502040204020203" pitchFamily="34" charset="0"/>
                </a:rPr>
                <a:t>Tunísia</a:t>
              </a:r>
            </a:p>
          </p:txBody>
        </p:sp>
        <p:cxnSp>
          <p:nvCxnSpPr>
            <p:cNvPr id="20" name="Straight Connector 19"/>
            <p:cNvCxnSpPr/>
            <p:nvPr/>
          </p:nvCxnSpPr>
          <p:spPr>
            <a:xfrm flipH="1">
              <a:off x="6885993" y="196412"/>
              <a:ext cx="432048" cy="1163271"/>
            </a:xfrm>
            <a:prstGeom prst="line">
              <a:avLst/>
            </a:prstGeom>
            <a:ln w="19050">
              <a:solidFill>
                <a:srgbClr val="8DBF4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3099497" y="2574429"/>
            <a:ext cx="6805048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pt-PT" sz="1800" dirty="0" smtClean="0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 </a:t>
            </a:r>
            <a:r>
              <a:rPr lang="pt-PT" sz="2000" b="1" dirty="0" smtClean="0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Perspetivas para o futuro</a:t>
            </a:r>
          </a:p>
          <a:p>
            <a:pPr algn="just"/>
            <a:endParaRPr lang="pt-PT" sz="1800" dirty="0" smtClean="0">
              <a:latin typeface="Segoe UI" panose="020B0502040204020203" pitchFamily="34" charset="0"/>
              <a:ea typeface="Cambria Math" panose="02040503050406030204" pitchFamily="18" charset="0"/>
              <a:cs typeface="Segoe UI" panose="020B0502040204020203" pitchFamily="34" charset="0"/>
            </a:endParaRPr>
          </a:p>
          <a:p>
            <a:pPr algn="just"/>
            <a:r>
              <a:rPr lang="pt-PT" sz="1800" dirty="0" smtClean="0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Trabalhar com o governo da Tunísia para:</a:t>
            </a:r>
          </a:p>
          <a:p>
            <a:pPr algn="just"/>
            <a:endParaRPr lang="pt-PT" sz="1800" dirty="0">
              <a:latin typeface="Segoe UI" panose="020B0502040204020203" pitchFamily="34" charset="0"/>
              <a:ea typeface="Cambria Math" panose="02040503050406030204" pitchFamily="18" charset="0"/>
              <a:cs typeface="Segoe UI" panose="020B0502040204020203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pt-PT" sz="1800" dirty="0" smtClean="0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Aumentar a produtividade das florestas de sobreiro da Tunísia;</a:t>
            </a:r>
          </a:p>
          <a:p>
            <a:pPr marL="285750" indent="-285750" algn="just">
              <a:buFontTx/>
              <a:buChar char="-"/>
            </a:pPr>
            <a:endParaRPr lang="pt-PT" sz="1800" dirty="0" smtClean="0">
              <a:latin typeface="Segoe UI" panose="020B0502040204020203" pitchFamily="34" charset="0"/>
              <a:ea typeface="Cambria Math" panose="02040503050406030204" pitchFamily="18" charset="0"/>
              <a:cs typeface="Segoe UI" panose="020B0502040204020203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pt-PT" sz="1800" dirty="0" smtClean="0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Melhorar a qualidade da cortiça extraída;</a:t>
            </a:r>
          </a:p>
          <a:p>
            <a:pPr marL="285750" indent="-285750" algn="just">
              <a:buFontTx/>
              <a:buChar char="-"/>
            </a:pPr>
            <a:endParaRPr lang="pt-PT" sz="1800" dirty="0">
              <a:latin typeface="Segoe UI" panose="020B0502040204020203" pitchFamily="34" charset="0"/>
              <a:ea typeface="Cambria Math" panose="02040503050406030204" pitchFamily="18" charset="0"/>
              <a:cs typeface="Segoe UI" panose="020B0502040204020203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pt-PT" sz="1800" dirty="0" smtClean="0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Formar operadores silvicolas de forme a eliminar o impacto negativo dos trabalhos mal efetuados;</a:t>
            </a:r>
          </a:p>
          <a:p>
            <a:pPr marL="285750" indent="-285750" algn="just">
              <a:buFontTx/>
              <a:buChar char="-"/>
            </a:pPr>
            <a:endParaRPr lang="pt-PT" sz="1800" dirty="0">
              <a:latin typeface="Segoe UI" panose="020B0502040204020203" pitchFamily="34" charset="0"/>
              <a:ea typeface="Cambria Math" panose="02040503050406030204" pitchFamily="18" charset="0"/>
              <a:cs typeface="Segoe UI" panose="020B0502040204020203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pt-PT" sz="1800" dirty="0" smtClean="0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Melhorar o estado fito-sanitário da floresta de sobreiro;</a:t>
            </a:r>
            <a:endParaRPr lang="pt-PT" sz="1800" dirty="0">
              <a:latin typeface="Segoe UI" panose="020B0502040204020203" pitchFamily="34" charset="0"/>
              <a:ea typeface="Cambria Math" panose="02040503050406030204" pitchFamily="18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657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552" r="45464" b="8144"/>
          <a:stretch/>
        </p:blipFill>
        <p:spPr bwMode="auto">
          <a:xfrm>
            <a:off x="0" y="-17859"/>
            <a:ext cx="5058570" cy="6894909"/>
          </a:xfrm>
          <a:prstGeom prst="rtTriangl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56334" y="332656"/>
            <a:ext cx="1296144" cy="8907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42145" y="1285250"/>
            <a:ext cx="6043802" cy="258532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pt-PT" sz="5400" dirty="0" smtClean="0">
                <a:solidFill>
                  <a:srgbClr val="0C352E"/>
                </a:solidFill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ESTAMOS </a:t>
            </a:r>
          </a:p>
          <a:p>
            <a:pPr algn="r"/>
            <a:r>
              <a:rPr lang="pt-PT" sz="5400" dirty="0" smtClean="0">
                <a:solidFill>
                  <a:srgbClr val="0C352E"/>
                </a:solidFill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APENAS A COMEÇAR…</a:t>
            </a:r>
            <a:endParaRPr lang="pt-PT" sz="6000" dirty="0" smtClean="0">
              <a:solidFill>
                <a:srgbClr val="0C352E"/>
              </a:solidFill>
              <a:latin typeface="Segoe UI" panose="020B0502040204020203" pitchFamily="34" charset="0"/>
              <a:ea typeface="Cambria Math" panose="02040503050406030204" pitchFamily="18" charset="0"/>
              <a:cs typeface="Segoe UI" panose="020B0502040204020203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6128952" y="196412"/>
            <a:ext cx="2458009" cy="6472948"/>
          </a:xfrm>
          <a:prstGeom prst="line">
            <a:avLst/>
          </a:prstGeom>
          <a:ln w="19050">
            <a:solidFill>
              <a:srgbClr val="8DBF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F:\Concreta_AmorimIsolamentos_RenatoGil\DSC_007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22" r="48989"/>
          <a:stretch/>
        </p:blipFill>
        <p:spPr bwMode="auto">
          <a:xfrm>
            <a:off x="0" y="-6862"/>
            <a:ext cx="5058570" cy="6883912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7290817" y="3654549"/>
            <a:ext cx="2970337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4400" dirty="0" smtClean="0">
                <a:solidFill>
                  <a:srgbClr val="609D8D"/>
                </a:solidFill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Muito</a:t>
            </a:r>
          </a:p>
          <a:p>
            <a:r>
              <a:rPr lang="pt-PT" sz="4400" dirty="0" smtClean="0">
                <a:solidFill>
                  <a:srgbClr val="609D8D"/>
                </a:solidFill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Obrigado!</a:t>
            </a:r>
          </a:p>
          <a:p>
            <a:endParaRPr lang="pt-PT" sz="2000" dirty="0" smtClean="0">
              <a:solidFill>
                <a:srgbClr val="609D8D"/>
              </a:solidFill>
              <a:latin typeface="Segoe UI" panose="020B0502040204020203" pitchFamily="34" charset="0"/>
              <a:ea typeface="Cambria Math" panose="02040503050406030204" pitchFamily="18" charset="0"/>
              <a:cs typeface="Segoe UI" panose="020B0502040204020203" pitchFamily="34" charset="0"/>
            </a:endParaRPr>
          </a:p>
          <a:p>
            <a:r>
              <a:rPr lang="pt-PT" sz="2000" dirty="0" smtClean="0">
                <a:solidFill>
                  <a:srgbClr val="609D8D"/>
                </a:solidFill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Francisco Carvalho</a:t>
            </a:r>
          </a:p>
          <a:p>
            <a:r>
              <a:rPr lang="pt-PT" sz="2000" dirty="0" smtClean="0">
                <a:solidFill>
                  <a:srgbClr val="609D8D"/>
                </a:solidFill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www.amorim.com</a:t>
            </a:r>
            <a:endParaRPr lang="en-US" sz="1800" dirty="0">
              <a:solidFill>
                <a:srgbClr val="609D8D"/>
              </a:solidFill>
              <a:latin typeface="Segoe UI" panose="020B0502040204020203" pitchFamily="34" charset="0"/>
              <a:ea typeface="Cambria Math" panose="02040503050406030204" pitchFamily="18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552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_MG_0523.ti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-127" r="2552" b="3289"/>
          <a:stretch/>
        </p:blipFill>
        <p:spPr>
          <a:xfrm>
            <a:off x="-70779" y="-1"/>
            <a:ext cx="10187917" cy="6877051"/>
          </a:xfrm>
          <a:prstGeom prst="rect">
            <a:avLst/>
          </a:prstGeom>
        </p:spPr>
      </p:pic>
      <p:sp>
        <p:nvSpPr>
          <p:cNvPr id="6" name="Right Triangle 5"/>
          <p:cNvSpPr/>
          <p:nvPr/>
        </p:nvSpPr>
        <p:spPr>
          <a:xfrm flipH="1">
            <a:off x="5202585" y="532816"/>
            <a:ext cx="4464496" cy="5904656"/>
          </a:xfrm>
          <a:prstGeom prst="rtTriangle">
            <a:avLst/>
          </a:prstGeom>
          <a:solidFill>
            <a:srgbClr val="0C352E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381081" y="2708920"/>
            <a:ext cx="228600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PT" sz="2400" dirty="0" smtClean="0">
                <a:solidFill>
                  <a:schemeClr val="bg1"/>
                </a:solidFill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CORTICEIRA AMORIM</a:t>
            </a:r>
          </a:p>
          <a:p>
            <a:pPr algn="r"/>
            <a:r>
              <a:rPr lang="pt-PT" sz="2200" dirty="0">
                <a:solidFill>
                  <a:schemeClr val="bg1"/>
                </a:solidFill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A maior empresa mundial de produtos de cortiça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89024" y="5047182"/>
            <a:ext cx="1313578" cy="90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03348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66568" y="1612191"/>
            <a:ext cx="76348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PT" sz="1800" dirty="0">
              <a:latin typeface="Segoe UI" panose="020B0502040204020203" pitchFamily="34" charset="0"/>
              <a:ea typeface="Cambria Math" panose="02040503050406030204" pitchFamily="18" charset="0"/>
              <a:cs typeface="Segoe UI" panose="020B0502040204020203" pitchFamily="34" charset="0"/>
            </a:endParaRPr>
          </a:p>
          <a:p>
            <a:r>
              <a:rPr lang="pt-PT" sz="1800" dirty="0" smtClean="0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	</a:t>
            </a:r>
          </a:p>
          <a:p>
            <a:endParaRPr lang="en-US" sz="2400" dirty="0">
              <a:solidFill>
                <a:schemeClr val="bg1"/>
              </a:solidFill>
              <a:latin typeface="Segoe UI" panose="020B0502040204020203" pitchFamily="34" charset="0"/>
              <a:ea typeface="Cambria Math" panose="02040503050406030204" pitchFamily="18" charset="0"/>
              <a:cs typeface="Segoe UI" panose="020B0502040204020203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392490" y="2130182"/>
            <a:ext cx="550890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609D8D"/>
                </a:solidFill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35% </a:t>
            </a:r>
            <a:r>
              <a:rPr lang="pt-PT" sz="2000" dirty="0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da transformação mundial de cortiça</a:t>
            </a:r>
          </a:p>
          <a:p>
            <a:r>
              <a:rPr lang="en-US" sz="2800" dirty="0" smtClean="0">
                <a:solidFill>
                  <a:srgbClr val="609D8D"/>
                </a:solidFill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605 M</a:t>
            </a:r>
            <a:r>
              <a:rPr lang="en-US" sz="2800" dirty="0">
                <a:solidFill>
                  <a:srgbClr val="609D8D"/>
                </a:solidFill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€</a:t>
            </a:r>
            <a:r>
              <a:rPr lang="en-US" sz="1800" dirty="0">
                <a:solidFill>
                  <a:srgbClr val="609D8D"/>
                </a:solidFill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 </a:t>
            </a:r>
            <a:r>
              <a:rPr lang="en-US" sz="2000" dirty="0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de </a:t>
            </a:r>
            <a:r>
              <a:rPr lang="en-US" sz="2000" dirty="0" err="1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vendas</a:t>
            </a:r>
            <a:r>
              <a:rPr lang="en-US" sz="2000" dirty="0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 </a:t>
            </a:r>
            <a:r>
              <a:rPr lang="en-US" sz="2000" dirty="0" err="1" smtClean="0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anuais</a:t>
            </a:r>
            <a:endParaRPr lang="en-US" sz="2000" dirty="0" smtClean="0">
              <a:latin typeface="Segoe UI" panose="020B0502040204020203" pitchFamily="34" charset="0"/>
              <a:ea typeface="Cambria Math" panose="02040503050406030204" pitchFamily="18" charset="0"/>
              <a:cs typeface="Segoe UI" panose="020B0502040204020203" pitchFamily="34" charset="0"/>
            </a:endParaRPr>
          </a:p>
          <a:p>
            <a:r>
              <a:rPr lang="en-US" sz="2800" dirty="0" smtClean="0">
                <a:solidFill>
                  <a:srgbClr val="609D8D"/>
                </a:solidFill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22k</a:t>
            </a:r>
            <a:r>
              <a:rPr lang="en-US" sz="2000" dirty="0" smtClean="0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 </a:t>
            </a:r>
            <a:r>
              <a:rPr lang="en-US" sz="2000" dirty="0" err="1" smtClean="0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clientes</a:t>
            </a:r>
            <a:endParaRPr lang="en-US" sz="2000" dirty="0" smtClean="0">
              <a:latin typeface="Segoe UI" panose="020B0502040204020203" pitchFamily="34" charset="0"/>
              <a:ea typeface="Cambria Math" panose="02040503050406030204" pitchFamily="18" charset="0"/>
              <a:cs typeface="Segoe UI" panose="020B0502040204020203" pitchFamily="34" charset="0"/>
            </a:endParaRPr>
          </a:p>
          <a:p>
            <a:r>
              <a:rPr lang="en-US" sz="2800" dirty="0" smtClean="0">
                <a:solidFill>
                  <a:srgbClr val="609D8D"/>
                </a:solidFill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95%</a:t>
            </a:r>
            <a:r>
              <a:rPr lang="en-US" sz="1800" dirty="0" smtClean="0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 </a:t>
            </a:r>
            <a:r>
              <a:rPr lang="pt-PT" sz="2000" dirty="0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de exportações para mais de 100 países</a:t>
            </a:r>
          </a:p>
          <a:p>
            <a:r>
              <a:rPr lang="en-US" sz="2800" dirty="0" smtClean="0">
                <a:solidFill>
                  <a:srgbClr val="609D8D"/>
                </a:solidFill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7,5 </a:t>
            </a:r>
            <a:r>
              <a:rPr lang="en-US" sz="2800" dirty="0">
                <a:solidFill>
                  <a:srgbClr val="609D8D"/>
                </a:solidFill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M€</a:t>
            </a:r>
            <a:r>
              <a:rPr lang="en-US" sz="1800" dirty="0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investimento</a:t>
            </a:r>
            <a:r>
              <a:rPr lang="en-US" sz="2000" dirty="0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anual</a:t>
            </a:r>
            <a:r>
              <a:rPr lang="en-US" sz="2000" dirty="0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 em I&amp;D</a:t>
            </a:r>
          </a:p>
          <a:p>
            <a:r>
              <a:rPr lang="en-US" sz="2800" dirty="0" smtClean="0">
                <a:solidFill>
                  <a:srgbClr val="609D8D"/>
                </a:solidFill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34</a:t>
            </a:r>
            <a:r>
              <a:rPr lang="en-US" sz="1800" dirty="0" smtClean="0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unidades</a:t>
            </a:r>
            <a:r>
              <a:rPr lang="en-US" sz="2000" dirty="0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 com </a:t>
            </a:r>
            <a:r>
              <a:rPr lang="en-US" sz="2000" dirty="0" err="1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certificação</a:t>
            </a:r>
            <a:r>
              <a:rPr lang="en-US" sz="2000" dirty="0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 FSC</a:t>
            </a:r>
          </a:p>
          <a:p>
            <a:r>
              <a:rPr lang="en-US" sz="2800" dirty="0" smtClean="0">
                <a:solidFill>
                  <a:srgbClr val="609D8D"/>
                </a:solidFill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3500</a:t>
            </a:r>
            <a:r>
              <a:rPr lang="en-US" sz="1800" dirty="0" smtClean="0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colaboradores</a:t>
            </a:r>
            <a:endParaRPr lang="en-US" sz="2000" dirty="0">
              <a:latin typeface="Segoe UI" panose="020B0502040204020203" pitchFamily="34" charset="0"/>
              <a:ea typeface="Cambria Math" panose="02040503050406030204" pitchFamily="18" charset="0"/>
              <a:cs typeface="Segoe UI" panose="020B0502040204020203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165" r="45264" b="6364"/>
          <a:stretch/>
        </p:blipFill>
        <p:spPr>
          <a:xfrm>
            <a:off x="0" y="-1"/>
            <a:ext cx="5130577" cy="6877051"/>
          </a:xfrm>
          <a:prstGeom prst="rtTriangle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6730302" y="177884"/>
            <a:ext cx="3171091" cy="1181799"/>
            <a:chOff x="6730302" y="177884"/>
            <a:chExt cx="3171091" cy="118179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605249" y="332656"/>
              <a:ext cx="1296144" cy="890787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6730302" y="177884"/>
              <a:ext cx="1487908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pt-PT" sz="1600" dirty="0" smtClean="0">
                  <a:solidFill>
                    <a:srgbClr val="0C352E"/>
                  </a:solidFill>
                  <a:latin typeface="Segoe UI" panose="020B0502040204020203" pitchFamily="34" charset="0"/>
                  <a:ea typeface="Cambria Math" panose="02040503050406030204" pitchFamily="18" charset="0"/>
                  <a:cs typeface="Segoe UI" panose="020B0502040204020203" pitchFamily="34" charset="0"/>
                </a:rPr>
                <a:t>Corticeira </a:t>
              </a:r>
            </a:p>
            <a:p>
              <a:r>
                <a:rPr lang="pt-PT" sz="1600" dirty="0" smtClean="0">
                  <a:solidFill>
                    <a:srgbClr val="0C352E"/>
                  </a:solidFill>
                  <a:latin typeface="Segoe UI" panose="020B0502040204020203" pitchFamily="34" charset="0"/>
                  <a:ea typeface="Cambria Math" panose="02040503050406030204" pitchFamily="18" charset="0"/>
                  <a:cs typeface="Segoe UI" panose="020B0502040204020203" pitchFamily="34" charset="0"/>
                </a:rPr>
                <a:t>Amorim</a:t>
              </a:r>
              <a:endParaRPr lang="en-US" sz="1600" dirty="0">
                <a:solidFill>
                  <a:srgbClr val="A7C5B8"/>
                </a:solidFill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endParaRPr>
            </a:p>
            <a:p>
              <a:r>
                <a:rPr lang="pt-PT" sz="1600" dirty="0" smtClean="0">
                  <a:solidFill>
                    <a:srgbClr val="A7C5B8"/>
                  </a:solidFill>
                  <a:latin typeface="Segoe UI" panose="020B0502040204020203" pitchFamily="34" charset="0"/>
                  <a:ea typeface="Cambria Math" panose="02040503050406030204" pitchFamily="18" charset="0"/>
                  <a:cs typeface="Segoe UI" panose="020B0502040204020203" pitchFamily="34" charset="0"/>
                </a:rPr>
                <a:t>PRINCIPAIS</a:t>
              </a:r>
            </a:p>
            <a:p>
              <a:r>
                <a:rPr lang="pt-PT" sz="1600" dirty="0" smtClean="0">
                  <a:solidFill>
                    <a:srgbClr val="A7C5B8"/>
                  </a:solidFill>
                  <a:latin typeface="Segoe UI" panose="020B0502040204020203" pitchFamily="34" charset="0"/>
                  <a:ea typeface="Cambria Math" panose="02040503050406030204" pitchFamily="18" charset="0"/>
                  <a:cs typeface="Segoe UI" panose="020B0502040204020203" pitchFamily="34" charset="0"/>
                </a:rPr>
                <a:t>INDICADORES</a:t>
              </a:r>
              <a:endParaRPr lang="pt-PT" sz="1600" dirty="0" smtClean="0">
                <a:solidFill>
                  <a:srgbClr val="0C352E"/>
                </a:solidFill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flipH="1">
              <a:off x="8173201" y="196412"/>
              <a:ext cx="432048" cy="1163271"/>
            </a:xfrm>
            <a:prstGeom prst="line">
              <a:avLst/>
            </a:prstGeom>
            <a:ln w="19050">
              <a:solidFill>
                <a:srgbClr val="8DBF4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1140788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fmartins\Desktop\AntiqueAlpinePine_int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162" b="4986"/>
          <a:stretch/>
        </p:blipFill>
        <p:spPr bwMode="auto">
          <a:xfrm>
            <a:off x="-53999" y="-1"/>
            <a:ext cx="5184576" cy="6877051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266568" y="1612191"/>
            <a:ext cx="76348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PT" sz="1800" dirty="0">
              <a:latin typeface="Segoe UI" panose="020B0502040204020203" pitchFamily="34" charset="0"/>
              <a:ea typeface="Cambria Math" panose="02040503050406030204" pitchFamily="18" charset="0"/>
              <a:cs typeface="Segoe UI" panose="020B0502040204020203" pitchFamily="34" charset="0"/>
            </a:endParaRPr>
          </a:p>
          <a:p>
            <a:r>
              <a:rPr lang="pt-PT" sz="1800" dirty="0" smtClean="0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	</a:t>
            </a:r>
          </a:p>
          <a:p>
            <a:endParaRPr lang="en-US" sz="2400" dirty="0">
              <a:solidFill>
                <a:schemeClr val="bg1"/>
              </a:solidFill>
              <a:latin typeface="Segoe UI" panose="020B0502040204020203" pitchFamily="34" charset="0"/>
              <a:ea typeface="Cambria Math" panose="02040503050406030204" pitchFamily="18" charset="0"/>
              <a:cs typeface="Segoe UI" panose="020B0502040204020203" pitchFamily="34" charset="0"/>
            </a:endParaRPr>
          </a:p>
        </p:txBody>
      </p:sp>
      <p:graphicFrame>
        <p:nvGraphicFramePr>
          <p:cNvPr id="11" name="Chart 10"/>
          <p:cNvGraphicFramePr/>
          <p:nvPr>
            <p:extLst>
              <p:ext uri="{D42A27DB-BD31-4B8C-83A1-F6EECF244321}">
                <p14:modId xmlns:p14="http://schemas.microsoft.com/office/powerpoint/2010/main" xmlns="" val="1771647945"/>
              </p:ext>
            </p:extLst>
          </p:nvPr>
        </p:nvGraphicFramePr>
        <p:xfrm>
          <a:off x="3263059" y="1782763"/>
          <a:ext cx="6723592" cy="44823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Rectangle 11"/>
          <p:cNvSpPr/>
          <p:nvPr/>
        </p:nvSpPr>
        <p:spPr>
          <a:xfrm>
            <a:off x="2266568" y="1612191"/>
            <a:ext cx="763482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609D8D"/>
                </a:solidFill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Uma </a:t>
            </a:r>
            <a:r>
              <a:rPr lang="en-US" sz="2400" dirty="0" err="1">
                <a:solidFill>
                  <a:srgbClr val="609D8D"/>
                </a:solidFill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evolução</a:t>
            </a:r>
            <a:r>
              <a:rPr lang="en-US" sz="2400" dirty="0">
                <a:solidFill>
                  <a:srgbClr val="609D8D"/>
                </a:solidFill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solidFill>
                  <a:srgbClr val="609D8D"/>
                </a:solidFill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baseada</a:t>
            </a:r>
            <a:r>
              <a:rPr lang="en-US" sz="2400" dirty="0">
                <a:solidFill>
                  <a:srgbClr val="609D8D"/>
                </a:solidFill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 em: </a:t>
            </a:r>
          </a:p>
          <a:p>
            <a:r>
              <a:rPr lang="en-US" sz="2400" dirty="0" smtClean="0">
                <a:solidFill>
                  <a:srgbClr val="609D8D"/>
                </a:solidFill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I&amp;D</a:t>
            </a:r>
            <a:r>
              <a:rPr lang="en-US" sz="2400" dirty="0">
                <a:solidFill>
                  <a:srgbClr val="609D8D"/>
                </a:solidFill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, </a:t>
            </a:r>
            <a:r>
              <a:rPr lang="en-US" sz="2400" dirty="0" smtClean="0">
                <a:solidFill>
                  <a:srgbClr val="609D8D"/>
                </a:solidFill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performance e valor </a:t>
            </a:r>
            <a:r>
              <a:rPr lang="en-US" sz="2400" i="1" dirty="0" smtClean="0">
                <a:solidFill>
                  <a:srgbClr val="609D8D"/>
                </a:solidFill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premium</a:t>
            </a:r>
            <a:r>
              <a:rPr lang="en-US" sz="2400" dirty="0" smtClean="0">
                <a:solidFill>
                  <a:srgbClr val="609D8D"/>
                </a:solidFill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 </a:t>
            </a:r>
            <a:endParaRPr lang="pt-PT" sz="1800" dirty="0">
              <a:latin typeface="Segoe UI" panose="020B0502040204020203" pitchFamily="34" charset="0"/>
              <a:ea typeface="Cambria Math" panose="02040503050406030204" pitchFamily="18" charset="0"/>
              <a:cs typeface="Segoe UI" panose="020B0502040204020203" pitchFamily="34" charset="0"/>
            </a:endParaRPr>
          </a:p>
          <a:p>
            <a:r>
              <a:rPr lang="pt-PT" sz="1800" dirty="0" smtClean="0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	</a:t>
            </a:r>
          </a:p>
          <a:p>
            <a:endParaRPr lang="en-US" sz="2400" dirty="0">
              <a:solidFill>
                <a:schemeClr val="bg1"/>
              </a:solidFill>
              <a:latin typeface="Segoe UI" panose="020B0502040204020203" pitchFamily="34" charset="0"/>
              <a:ea typeface="Cambria Math" panose="02040503050406030204" pitchFamily="18" charset="0"/>
              <a:cs typeface="Segoe UI" panose="020B0502040204020203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523065" y="5526757"/>
            <a:ext cx="5057775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PT" sz="1200" dirty="0" smtClean="0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M€</a:t>
            </a:r>
            <a:endParaRPr lang="en-US" sz="1200" dirty="0">
              <a:latin typeface="Segoe UI" panose="020B0502040204020203" pitchFamily="34" charset="0"/>
              <a:ea typeface="Cambria Math" panose="02040503050406030204" pitchFamily="18" charset="0"/>
              <a:cs typeface="Segoe UI" panose="020B0502040204020203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6730302" y="177884"/>
            <a:ext cx="3171091" cy="1181799"/>
            <a:chOff x="6730302" y="177884"/>
            <a:chExt cx="3171091" cy="1181799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605249" y="332656"/>
              <a:ext cx="1296144" cy="890787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6730302" y="177884"/>
              <a:ext cx="1525482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pt-PT" sz="1600" dirty="0" smtClean="0">
                  <a:solidFill>
                    <a:srgbClr val="0C352E"/>
                  </a:solidFill>
                  <a:latin typeface="Segoe UI" panose="020B0502040204020203" pitchFamily="34" charset="0"/>
                  <a:ea typeface="Cambria Math" panose="02040503050406030204" pitchFamily="18" charset="0"/>
                  <a:cs typeface="Segoe UI" panose="020B0502040204020203" pitchFamily="34" charset="0"/>
                </a:rPr>
                <a:t>Corticeira </a:t>
              </a:r>
            </a:p>
            <a:p>
              <a:r>
                <a:rPr lang="pt-PT" sz="1600" dirty="0" smtClean="0">
                  <a:solidFill>
                    <a:srgbClr val="0C352E"/>
                  </a:solidFill>
                  <a:latin typeface="Segoe UI" panose="020B0502040204020203" pitchFamily="34" charset="0"/>
                  <a:ea typeface="Cambria Math" panose="02040503050406030204" pitchFamily="18" charset="0"/>
                  <a:cs typeface="Segoe UI" panose="020B0502040204020203" pitchFamily="34" charset="0"/>
                </a:rPr>
                <a:t>Amorim</a:t>
              </a:r>
              <a:endParaRPr lang="en-US" sz="1600" dirty="0">
                <a:solidFill>
                  <a:srgbClr val="A7C5B8"/>
                </a:solidFill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endParaRPr>
            </a:p>
            <a:p>
              <a:r>
                <a:rPr lang="pt-PT" sz="1600" dirty="0" smtClean="0">
                  <a:solidFill>
                    <a:srgbClr val="A7C5B8"/>
                  </a:solidFill>
                  <a:latin typeface="Segoe UI" panose="020B0502040204020203" pitchFamily="34" charset="0"/>
                  <a:ea typeface="Cambria Math" panose="02040503050406030204" pitchFamily="18" charset="0"/>
                  <a:cs typeface="Segoe UI" panose="020B0502040204020203" pitchFamily="34" charset="0"/>
                </a:rPr>
                <a:t>EVOLUÇÃO DE</a:t>
              </a:r>
            </a:p>
            <a:p>
              <a:r>
                <a:rPr lang="pt-PT" sz="1600" dirty="0" smtClean="0">
                  <a:solidFill>
                    <a:srgbClr val="A7C5B8"/>
                  </a:solidFill>
                  <a:latin typeface="Segoe UI" panose="020B0502040204020203" pitchFamily="34" charset="0"/>
                  <a:ea typeface="Cambria Math" panose="02040503050406030204" pitchFamily="18" charset="0"/>
                  <a:cs typeface="Segoe UI" panose="020B0502040204020203" pitchFamily="34" charset="0"/>
                </a:rPr>
                <a:t>VENDAS</a:t>
              </a:r>
              <a:endParaRPr lang="pt-PT" sz="1600" dirty="0" smtClean="0">
                <a:solidFill>
                  <a:srgbClr val="0C352E"/>
                </a:solidFill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flipH="1">
              <a:off x="8173201" y="196412"/>
              <a:ext cx="432048" cy="1163271"/>
            </a:xfrm>
            <a:prstGeom prst="line">
              <a:avLst/>
            </a:prstGeom>
            <a:ln w="19050">
              <a:solidFill>
                <a:srgbClr val="8DBF4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2525743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66568" y="1612191"/>
            <a:ext cx="76348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PT" sz="1800" dirty="0">
              <a:latin typeface="Segoe UI" panose="020B0502040204020203" pitchFamily="34" charset="0"/>
              <a:ea typeface="Cambria Math" panose="02040503050406030204" pitchFamily="18" charset="0"/>
              <a:cs typeface="Segoe UI" panose="020B0502040204020203" pitchFamily="34" charset="0"/>
            </a:endParaRPr>
          </a:p>
          <a:p>
            <a:r>
              <a:rPr lang="pt-PT" sz="1800" dirty="0" smtClean="0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	</a:t>
            </a:r>
          </a:p>
          <a:p>
            <a:endParaRPr lang="en-US" sz="2400" dirty="0">
              <a:solidFill>
                <a:schemeClr val="bg1"/>
              </a:solidFill>
              <a:latin typeface="Segoe UI" panose="020B0502040204020203" pitchFamily="34" charset="0"/>
              <a:ea typeface="Cambria Math" panose="02040503050406030204" pitchFamily="18" charset="0"/>
              <a:cs typeface="Segoe UI" panose="020B0502040204020203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67543" y="1682243"/>
            <a:ext cx="10721643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20000"/>
              </a:lnSpc>
              <a:defRPr/>
            </a:pPr>
            <a:endParaRPr lang="pt-BR" sz="2400" dirty="0">
              <a:solidFill>
                <a:srgbClr val="000000"/>
              </a:solidFill>
              <a:latin typeface="Helvetica Neue Thin"/>
              <a:cs typeface="Helvetica Neue Thin"/>
            </a:endParaRPr>
          </a:p>
        </p:txBody>
      </p:sp>
      <p:pic>
        <p:nvPicPr>
          <p:cNvPr id="10" name="Picture 50" descr="http://upload.wikimedia.org/wikipedia/fr/f/fa/Logo_ES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35932" y="2700959"/>
            <a:ext cx="1335690" cy="534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https://upload.wikimedia.org/wikipedia/commons/thumb/4/4f/Diageo-logo.svg/643px-Diageo-logo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1780" y="1404788"/>
            <a:ext cx="1546963" cy="351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 descr="http://images.wikia.com/halo/images/e/e6/Microsoft_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507834" y="5725007"/>
            <a:ext cx="1972913" cy="717154"/>
          </a:xfrm>
          <a:prstGeom prst="rect">
            <a:avLst/>
          </a:prstGeom>
          <a:noFill/>
        </p:spPr>
      </p:pic>
      <p:pic>
        <p:nvPicPr>
          <p:cNvPr id="13" name="Picture 8" descr="http://upload.wikimedia.org/wikipedia/it/0/0d/Alstom_logo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88733" y="1730900"/>
            <a:ext cx="2304256" cy="500240"/>
          </a:xfrm>
          <a:prstGeom prst="rect">
            <a:avLst/>
          </a:prstGeom>
          <a:noFill/>
        </p:spPr>
      </p:pic>
      <p:pic>
        <p:nvPicPr>
          <p:cNvPr id="14" name="Picture 12" descr="http://www.ubifrance.com/medias/image/USA/V_I_E/Company%20logos/LVMH_Logo_2008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585768" y="3304840"/>
            <a:ext cx="1740646" cy="601296"/>
          </a:xfrm>
          <a:prstGeom prst="rect">
            <a:avLst/>
          </a:prstGeom>
          <a:noFill/>
        </p:spPr>
      </p:pic>
      <p:pic>
        <p:nvPicPr>
          <p:cNvPr id="15" name="Picture 14" descr="http://solarbiofuels.org/images/sie_logo_petrol_rgb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277302" y="2356272"/>
            <a:ext cx="2304256" cy="363743"/>
          </a:xfrm>
          <a:prstGeom prst="rect">
            <a:avLst/>
          </a:prstGeom>
          <a:noFill/>
        </p:spPr>
      </p:pic>
      <p:pic>
        <p:nvPicPr>
          <p:cNvPr id="16" name="Picture 16" descr="http://www.cmu.edu/career/employers/partners/Boeing_logo_blu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470428" y="1673092"/>
            <a:ext cx="2411760" cy="551259"/>
          </a:xfrm>
          <a:prstGeom prst="rect">
            <a:avLst/>
          </a:prstGeom>
          <a:noFill/>
        </p:spPr>
      </p:pic>
      <p:pic>
        <p:nvPicPr>
          <p:cNvPr id="17" name="Picture 18" descr="http://designmiami.com/images/content/channels/logo_vitra_black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780396" y="1580555"/>
            <a:ext cx="1656184" cy="539467"/>
          </a:xfrm>
          <a:prstGeom prst="rect">
            <a:avLst/>
          </a:prstGeom>
          <a:noFill/>
        </p:spPr>
      </p:pic>
      <p:pic>
        <p:nvPicPr>
          <p:cNvPr id="18" name="73A8050C-11F8-48D0-88D5-8AB57A3140AB" descr="73A8050C-11F8-48D0-88D5-8AB57A3140AB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800901" y="4010122"/>
            <a:ext cx="792088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25D2DBCC-5CCC-42DC-AD5C-977C2B3D40AD" descr="25D2DBCC-5CCC-42DC-AD5C-977C2B3D40AD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480747" y="3605488"/>
            <a:ext cx="1152128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0826B435-3F26-4A26-9A84-5B89AA55CA2F" descr="0826B435-3F26-4A26-9A84-5B89AA55CA2F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376888" y="5442334"/>
            <a:ext cx="1345729" cy="1345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D1D9FFC3-0688-4BBF-9481-FA9C39FD4215" descr="D1D9FFC3-0688-4BBF-9481-FA9C39FD4215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558419" y="2658325"/>
            <a:ext cx="1489745" cy="1489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2C0E6E53-A817-4BDD-A947-DE6E8DBB7C2C" descr="2C0E6E53-A817-4BDD-A947-DE6E8DBB7C2C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27033" b="27806"/>
          <a:stretch>
            <a:fillRect/>
          </a:stretch>
        </p:blipFill>
        <p:spPr bwMode="auto">
          <a:xfrm>
            <a:off x="1971803" y="4858946"/>
            <a:ext cx="1703539" cy="769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00CF4FC6-A85D-4F5E-BF8C-C250A1B819FA" descr="00CF4FC6-A85D-4F5E-BF8C-C250A1B819FA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30747" b="30830"/>
          <a:stretch>
            <a:fillRect/>
          </a:stretch>
        </p:blipFill>
        <p:spPr bwMode="auto">
          <a:xfrm>
            <a:off x="5068428" y="6179321"/>
            <a:ext cx="1368152" cy="525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F57A2670-D67B-4710-8B8F-17F2E448D096" descr="F57A2670-D67B-4710-8B8F-17F2E448D096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44960" y="2356272"/>
            <a:ext cx="1715738" cy="171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647E36B1-9C27-41B5-9E26-113E01F7B912" descr="647E36B1-9C27-41B5-9E26-113E01F7B912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813701" y="2538144"/>
            <a:ext cx="948358" cy="948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A3EF2DDD-2365-4AA7-9D6E-AC9E0B65128E" descr="A3EF2DDD-2365-4AA7-9D6E-AC9E0B65128E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37711" b="33945"/>
          <a:stretch>
            <a:fillRect/>
          </a:stretch>
        </p:blipFill>
        <p:spPr bwMode="auto">
          <a:xfrm>
            <a:off x="1960698" y="2424078"/>
            <a:ext cx="2088232" cy="59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B8889912-8AC0-4E18-98A4-3F42F065E1A5" descr="B8889912-8AC0-4E18-98A4-3F42F065E1A5"/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340304" y="3568061"/>
            <a:ext cx="1452414" cy="1452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78A6281F-78E1-4BFB-8461-5587C4D54566" descr="78A6281F-78E1-4BFB-8461-5587C4D54566"/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17857" b="25000"/>
          <a:stretch>
            <a:fillRect/>
          </a:stretch>
        </p:blipFill>
        <p:spPr bwMode="auto">
          <a:xfrm>
            <a:off x="3740132" y="4201459"/>
            <a:ext cx="2088232" cy="119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DEFA0F46-C11D-4C8B-AD4B-AA58EE6274E3" descr="DEFA0F46-C11D-4C8B-AD4B-AA58EE6274E3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27491" y="4564494"/>
            <a:ext cx="1561753" cy="1561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C8584056-8428-4E30-A143-85E32260E0AC" descr="C8584056-8428-4E30-A143-85E32260E0AC"/>
          <p:cNvPicPr>
            <a:picLocks noChangeAspect="1" noChangeArrowheads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628051" y="5146018"/>
            <a:ext cx="1296144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A5D503FD-8A6C-43B8-9169-E13DCCD77FAF" descr="A5D503FD-8A6C-43B8-9169-E13DCCD77FAF"/>
          <p:cNvPicPr>
            <a:picLocks noChangeAspect="1" noChangeArrowheads="1"/>
          </p:cNvPicPr>
          <p:nvPr/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  <a:extLst>
              <a:ext uri="{BEBA8EAE-BF5A-486C-A8C5-ECC9F3942E4B}">
                <a14:imgProps xmlns:a14="http://schemas.microsoft.com/office/drawing/2010/main" xmlns="">
                  <a14:imgLayer r:embed="rId2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 t="36678" b="32880"/>
          <a:stretch>
            <a:fillRect/>
          </a:stretch>
        </p:blipFill>
        <p:spPr bwMode="auto">
          <a:xfrm>
            <a:off x="5039864" y="5243616"/>
            <a:ext cx="2088232" cy="635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Right Triangle 35"/>
          <p:cNvSpPr/>
          <p:nvPr/>
        </p:nvSpPr>
        <p:spPr>
          <a:xfrm rot="5400000" flipH="1">
            <a:off x="797193" y="3833700"/>
            <a:ext cx="2402072" cy="3240359"/>
          </a:xfrm>
          <a:prstGeom prst="rtTriangle">
            <a:avLst/>
          </a:prstGeom>
          <a:solidFill>
            <a:srgbClr val="0C352E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411184" y="5212591"/>
            <a:ext cx="178576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400" dirty="0" smtClean="0">
                <a:solidFill>
                  <a:schemeClr val="bg1"/>
                </a:solidFill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Incluindo </a:t>
            </a:r>
          </a:p>
          <a:p>
            <a:r>
              <a:rPr lang="pt-PT" sz="1400" dirty="0" smtClean="0">
                <a:solidFill>
                  <a:schemeClr val="bg1"/>
                </a:solidFill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algumas das organizações mais exigentes do mundo em termos de qualidade</a:t>
            </a:r>
          </a:p>
          <a:p>
            <a:pPr algn="r"/>
            <a:endParaRPr lang="pt-PT" sz="2400" dirty="0">
              <a:solidFill>
                <a:schemeClr val="bg1"/>
              </a:solidFill>
              <a:latin typeface="Segoe UI" panose="020B0502040204020203" pitchFamily="34" charset="0"/>
              <a:ea typeface="Cambria Math" panose="02040503050406030204" pitchFamily="18" charset="0"/>
              <a:cs typeface="Segoe UI" panose="020B0502040204020203" pitchFamily="34" charset="0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6730302" y="177884"/>
            <a:ext cx="3171091" cy="1181799"/>
            <a:chOff x="6730302" y="177884"/>
            <a:chExt cx="3171091" cy="1181799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605249" y="332656"/>
              <a:ext cx="1296144" cy="890787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6730302" y="177884"/>
              <a:ext cx="1347933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pt-PT" sz="1600" dirty="0" smtClean="0">
                  <a:solidFill>
                    <a:srgbClr val="0C352E"/>
                  </a:solidFill>
                  <a:latin typeface="Segoe UI" panose="020B0502040204020203" pitchFamily="34" charset="0"/>
                  <a:ea typeface="Cambria Math" panose="02040503050406030204" pitchFamily="18" charset="0"/>
                  <a:cs typeface="Segoe UI" panose="020B0502040204020203" pitchFamily="34" charset="0"/>
                </a:rPr>
                <a:t>Corticeira </a:t>
              </a:r>
            </a:p>
            <a:p>
              <a:r>
                <a:rPr lang="pt-PT" sz="1600" dirty="0" smtClean="0">
                  <a:solidFill>
                    <a:srgbClr val="0C352E"/>
                  </a:solidFill>
                  <a:latin typeface="Segoe UI" panose="020B0502040204020203" pitchFamily="34" charset="0"/>
                  <a:ea typeface="Cambria Math" panose="02040503050406030204" pitchFamily="18" charset="0"/>
                  <a:cs typeface="Segoe UI" panose="020B0502040204020203" pitchFamily="34" charset="0"/>
                </a:rPr>
                <a:t>Amorim</a:t>
              </a:r>
              <a:endParaRPr lang="en-US" sz="1600" dirty="0">
                <a:solidFill>
                  <a:srgbClr val="A7C5B8"/>
                </a:solidFill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endParaRPr>
            </a:p>
            <a:p>
              <a:r>
                <a:rPr lang="pt-PT" sz="1600" dirty="0" smtClean="0">
                  <a:solidFill>
                    <a:srgbClr val="A7C5B8"/>
                  </a:solidFill>
                  <a:latin typeface="Segoe UI" panose="020B0502040204020203" pitchFamily="34" charset="0"/>
                  <a:ea typeface="Cambria Math" panose="02040503050406030204" pitchFamily="18" charset="0"/>
                  <a:cs typeface="Segoe UI" panose="020B0502040204020203" pitchFamily="34" charset="0"/>
                </a:rPr>
                <a:t>PORTEFÓLIO</a:t>
              </a:r>
            </a:p>
            <a:p>
              <a:r>
                <a:rPr lang="pt-PT" sz="1600" dirty="0" smtClean="0">
                  <a:solidFill>
                    <a:srgbClr val="A7C5B8"/>
                  </a:solidFill>
                  <a:latin typeface="Segoe UI" panose="020B0502040204020203" pitchFamily="34" charset="0"/>
                  <a:ea typeface="Cambria Math" panose="02040503050406030204" pitchFamily="18" charset="0"/>
                  <a:cs typeface="Segoe UI" panose="020B0502040204020203" pitchFamily="34" charset="0"/>
                </a:rPr>
                <a:t>DE CLIENTES</a:t>
              </a:r>
              <a:endParaRPr lang="pt-PT" sz="1600" dirty="0" smtClean="0">
                <a:solidFill>
                  <a:srgbClr val="0C352E"/>
                </a:solidFill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endParaRPr>
            </a:p>
          </p:txBody>
        </p:sp>
        <p:cxnSp>
          <p:nvCxnSpPr>
            <p:cNvPr id="41" name="Straight Connector 40"/>
            <p:cNvCxnSpPr/>
            <p:nvPr/>
          </p:nvCxnSpPr>
          <p:spPr>
            <a:xfrm flipH="1">
              <a:off x="8173201" y="196412"/>
              <a:ext cx="432048" cy="1163271"/>
            </a:xfrm>
            <a:prstGeom prst="line">
              <a:avLst/>
            </a:prstGeom>
            <a:ln w="19050">
              <a:solidFill>
                <a:srgbClr val="8DBF4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3558551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66568" y="1612191"/>
            <a:ext cx="76348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PT" sz="1800" dirty="0">
              <a:latin typeface="Segoe UI" panose="020B0502040204020203" pitchFamily="34" charset="0"/>
              <a:ea typeface="Cambria Math" panose="02040503050406030204" pitchFamily="18" charset="0"/>
              <a:cs typeface="Segoe UI" panose="020B0502040204020203" pitchFamily="34" charset="0"/>
            </a:endParaRPr>
          </a:p>
          <a:p>
            <a:r>
              <a:rPr lang="pt-PT" sz="1800" dirty="0" smtClean="0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	</a:t>
            </a:r>
          </a:p>
          <a:p>
            <a:endParaRPr lang="en-US" sz="2400" dirty="0">
              <a:solidFill>
                <a:schemeClr val="bg1"/>
              </a:solidFill>
              <a:latin typeface="Segoe UI" panose="020B0502040204020203" pitchFamily="34" charset="0"/>
              <a:ea typeface="Cambria Math" panose="02040503050406030204" pitchFamily="18" charset="0"/>
              <a:cs typeface="Segoe UI" panose="020B0502040204020203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36636" y="770459"/>
            <a:ext cx="10313102" cy="6236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ight Triangle 16"/>
          <p:cNvSpPr/>
          <p:nvPr/>
        </p:nvSpPr>
        <p:spPr>
          <a:xfrm rot="16200000" flipH="1">
            <a:off x="4691890" y="936211"/>
            <a:ext cx="4464496" cy="5904656"/>
          </a:xfrm>
          <a:prstGeom prst="rtTriangle">
            <a:avLst/>
          </a:prstGeom>
          <a:solidFill>
            <a:srgbClr val="0C352E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274593" y="1710333"/>
            <a:ext cx="462680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pt-PT" sz="1800" dirty="0" smtClean="0">
                <a:solidFill>
                  <a:schemeClr val="bg1"/>
                </a:solidFill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11 </a:t>
            </a:r>
            <a:r>
              <a:rPr lang="pt-PT" sz="1800" dirty="0">
                <a:solidFill>
                  <a:schemeClr val="bg1"/>
                </a:solidFill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Unidades Industriais de Matérias-Primas</a:t>
            </a:r>
          </a:p>
          <a:p>
            <a:pPr algn="r">
              <a:lnSpc>
                <a:spcPct val="150000"/>
              </a:lnSpc>
            </a:pPr>
            <a:r>
              <a:rPr lang="pt-PT" sz="1800" dirty="0">
                <a:solidFill>
                  <a:schemeClr val="bg1"/>
                </a:solidFill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19 Unidades Industriais de Soluções de Cortiça</a:t>
            </a:r>
          </a:p>
          <a:p>
            <a:pPr algn="r">
              <a:lnSpc>
                <a:spcPct val="150000"/>
              </a:lnSpc>
            </a:pPr>
            <a:r>
              <a:rPr lang="pt-PT" sz="1800" dirty="0" smtClean="0">
                <a:solidFill>
                  <a:schemeClr val="bg1"/>
                </a:solidFill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42 </a:t>
            </a:r>
            <a:r>
              <a:rPr lang="pt-PT" sz="1800" dirty="0">
                <a:solidFill>
                  <a:schemeClr val="bg1"/>
                </a:solidFill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Empresas de Distribuição</a:t>
            </a:r>
          </a:p>
          <a:p>
            <a:pPr algn="r">
              <a:lnSpc>
                <a:spcPct val="150000"/>
              </a:lnSpc>
            </a:pPr>
            <a:r>
              <a:rPr lang="pt-PT" sz="1800" dirty="0" smtClean="0">
                <a:solidFill>
                  <a:schemeClr val="bg1"/>
                </a:solidFill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11 </a:t>
            </a:r>
            <a:r>
              <a:rPr lang="pt-PT" sz="1800" dirty="0" err="1" smtClean="0">
                <a:solidFill>
                  <a:schemeClr val="bg1"/>
                </a:solidFill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Joint</a:t>
            </a:r>
            <a:r>
              <a:rPr lang="pt-PT" sz="1800" dirty="0" smtClean="0">
                <a:solidFill>
                  <a:schemeClr val="bg1"/>
                </a:solidFill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 </a:t>
            </a:r>
            <a:r>
              <a:rPr lang="pt-PT" sz="1800" dirty="0">
                <a:solidFill>
                  <a:schemeClr val="bg1"/>
                </a:solidFill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Ventures</a:t>
            </a:r>
          </a:p>
          <a:p>
            <a:pPr algn="r">
              <a:lnSpc>
                <a:spcPct val="150000"/>
              </a:lnSpc>
            </a:pPr>
            <a:r>
              <a:rPr lang="pt-PT" sz="1800" dirty="0" smtClean="0">
                <a:solidFill>
                  <a:schemeClr val="bg1"/>
                </a:solidFill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248 </a:t>
            </a:r>
            <a:r>
              <a:rPr lang="pt-PT" sz="1800" dirty="0">
                <a:solidFill>
                  <a:schemeClr val="bg1"/>
                </a:solidFill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Principais agentes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6730302" y="177884"/>
            <a:ext cx="3171091" cy="1181799"/>
            <a:chOff x="6730302" y="177884"/>
            <a:chExt cx="3171091" cy="118179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605249" y="332656"/>
              <a:ext cx="1296144" cy="890787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6730302" y="177884"/>
              <a:ext cx="1154483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pt-PT" sz="1600" dirty="0" smtClean="0">
                  <a:solidFill>
                    <a:srgbClr val="0C352E"/>
                  </a:solidFill>
                  <a:latin typeface="Segoe UI" panose="020B0502040204020203" pitchFamily="34" charset="0"/>
                  <a:ea typeface="Cambria Math" panose="02040503050406030204" pitchFamily="18" charset="0"/>
                  <a:cs typeface="Segoe UI" panose="020B0502040204020203" pitchFamily="34" charset="0"/>
                </a:rPr>
                <a:t>Corticeira </a:t>
              </a:r>
            </a:p>
            <a:p>
              <a:r>
                <a:rPr lang="pt-PT" sz="1600" dirty="0" smtClean="0">
                  <a:solidFill>
                    <a:srgbClr val="0C352E"/>
                  </a:solidFill>
                  <a:latin typeface="Segoe UI" panose="020B0502040204020203" pitchFamily="34" charset="0"/>
                  <a:ea typeface="Cambria Math" panose="02040503050406030204" pitchFamily="18" charset="0"/>
                  <a:cs typeface="Segoe UI" panose="020B0502040204020203" pitchFamily="34" charset="0"/>
                </a:rPr>
                <a:t>Amorim</a:t>
              </a:r>
              <a:endParaRPr lang="en-US" sz="1600" dirty="0">
                <a:solidFill>
                  <a:srgbClr val="A7C5B8"/>
                </a:solidFill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endParaRPr>
            </a:p>
            <a:p>
              <a:r>
                <a:rPr lang="pt-PT" sz="1600" dirty="0" smtClean="0">
                  <a:solidFill>
                    <a:srgbClr val="A7C5B8"/>
                  </a:solidFill>
                  <a:latin typeface="Segoe UI" panose="020B0502040204020203" pitchFamily="34" charset="0"/>
                  <a:ea typeface="Cambria Math" panose="02040503050406030204" pitchFamily="18" charset="0"/>
                  <a:cs typeface="Segoe UI" panose="020B0502040204020203" pitchFamily="34" charset="0"/>
                </a:rPr>
                <a:t>PRESENÇA</a:t>
              </a:r>
            </a:p>
            <a:p>
              <a:r>
                <a:rPr lang="pt-PT" sz="1600" dirty="0" smtClean="0">
                  <a:solidFill>
                    <a:srgbClr val="A7C5B8"/>
                  </a:solidFill>
                  <a:latin typeface="Segoe UI" panose="020B0502040204020203" pitchFamily="34" charset="0"/>
                  <a:ea typeface="Cambria Math" panose="02040503050406030204" pitchFamily="18" charset="0"/>
                  <a:cs typeface="Segoe UI" panose="020B0502040204020203" pitchFamily="34" charset="0"/>
                </a:rPr>
                <a:t>MUNDIAL</a:t>
              </a:r>
              <a:endParaRPr lang="pt-PT" sz="1600" dirty="0" smtClean="0">
                <a:solidFill>
                  <a:srgbClr val="0C352E"/>
                </a:solidFill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endParaRPr>
            </a:p>
          </p:txBody>
        </p:sp>
        <p:cxnSp>
          <p:nvCxnSpPr>
            <p:cNvPr id="19" name="Straight Connector 18"/>
            <p:cNvCxnSpPr/>
            <p:nvPr/>
          </p:nvCxnSpPr>
          <p:spPr>
            <a:xfrm flipH="1">
              <a:off x="8173201" y="196412"/>
              <a:ext cx="432048" cy="1163271"/>
            </a:xfrm>
            <a:prstGeom prst="line">
              <a:avLst/>
            </a:prstGeom>
            <a:ln w="19050">
              <a:solidFill>
                <a:srgbClr val="8DBF4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4104823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776AF_Amorim Clusters.jp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 t="9334"/>
          <a:stretch/>
        </p:blipFill>
        <p:spPr>
          <a:xfrm>
            <a:off x="0" y="0"/>
            <a:ext cx="10117138" cy="6879614"/>
          </a:xfrm>
          <a:prstGeom prst="rect">
            <a:avLst/>
          </a:prstGeom>
        </p:spPr>
      </p:pic>
      <p:sp>
        <p:nvSpPr>
          <p:cNvPr id="5" name="Right Triangle 4"/>
          <p:cNvSpPr/>
          <p:nvPr/>
        </p:nvSpPr>
        <p:spPr>
          <a:xfrm flipH="1">
            <a:off x="5202585" y="532816"/>
            <a:ext cx="4464496" cy="5904656"/>
          </a:xfrm>
          <a:prstGeom prst="rtTriangle">
            <a:avLst/>
          </a:prstGeom>
          <a:solidFill>
            <a:srgbClr val="0C352E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89024" y="5310733"/>
            <a:ext cx="1313578" cy="90276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381081" y="2502421"/>
            <a:ext cx="22860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dirty="0" smtClean="0">
                <a:solidFill>
                  <a:schemeClr val="bg1"/>
                </a:solidFill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2.2 </a:t>
            </a:r>
          </a:p>
          <a:p>
            <a:pPr algn="r"/>
            <a:r>
              <a:rPr lang="pt-PT" sz="2400" dirty="0" smtClean="0">
                <a:solidFill>
                  <a:schemeClr val="bg1"/>
                </a:solidFill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milhões </a:t>
            </a:r>
            <a:r>
              <a:rPr lang="pt-PT" sz="2400" dirty="0">
                <a:solidFill>
                  <a:schemeClr val="bg1"/>
                </a:solidFill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de hectares de floresta de sobro</a:t>
            </a:r>
          </a:p>
          <a:p>
            <a:pPr algn="r"/>
            <a:r>
              <a:rPr lang="pt-PT" sz="1800" i="1" dirty="0" smtClean="0">
                <a:solidFill>
                  <a:schemeClr val="bg1"/>
                </a:solidFill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Bacia Ocidental do Mediterrâneo</a:t>
            </a:r>
            <a:endParaRPr lang="pt-PT" sz="2400" i="1" dirty="0">
              <a:solidFill>
                <a:schemeClr val="bg1"/>
              </a:solidFill>
              <a:latin typeface="Segoe UI" panose="020B0502040204020203" pitchFamily="34" charset="0"/>
              <a:ea typeface="Cambria Math" panose="02040503050406030204" pitchFamily="18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8468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Z:\Floresta\AMORIM_Descort_FINAIS_2014\AMORIM_Descort_FINAIS\seleçao Designboom\AMORIMdescorticamento_6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72"/>
          <a:stretch/>
        </p:blipFill>
        <p:spPr bwMode="auto">
          <a:xfrm>
            <a:off x="0" y="0"/>
            <a:ext cx="10122262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Isosceles Triangle 4"/>
          <p:cNvSpPr/>
          <p:nvPr/>
        </p:nvSpPr>
        <p:spPr>
          <a:xfrm rot="10800000">
            <a:off x="2250258" y="2142381"/>
            <a:ext cx="9754415" cy="5654242"/>
          </a:xfrm>
          <a:prstGeom prst="triangle">
            <a:avLst/>
          </a:prstGeom>
          <a:solidFill>
            <a:srgbClr val="0C352E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160775" y="2502421"/>
            <a:ext cx="450919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400" dirty="0" smtClean="0">
                <a:solidFill>
                  <a:schemeClr val="bg1"/>
                </a:solidFill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PRESENÇA NA TUNÍSIA</a:t>
            </a:r>
          </a:p>
          <a:p>
            <a:endParaRPr lang="en-US" sz="1800" dirty="0" smtClean="0">
              <a:solidFill>
                <a:schemeClr val="bg1"/>
              </a:solidFill>
              <a:latin typeface="Segoe UI" panose="020B0502040204020203" pitchFamily="34" charset="0"/>
              <a:ea typeface="Cambria Math" panose="02040503050406030204" pitchFamily="18" charset="0"/>
              <a:cs typeface="Segoe UI" panose="020B0502040204020203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70676" y="5067717"/>
            <a:ext cx="1313578" cy="90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467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Z:\Floresta\AMORIM_Descort_FINAIS_2014\AMORIM_Descort_FINAIS\seleçao Designboom\AMORIMdescorticamento_2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42" r="50382"/>
          <a:stretch/>
        </p:blipFill>
        <p:spPr bwMode="auto">
          <a:xfrm>
            <a:off x="0" y="-1"/>
            <a:ext cx="5076498" cy="6896145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7083344" y="177884"/>
            <a:ext cx="2818049" cy="1181799"/>
            <a:chOff x="5796136" y="177884"/>
            <a:chExt cx="2818049" cy="118179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318041" y="332656"/>
              <a:ext cx="1296144" cy="890787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796136" y="177884"/>
              <a:ext cx="1316899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pt-PT" sz="1600" dirty="0" smtClean="0">
                  <a:solidFill>
                    <a:srgbClr val="0C352E"/>
                  </a:solidFill>
                  <a:latin typeface="Segoe UI" panose="020B0502040204020203" pitchFamily="34" charset="0"/>
                  <a:ea typeface="Cambria Math" panose="02040503050406030204" pitchFamily="18" charset="0"/>
                  <a:cs typeface="Segoe UI" panose="020B0502040204020203" pitchFamily="34" charset="0"/>
                </a:rPr>
                <a:t>Corticeira </a:t>
              </a:r>
            </a:p>
            <a:p>
              <a:r>
                <a:rPr lang="pt-PT" sz="1600" dirty="0" smtClean="0">
                  <a:solidFill>
                    <a:srgbClr val="0C352E"/>
                  </a:solidFill>
                  <a:latin typeface="Segoe UI" panose="020B0502040204020203" pitchFamily="34" charset="0"/>
                  <a:ea typeface="Cambria Math" panose="02040503050406030204" pitchFamily="18" charset="0"/>
                  <a:cs typeface="Segoe UI" panose="020B0502040204020203" pitchFamily="34" charset="0"/>
                </a:rPr>
                <a:t>Amorim</a:t>
              </a:r>
              <a:endParaRPr lang="en-US" sz="1600" dirty="0">
                <a:solidFill>
                  <a:srgbClr val="A7C5B8"/>
                </a:solidFill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endParaRPr>
            </a:p>
            <a:p>
              <a:r>
                <a:rPr lang="pt-PT" sz="1600" dirty="0" smtClean="0">
                  <a:solidFill>
                    <a:srgbClr val="A7C5B8"/>
                  </a:solidFill>
                  <a:latin typeface="Segoe UI" panose="020B0502040204020203" pitchFamily="34" charset="0"/>
                  <a:ea typeface="Cambria Math" panose="02040503050406030204" pitchFamily="18" charset="0"/>
                  <a:cs typeface="Segoe UI" panose="020B0502040204020203" pitchFamily="34" charset="0"/>
                </a:rPr>
                <a:t>Presença na </a:t>
              </a:r>
            </a:p>
            <a:p>
              <a:r>
                <a:rPr lang="pt-PT" sz="1600" dirty="0" smtClean="0">
                  <a:solidFill>
                    <a:srgbClr val="A7C5B8"/>
                  </a:solidFill>
                  <a:latin typeface="Segoe UI" panose="020B0502040204020203" pitchFamily="34" charset="0"/>
                  <a:ea typeface="Cambria Math" panose="02040503050406030204" pitchFamily="18" charset="0"/>
                  <a:cs typeface="Segoe UI" panose="020B0502040204020203" pitchFamily="34" charset="0"/>
                </a:rPr>
                <a:t>Tunísia</a:t>
              </a:r>
              <a:endParaRPr lang="pt-PT" sz="1600" dirty="0" smtClean="0">
                <a:solidFill>
                  <a:srgbClr val="0C352E"/>
                </a:solidFill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flipH="1">
              <a:off x="6885993" y="196412"/>
              <a:ext cx="432048" cy="1163271"/>
            </a:xfrm>
            <a:prstGeom prst="line">
              <a:avLst/>
            </a:prstGeom>
            <a:ln w="19050">
              <a:solidFill>
                <a:srgbClr val="8DBF4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4122465" y="2016910"/>
            <a:ext cx="5508904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PRINCIPAIS DATAS</a:t>
            </a:r>
          </a:p>
          <a:p>
            <a:endParaRPr lang="en-US" sz="1800" dirty="0">
              <a:latin typeface="Segoe UI" panose="020B0502040204020203" pitchFamily="34" charset="0"/>
              <a:ea typeface="Cambria Math" panose="02040503050406030204" pitchFamily="18" charset="0"/>
              <a:cs typeface="Segoe UI" panose="020B0502040204020203" pitchFamily="34" charset="0"/>
            </a:endParaRPr>
          </a:p>
          <a:p>
            <a:r>
              <a:rPr lang="en-US" sz="1800" dirty="0" smtClean="0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1997 – </a:t>
            </a:r>
            <a:r>
              <a:rPr lang="en-US" sz="1800" dirty="0" err="1" smtClean="0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Aquisição</a:t>
            </a:r>
            <a:r>
              <a:rPr lang="en-US" sz="1800" dirty="0" smtClean="0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 de </a:t>
            </a:r>
            <a:r>
              <a:rPr lang="en-US" sz="1800" dirty="0" err="1" smtClean="0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uma</a:t>
            </a:r>
            <a:r>
              <a:rPr lang="en-US" sz="1800" dirty="0" smtClean="0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 </a:t>
            </a:r>
            <a:r>
              <a:rPr lang="en-US" sz="1800" dirty="0" err="1" smtClean="0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participação</a:t>
            </a:r>
            <a:r>
              <a:rPr lang="en-US" sz="1800" dirty="0" smtClean="0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 </a:t>
            </a:r>
            <a:r>
              <a:rPr lang="en-US" sz="1800" dirty="0" err="1" smtClean="0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minoritária</a:t>
            </a:r>
            <a:r>
              <a:rPr lang="en-US" sz="1800" dirty="0" smtClean="0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 </a:t>
            </a:r>
            <a:r>
              <a:rPr lang="en-US" sz="1800" dirty="0" err="1" smtClean="0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na</a:t>
            </a:r>
            <a:r>
              <a:rPr lang="en-US" sz="1800" dirty="0" smtClean="0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 </a:t>
            </a:r>
            <a:r>
              <a:rPr lang="en-US" sz="1800" dirty="0" err="1" smtClean="0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empresa</a:t>
            </a:r>
            <a:r>
              <a:rPr lang="en-US" sz="1800" dirty="0" smtClean="0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 FLT;</a:t>
            </a:r>
          </a:p>
          <a:p>
            <a:endParaRPr lang="en-US" sz="1800" dirty="0">
              <a:latin typeface="Segoe UI" panose="020B0502040204020203" pitchFamily="34" charset="0"/>
              <a:ea typeface="Cambria Math" panose="02040503050406030204" pitchFamily="18" charset="0"/>
              <a:cs typeface="Segoe UI" panose="020B0502040204020203" pitchFamily="34" charset="0"/>
            </a:endParaRPr>
          </a:p>
          <a:p>
            <a:r>
              <a:rPr lang="en-US" sz="1800" dirty="0" smtClean="0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2001 – </a:t>
            </a:r>
            <a:r>
              <a:rPr lang="en-US" sz="1800" dirty="0" err="1" smtClean="0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Participação</a:t>
            </a:r>
            <a:r>
              <a:rPr lang="en-US" sz="1800" dirty="0" smtClean="0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 no </a:t>
            </a:r>
            <a:r>
              <a:rPr lang="en-US" sz="1800" dirty="0" err="1" smtClean="0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processo</a:t>
            </a:r>
            <a:r>
              <a:rPr lang="en-US" sz="1800" dirty="0" smtClean="0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 de </a:t>
            </a:r>
            <a:r>
              <a:rPr lang="en-US" sz="1800" dirty="0" err="1" smtClean="0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privatização</a:t>
            </a:r>
            <a:r>
              <a:rPr lang="en-US" sz="1800" dirty="0" smtClean="0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 da da  </a:t>
            </a:r>
            <a:r>
              <a:rPr lang="en-US" sz="1800" dirty="0" err="1" smtClean="0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empresa</a:t>
            </a:r>
            <a:r>
              <a:rPr lang="en-US" sz="1800" dirty="0" smtClean="0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 </a:t>
            </a:r>
            <a:r>
              <a:rPr lang="en-US" sz="1800" dirty="0" err="1" smtClean="0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nacional</a:t>
            </a:r>
            <a:r>
              <a:rPr lang="en-US" sz="1800" dirty="0" smtClean="0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 de </a:t>
            </a:r>
            <a:r>
              <a:rPr lang="en-US" sz="1800" dirty="0" err="1" smtClean="0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cortiça</a:t>
            </a:r>
            <a:r>
              <a:rPr lang="en-US" sz="1800" dirty="0" smtClean="0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 da </a:t>
            </a:r>
            <a:r>
              <a:rPr lang="en-US" sz="1800" dirty="0" err="1" smtClean="0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Tunísia</a:t>
            </a:r>
            <a:r>
              <a:rPr lang="en-US" sz="1800" dirty="0" smtClean="0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, a SNL;</a:t>
            </a:r>
          </a:p>
          <a:p>
            <a:endParaRPr lang="en-US" sz="1800" dirty="0">
              <a:latin typeface="Segoe UI" panose="020B0502040204020203" pitchFamily="34" charset="0"/>
              <a:ea typeface="Cambria Math" panose="02040503050406030204" pitchFamily="18" charset="0"/>
              <a:cs typeface="Segoe UI" panose="020B0502040204020203" pitchFamily="34" charset="0"/>
            </a:endParaRPr>
          </a:p>
          <a:p>
            <a:r>
              <a:rPr lang="en-US" sz="1800" dirty="0" smtClean="0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2005 – </a:t>
            </a:r>
            <a:r>
              <a:rPr lang="en-US" sz="1800" dirty="0" err="1" smtClean="0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Aquisição</a:t>
            </a:r>
            <a:r>
              <a:rPr lang="en-US" sz="1800" dirty="0" smtClean="0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 de </a:t>
            </a:r>
            <a:r>
              <a:rPr lang="en-US" sz="1800" dirty="0" err="1" smtClean="0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uma</a:t>
            </a:r>
            <a:r>
              <a:rPr lang="en-US" sz="1800" dirty="0" smtClean="0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 </a:t>
            </a:r>
            <a:r>
              <a:rPr lang="en-US" sz="1800" dirty="0" err="1" smtClean="0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participação</a:t>
            </a:r>
            <a:r>
              <a:rPr lang="en-US" sz="1800" dirty="0" smtClean="0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 </a:t>
            </a:r>
            <a:r>
              <a:rPr lang="en-US" sz="1800" dirty="0" err="1" smtClean="0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minoritária</a:t>
            </a:r>
            <a:r>
              <a:rPr lang="en-US" sz="1800" dirty="0" smtClean="0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 </a:t>
            </a:r>
            <a:r>
              <a:rPr lang="en-US" sz="1800" dirty="0" err="1" smtClean="0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na</a:t>
            </a:r>
            <a:r>
              <a:rPr lang="en-US" sz="1800" dirty="0" smtClean="0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 </a:t>
            </a:r>
            <a:r>
              <a:rPr lang="en-US" sz="1800" dirty="0" err="1" smtClean="0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empresa</a:t>
            </a:r>
            <a:r>
              <a:rPr lang="en-US" sz="1800" dirty="0" smtClean="0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 STIB;</a:t>
            </a:r>
            <a:endParaRPr lang="en-US" sz="1800" dirty="0">
              <a:latin typeface="Segoe UI" panose="020B0502040204020203" pitchFamily="34" charset="0"/>
              <a:ea typeface="Cambria Math" panose="02040503050406030204" pitchFamily="18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2094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1839</TotalTime>
  <Words>305</Words>
  <Application>Microsoft Office PowerPoint</Application>
  <PresentationFormat>Custom</PresentationFormat>
  <Paragraphs>129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Joana Martins (AIP SGPS)</dc:creator>
  <cp:lastModifiedBy>cmmota01</cp:lastModifiedBy>
  <cp:revision>220</cp:revision>
  <cp:lastPrinted>2016-02-17T17:00:36Z</cp:lastPrinted>
  <dcterms:created xsi:type="dcterms:W3CDTF">2016-02-12T09:37:33Z</dcterms:created>
  <dcterms:modified xsi:type="dcterms:W3CDTF">2016-04-12T16:22:44Z</dcterms:modified>
</cp:coreProperties>
</file>