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2" r:id="rId1"/>
  </p:sldMasterIdLst>
  <p:notesMasterIdLst>
    <p:notesMasterId r:id="rId39"/>
  </p:notesMasterIdLst>
  <p:handoutMasterIdLst>
    <p:handoutMasterId r:id="rId40"/>
  </p:handoutMasterIdLst>
  <p:sldIdLst>
    <p:sldId id="528" r:id="rId2"/>
    <p:sldId id="535" r:id="rId3"/>
    <p:sldId id="530" r:id="rId4"/>
    <p:sldId id="531" r:id="rId5"/>
    <p:sldId id="532" r:id="rId6"/>
    <p:sldId id="591" r:id="rId7"/>
    <p:sldId id="451" r:id="rId8"/>
    <p:sldId id="503" r:id="rId9"/>
    <p:sldId id="429" r:id="rId10"/>
    <p:sldId id="587" r:id="rId11"/>
    <p:sldId id="533" r:id="rId12"/>
    <p:sldId id="586" r:id="rId13"/>
    <p:sldId id="512" r:id="rId14"/>
    <p:sldId id="570" r:id="rId15"/>
    <p:sldId id="571" r:id="rId16"/>
    <p:sldId id="573" r:id="rId17"/>
    <p:sldId id="592" r:id="rId18"/>
    <p:sldId id="576" r:id="rId19"/>
    <p:sldId id="572" r:id="rId20"/>
    <p:sldId id="574" r:id="rId21"/>
    <p:sldId id="593" r:id="rId22"/>
    <p:sldId id="594" r:id="rId23"/>
    <p:sldId id="475" r:id="rId24"/>
    <p:sldId id="515" r:id="rId25"/>
    <p:sldId id="589" r:id="rId26"/>
    <p:sldId id="595" r:id="rId27"/>
    <p:sldId id="536" r:id="rId28"/>
    <p:sldId id="588" r:id="rId29"/>
    <p:sldId id="537" r:id="rId30"/>
    <p:sldId id="596" r:id="rId31"/>
    <p:sldId id="583" r:id="rId32"/>
    <p:sldId id="547" r:id="rId33"/>
    <p:sldId id="582" r:id="rId34"/>
    <p:sldId id="590" r:id="rId35"/>
    <p:sldId id="541" r:id="rId36"/>
    <p:sldId id="562" r:id="rId37"/>
    <p:sldId id="548" r:id="rId38"/>
  </p:sldIdLst>
  <p:sldSz cx="12192000" cy="6858000"/>
  <p:notesSz cx="6718300" cy="98552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="" xmlns:p14="http://schemas.microsoft.com/office/powerpoint/2010/main">
        <p14:section name="Secção Predefinida" id="{B16CE386-573D-440E-BB15-8858FE1F3622}">
          <p14:sldIdLst>
            <p14:sldId id="528"/>
            <p14:sldId id="535"/>
            <p14:sldId id="530"/>
            <p14:sldId id="531"/>
            <p14:sldId id="532"/>
            <p14:sldId id="591"/>
            <p14:sldId id="451"/>
            <p14:sldId id="503"/>
            <p14:sldId id="429"/>
            <p14:sldId id="587"/>
            <p14:sldId id="533"/>
            <p14:sldId id="586"/>
            <p14:sldId id="512"/>
            <p14:sldId id="570"/>
            <p14:sldId id="571"/>
            <p14:sldId id="573"/>
            <p14:sldId id="575"/>
            <p14:sldId id="576"/>
            <p14:sldId id="572"/>
            <p14:sldId id="574"/>
            <p14:sldId id="568"/>
            <p14:sldId id="581"/>
            <p14:sldId id="475"/>
            <p14:sldId id="515"/>
            <p14:sldId id="589"/>
            <p14:sldId id="476"/>
            <p14:sldId id="536"/>
            <p14:sldId id="588"/>
            <p14:sldId id="537"/>
            <p14:sldId id="544"/>
            <p14:sldId id="583"/>
            <p14:sldId id="547"/>
            <p14:sldId id="582"/>
            <p14:sldId id="590"/>
            <p14:sldId id="541"/>
            <p14:sldId id="562"/>
            <p14:sldId id="54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AAA6B"/>
    <a:srgbClr val="A89249"/>
    <a:srgbClr val="EF9107"/>
    <a:srgbClr val="61ADAD"/>
    <a:srgbClr val="CC7C06"/>
    <a:srgbClr val="006600"/>
    <a:srgbClr val="5091B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Destaqu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édio 3 - Destaqu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Estilo Médio 4 - Destaqu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édio 4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édio 4 - Destaqu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5" autoAdjust="0"/>
    <p:restoredTop sz="97312" autoAdjust="0"/>
  </p:normalViewPr>
  <p:slideViewPr>
    <p:cSldViewPr snapToGrid="0">
      <p:cViewPr>
        <p:scale>
          <a:sx n="70" d="100"/>
          <a:sy n="70" d="100"/>
        </p:scale>
        <p:origin x="-72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975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explosion val="7"/>
          <c:dLbls>
            <c:dLbl>
              <c:idx val="0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en-US" sz="1600" dirty="0" err="1" smtClean="0">
                        <a:latin typeface="Calibri" pitchFamily="34" charset="0"/>
                      </a:rPr>
                      <a:t>Reformas</a:t>
                    </a:r>
                    <a:endParaRPr lang="en-US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do </a:t>
                    </a:r>
                    <a:r>
                      <a:rPr lang="pt-PT" sz="1600">
                        <a:latin typeface="Calibri" pitchFamily="34" charset="0"/>
                      </a:rPr>
                      <a:t>Centro </a:t>
                    </a:r>
                    <a:r>
                      <a:rPr lang="pt-PT" sz="1600" smtClean="0">
                        <a:latin typeface="Calibri" pitchFamily="34" charset="0"/>
                      </a:rPr>
                      <a:t>Económico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2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Humano e </a:t>
                    </a:r>
                    <a:r>
                      <a:rPr lang="pt-PT" sz="1600">
                        <a:latin typeface="Calibri" pitchFamily="34" charset="0"/>
                      </a:rPr>
                      <a:t>inclusão </a:t>
                    </a:r>
                    <a:r>
                      <a:rPr lang="pt-PT" sz="1600" smtClean="0">
                        <a:latin typeface="Calibri" pitchFamily="34" charset="0"/>
                      </a:rPr>
                      <a:t>social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3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>
                        <a:latin typeface="Calibri" pitchFamily="34" charset="0"/>
                      </a:rPr>
                      <a:t>Concretização das Ambições </a:t>
                    </a:r>
                    <a:r>
                      <a:rPr lang="pt-PT" sz="1600" smtClean="0">
                        <a:latin typeface="Calibri" pitchFamily="34" charset="0"/>
                      </a:rPr>
                      <a:t>Regionais</a:t>
                    </a:r>
                    <a:endParaRPr lang="pt-PT" sz="160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4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Economia Verde como motor </a:t>
                    </a:r>
                    <a:r>
                      <a:rPr lang="pt-PT" sz="1600">
                        <a:latin typeface="Calibri" pitchFamily="34" charset="0"/>
                      </a:rPr>
                      <a:t>do </a:t>
                    </a:r>
                    <a:r>
                      <a:rPr lang="pt-PT" sz="1600" smtClean="0">
                        <a:latin typeface="Calibri" pitchFamily="34" charset="0"/>
                      </a:rPr>
                      <a:t>crescimento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400">
                    <a:latin typeface="Calibri" pitchFamily="34" charset="0"/>
                  </a:defRPr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Folha1!$A$2:$A$6</c:f>
              <c:strCache>
                <c:ptCount val="5"/>
                <c:pt idx="0">
                  <c:v>Reformas económicas e sociais</c:v>
                </c:pt>
                <c:pt idx="1">
                  <c:v>Desenvolvimento do Centro Económico</c:v>
                </c:pt>
                <c:pt idx="2">
                  <c:v>Desenvolvimento Humano e inclusão social</c:v>
                </c:pt>
                <c:pt idx="3">
                  <c:v>Concretização das Ambições Regionais</c:v>
                </c:pt>
                <c:pt idx="4">
                  <c:v>Economia Verde como motor do crescimento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en-US" sz="1600" smtClean="0">
                        <a:latin typeface="Calibri" pitchFamily="34" charset="0"/>
                      </a:rPr>
                      <a:t>Reformas</a:t>
                    </a:r>
                    <a:endParaRPr lang="en-US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do </a:t>
                    </a:r>
                    <a:r>
                      <a:rPr lang="pt-PT" sz="1600">
                        <a:latin typeface="Calibri" pitchFamily="34" charset="0"/>
                      </a:rPr>
                      <a:t>Centro </a:t>
                    </a:r>
                    <a:r>
                      <a:rPr lang="pt-PT" sz="1600" smtClean="0">
                        <a:latin typeface="Calibri" pitchFamily="34" charset="0"/>
                      </a:rPr>
                      <a:t>Económico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2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Humano e </a:t>
                    </a:r>
                    <a:r>
                      <a:rPr lang="pt-PT" sz="1600">
                        <a:latin typeface="Calibri" pitchFamily="34" charset="0"/>
                      </a:rPr>
                      <a:t>inclusão </a:t>
                    </a:r>
                    <a:r>
                      <a:rPr lang="pt-PT" sz="1600" smtClean="0">
                        <a:latin typeface="Calibri" pitchFamily="34" charset="0"/>
                      </a:rPr>
                      <a:t>social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3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>
                        <a:latin typeface="Calibri" pitchFamily="34" charset="0"/>
                      </a:rPr>
                      <a:t>Concretização das Ambições </a:t>
                    </a:r>
                    <a:r>
                      <a:rPr lang="pt-PT" sz="1600" smtClean="0">
                        <a:latin typeface="Calibri" pitchFamily="34" charset="0"/>
                      </a:rPr>
                      <a:t>Regionais</a:t>
                    </a:r>
                    <a:endParaRPr lang="pt-PT" sz="160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4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Economia Verde como motor </a:t>
                    </a:r>
                    <a:r>
                      <a:rPr lang="pt-PT" sz="1600">
                        <a:latin typeface="Calibri" pitchFamily="34" charset="0"/>
                      </a:rPr>
                      <a:t>do </a:t>
                    </a:r>
                    <a:r>
                      <a:rPr lang="pt-PT" sz="1600" smtClean="0">
                        <a:latin typeface="Calibri" pitchFamily="34" charset="0"/>
                      </a:rPr>
                      <a:t>crescimento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400">
                    <a:latin typeface="Calibri" pitchFamily="34" charset="0"/>
                  </a:defRPr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Folha1!$A$2:$A$6</c:f>
              <c:strCache>
                <c:ptCount val="5"/>
                <c:pt idx="0">
                  <c:v>Reformas económicas e sociais</c:v>
                </c:pt>
                <c:pt idx="1">
                  <c:v>Desenvolvimento do Centro Económico</c:v>
                </c:pt>
                <c:pt idx="2">
                  <c:v>Desenvolvimento Humano e inclusão social</c:v>
                </c:pt>
                <c:pt idx="3">
                  <c:v>Concretização das Ambições Regionais</c:v>
                </c:pt>
                <c:pt idx="4">
                  <c:v>Economia Verde como motor do crescimento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en-US" sz="1600" smtClean="0">
                        <a:latin typeface="Calibri" pitchFamily="34" charset="0"/>
                      </a:rPr>
                      <a:t>Reformas</a:t>
                    </a:r>
                    <a:endParaRPr lang="en-US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do </a:t>
                    </a:r>
                    <a:r>
                      <a:rPr lang="pt-PT" sz="1600">
                        <a:latin typeface="Calibri" pitchFamily="34" charset="0"/>
                      </a:rPr>
                      <a:t>Centro </a:t>
                    </a:r>
                    <a:r>
                      <a:rPr lang="pt-PT" sz="1600" smtClean="0">
                        <a:latin typeface="Calibri" pitchFamily="34" charset="0"/>
                      </a:rPr>
                      <a:t>Económico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2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Humano e </a:t>
                    </a:r>
                    <a:r>
                      <a:rPr lang="pt-PT" sz="1600">
                        <a:latin typeface="Calibri" pitchFamily="34" charset="0"/>
                      </a:rPr>
                      <a:t>inclusão </a:t>
                    </a:r>
                    <a:r>
                      <a:rPr lang="pt-PT" sz="1600" smtClean="0">
                        <a:latin typeface="Calibri" pitchFamily="34" charset="0"/>
                      </a:rPr>
                      <a:t>social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3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>
                        <a:latin typeface="Calibri" pitchFamily="34" charset="0"/>
                      </a:rPr>
                      <a:t>Concretização das Ambições </a:t>
                    </a:r>
                    <a:r>
                      <a:rPr lang="pt-PT" sz="1600" smtClean="0">
                        <a:latin typeface="Calibri" pitchFamily="34" charset="0"/>
                      </a:rPr>
                      <a:t>Regionais</a:t>
                    </a:r>
                    <a:endParaRPr lang="pt-PT" sz="160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4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Economia </a:t>
                    </a:r>
                    <a:r>
                      <a:rPr lang="pt-PT" sz="1600" dirty="0" smtClean="0">
                        <a:latin typeface="Calibri" pitchFamily="34" charset="0"/>
                      </a:rPr>
                      <a:t>Verde como motor do crescimento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400">
                    <a:latin typeface="Calibri" pitchFamily="34" charset="0"/>
                  </a:defRPr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Folha1!$A$2:$A$6</c:f>
              <c:strCache>
                <c:ptCount val="5"/>
                <c:pt idx="0">
                  <c:v>Reformas económicas e sociais</c:v>
                </c:pt>
                <c:pt idx="1">
                  <c:v>Desenvolvimento do Centro Económico</c:v>
                </c:pt>
                <c:pt idx="2">
                  <c:v>Desenvolvimento Humano e inclusão social</c:v>
                </c:pt>
                <c:pt idx="3">
                  <c:v>Concretização das Ambições Regionais</c:v>
                </c:pt>
                <c:pt idx="4">
                  <c:v>Economia Verde como motor do crescimento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en-US" sz="1600" smtClean="0">
                        <a:latin typeface="Calibri" pitchFamily="34" charset="0"/>
                      </a:rPr>
                      <a:t>Reformas</a:t>
                    </a:r>
                    <a:endParaRPr lang="en-US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do </a:t>
                    </a:r>
                    <a:r>
                      <a:rPr lang="pt-PT" sz="1600">
                        <a:latin typeface="Calibri" pitchFamily="34" charset="0"/>
                      </a:rPr>
                      <a:t>Centro </a:t>
                    </a:r>
                    <a:r>
                      <a:rPr lang="pt-PT" sz="1600" smtClean="0">
                        <a:latin typeface="Calibri" pitchFamily="34" charset="0"/>
                      </a:rPr>
                      <a:t>Económico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2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Humano e </a:t>
                    </a:r>
                    <a:r>
                      <a:rPr lang="pt-PT" sz="1600">
                        <a:latin typeface="Calibri" pitchFamily="34" charset="0"/>
                      </a:rPr>
                      <a:t>inclusão </a:t>
                    </a:r>
                    <a:r>
                      <a:rPr lang="pt-PT" sz="1600" smtClean="0">
                        <a:latin typeface="Calibri" pitchFamily="34" charset="0"/>
                      </a:rPr>
                      <a:t>social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3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>
                        <a:latin typeface="Calibri" pitchFamily="34" charset="0"/>
                      </a:rPr>
                      <a:t>Concretização das Ambições </a:t>
                    </a:r>
                    <a:r>
                      <a:rPr lang="pt-PT" sz="1600" smtClean="0">
                        <a:latin typeface="Calibri" pitchFamily="34" charset="0"/>
                      </a:rPr>
                      <a:t>Regionais</a:t>
                    </a:r>
                    <a:endParaRPr lang="pt-PT" sz="160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4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Economia Verde como motor </a:t>
                    </a:r>
                    <a:r>
                      <a:rPr lang="pt-PT" sz="1600">
                        <a:latin typeface="Calibri" pitchFamily="34" charset="0"/>
                      </a:rPr>
                      <a:t>do </a:t>
                    </a:r>
                    <a:r>
                      <a:rPr lang="pt-PT" sz="1600" smtClean="0">
                        <a:latin typeface="Calibri" pitchFamily="34" charset="0"/>
                      </a:rPr>
                      <a:t>crescimento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400">
                    <a:latin typeface="Calibri" pitchFamily="34" charset="0"/>
                  </a:defRPr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Folha1!$A$2:$A$6</c:f>
              <c:strCache>
                <c:ptCount val="5"/>
                <c:pt idx="0">
                  <c:v>Reformas económicas e sociais</c:v>
                </c:pt>
                <c:pt idx="1">
                  <c:v>Desenvolvimento do Centro Económico</c:v>
                </c:pt>
                <c:pt idx="2">
                  <c:v>Desenvolvimento Humano e inclusão social</c:v>
                </c:pt>
                <c:pt idx="3">
                  <c:v>Concretização das Ambições Regionais</c:v>
                </c:pt>
                <c:pt idx="4">
                  <c:v>Economia Verde como motor do crescimento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en-US" sz="1600" smtClean="0">
                        <a:latin typeface="Calibri" pitchFamily="34" charset="0"/>
                      </a:rPr>
                      <a:t>Reformas</a:t>
                    </a:r>
                    <a:endParaRPr lang="en-US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do </a:t>
                    </a:r>
                    <a:r>
                      <a:rPr lang="pt-PT" sz="1600">
                        <a:latin typeface="Calibri" pitchFamily="34" charset="0"/>
                      </a:rPr>
                      <a:t>Centro </a:t>
                    </a:r>
                    <a:r>
                      <a:rPr lang="pt-PT" sz="1600" smtClean="0">
                        <a:latin typeface="Calibri" pitchFamily="34" charset="0"/>
                      </a:rPr>
                      <a:t>Económico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2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Humano e </a:t>
                    </a:r>
                    <a:r>
                      <a:rPr lang="pt-PT" sz="1600">
                        <a:latin typeface="Calibri" pitchFamily="34" charset="0"/>
                      </a:rPr>
                      <a:t>inclusão </a:t>
                    </a:r>
                    <a:r>
                      <a:rPr lang="pt-PT" sz="1600" smtClean="0">
                        <a:latin typeface="Calibri" pitchFamily="34" charset="0"/>
                      </a:rPr>
                      <a:t>social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3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>
                        <a:latin typeface="Calibri" pitchFamily="34" charset="0"/>
                      </a:rPr>
                      <a:t>Concretização das Ambições </a:t>
                    </a:r>
                    <a:r>
                      <a:rPr lang="pt-PT" sz="1600" smtClean="0">
                        <a:latin typeface="Calibri" pitchFamily="34" charset="0"/>
                      </a:rPr>
                      <a:t>Regionais</a:t>
                    </a:r>
                    <a:endParaRPr lang="pt-PT" sz="160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4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Economia Verde como motor </a:t>
                    </a:r>
                    <a:r>
                      <a:rPr lang="pt-PT" sz="1600">
                        <a:latin typeface="Calibri" pitchFamily="34" charset="0"/>
                      </a:rPr>
                      <a:t>do </a:t>
                    </a:r>
                    <a:r>
                      <a:rPr lang="pt-PT" sz="1600" smtClean="0">
                        <a:latin typeface="Calibri" pitchFamily="34" charset="0"/>
                      </a:rPr>
                      <a:t>crescimento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400">
                    <a:latin typeface="Calibri" pitchFamily="34" charset="0"/>
                  </a:defRPr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Folha1!$A$2:$A$6</c:f>
              <c:strCache>
                <c:ptCount val="5"/>
                <c:pt idx="0">
                  <c:v>Reformas económicas e sociais</c:v>
                </c:pt>
                <c:pt idx="1">
                  <c:v>Desenvolvimento do Centro Económico</c:v>
                </c:pt>
                <c:pt idx="2">
                  <c:v>Desenvolvimento Humano e inclusão social</c:v>
                </c:pt>
                <c:pt idx="3">
                  <c:v>Concretização das Ambições Regionais</c:v>
                </c:pt>
                <c:pt idx="4">
                  <c:v>Economia Verde como motor do crescimento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en-US" sz="1600" smtClean="0">
                        <a:latin typeface="Calibri" pitchFamily="34" charset="0"/>
                      </a:rPr>
                      <a:t>Reformas</a:t>
                    </a:r>
                    <a:endParaRPr lang="en-US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do </a:t>
                    </a:r>
                    <a:r>
                      <a:rPr lang="pt-PT" sz="1600">
                        <a:latin typeface="Calibri" pitchFamily="34" charset="0"/>
                      </a:rPr>
                      <a:t>Centro </a:t>
                    </a:r>
                    <a:r>
                      <a:rPr lang="pt-PT" sz="1600" smtClean="0">
                        <a:latin typeface="Calibri" pitchFamily="34" charset="0"/>
                      </a:rPr>
                      <a:t>Económico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2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Desenvolvimento Humano e </a:t>
                    </a:r>
                    <a:r>
                      <a:rPr lang="pt-PT" sz="1600">
                        <a:latin typeface="Calibri" pitchFamily="34" charset="0"/>
                      </a:rPr>
                      <a:t>inclusão </a:t>
                    </a:r>
                    <a:r>
                      <a:rPr lang="pt-PT" sz="1600" smtClean="0">
                        <a:latin typeface="Calibri" pitchFamily="34" charset="0"/>
                      </a:rPr>
                      <a:t>social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3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>
                        <a:latin typeface="Calibri" pitchFamily="34" charset="0"/>
                      </a:rPr>
                      <a:t>Concretização das Ambições </a:t>
                    </a:r>
                    <a:r>
                      <a:rPr lang="pt-PT" sz="1600" smtClean="0">
                        <a:latin typeface="Calibri" pitchFamily="34" charset="0"/>
                      </a:rPr>
                      <a:t>Regionais</a:t>
                    </a:r>
                    <a:endParaRPr lang="pt-PT" sz="160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dLbl>
              <c:idx val="4"/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pt-PT" sz="1600" dirty="0">
                        <a:latin typeface="Calibri" pitchFamily="34" charset="0"/>
                      </a:rPr>
                      <a:t>Economia Verde como motor </a:t>
                    </a:r>
                    <a:r>
                      <a:rPr lang="pt-PT" sz="1600">
                        <a:latin typeface="Calibri" pitchFamily="34" charset="0"/>
                      </a:rPr>
                      <a:t>do </a:t>
                    </a:r>
                    <a:r>
                      <a:rPr lang="pt-PT" sz="1600" smtClean="0">
                        <a:latin typeface="Calibri" pitchFamily="34" charset="0"/>
                      </a:rPr>
                      <a:t>crescimento</a:t>
                    </a:r>
                    <a:endParaRPr lang="pt-PT" sz="1600" dirty="0">
                      <a:latin typeface="Calibri" pitchFamily="34" charset="0"/>
                    </a:endParaRPr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400">
                    <a:latin typeface="Calibri" pitchFamily="34" charset="0"/>
                  </a:defRPr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Folha1!$A$2:$A$6</c:f>
              <c:strCache>
                <c:ptCount val="5"/>
                <c:pt idx="0">
                  <c:v>Reformas económicas e sociais</c:v>
                </c:pt>
                <c:pt idx="1">
                  <c:v>Desenvolvimento do Centro Económico</c:v>
                </c:pt>
                <c:pt idx="2">
                  <c:v>Desenvolvimento Humano e inclusão social</c:v>
                </c:pt>
                <c:pt idx="3">
                  <c:v>Concretização das Ambições Regionais</c:v>
                </c:pt>
                <c:pt idx="4">
                  <c:v>Economia Verde como motor do crescimento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"/>
  <c:chart>
    <c:title>
      <c:tx>
        <c:rich>
          <a:bodyPr/>
          <a:lstStyle/>
          <a:p>
            <a:pPr>
              <a:defRPr sz="2500"/>
            </a:pPr>
            <a:r>
              <a:rPr lang="en-US" sz="2500"/>
              <a:t>Repartição do PIB (2014)</a:t>
            </a:r>
          </a:p>
        </c:rich>
      </c:tx>
    </c:title>
    <c:view3D>
      <c:rotX val="50"/>
      <c:depthPercent val="100"/>
      <c:perspective val="30"/>
    </c:view3D>
    <c:plotArea>
      <c:layout>
        <c:manualLayout>
          <c:layoutTarget val="inner"/>
          <c:xMode val="edge"/>
          <c:yMode val="edge"/>
          <c:x val="9.1514090144314678E-2"/>
          <c:y val="0.18706981935448141"/>
          <c:w val="0.7123858315743784"/>
          <c:h val="0.72194562955421226"/>
        </c:manualLayout>
      </c:layout>
      <c:pie3D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Coluna1</c:v>
                </c:pt>
              </c:strCache>
            </c:strRef>
          </c:tx>
          <c:explosion val="14"/>
          <c:dLbls>
            <c:showPercent val="1"/>
            <c:showLeaderLines val="1"/>
          </c:dLbls>
          <c:cat>
            <c:strRef>
              <c:f>Folha1!$A$2:$A$4</c:f>
              <c:strCache>
                <c:ptCount val="3"/>
                <c:pt idx="0">
                  <c:v>Agricultura</c:v>
                </c:pt>
                <c:pt idx="1">
                  <c:v>Indústria</c:v>
                </c:pt>
                <c:pt idx="2">
                  <c:v>Serviços</c:v>
                </c:pt>
              </c:strCache>
            </c:strRef>
          </c:cat>
          <c:val>
            <c:numRef>
              <c:f>Folha1!$B$2:$B$4</c:f>
              <c:numCache>
                <c:formatCode>0.00%</c:formatCode>
                <c:ptCount val="3"/>
                <c:pt idx="0">
                  <c:v>9.0000000000000066E-2</c:v>
                </c:pt>
                <c:pt idx="1">
                  <c:v>0.30000000000000032</c:v>
                </c:pt>
                <c:pt idx="2">
                  <c:v>0.61000000000000065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73501187970412263"/>
          <c:y val="0.37942353610248053"/>
          <c:w val="0.14648573895295591"/>
          <c:h val="0.24484528726279881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>
          <a:latin typeface="Calibri" pitchFamily="34" charset="0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2CF2B7-6BCF-4190-92D0-957D19EE714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839729B-4021-407A-BDB3-9015F917E327}">
      <dgm:prSet phldrT="[Texto]" custT="1"/>
      <dgm:spPr>
        <a:solidFill>
          <a:srgbClr val="BAAA6B"/>
        </a:solidFill>
      </dgm:spPr>
      <dgm:t>
        <a:bodyPr/>
        <a:lstStyle/>
        <a:p>
          <a:r>
            <a:rPr lang="pt-PT" sz="1600" b="1" dirty="0" smtClean="0">
              <a:solidFill>
                <a:schemeClr val="tx1"/>
              </a:solidFill>
              <a:latin typeface="Calibri" panose="020F0502020204030204" pitchFamily="34" charset="0"/>
            </a:rPr>
            <a:t>RELAÇÕES INTERNACIONAIS</a:t>
          </a:r>
          <a:endParaRPr lang="pt-PT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AF049A0-F58E-4BC6-B68B-79E198096BA7}" type="parTrans" cxnId="{6F3B331C-86C9-43A2-A824-0BC1C0FC2191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D5122FEC-8572-478A-A5E2-417E07118339}" type="sibTrans" cxnId="{6F3B331C-86C9-43A2-A824-0BC1C0FC2191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E92AABDA-8465-40AE-AB8C-C155472F420D}">
      <dgm:prSet phldrT="[Texto]" custT="1"/>
      <dgm:spPr>
        <a:solidFill>
          <a:srgbClr val="BAAA6B"/>
        </a:solidFill>
      </dgm:spPr>
      <dgm:t>
        <a:bodyPr/>
        <a:lstStyle/>
        <a:p>
          <a:r>
            <a:rPr lang="pt-PT" sz="1600" b="1" dirty="0" smtClean="0">
              <a:solidFill>
                <a:schemeClr val="tx1"/>
              </a:solidFill>
              <a:latin typeface="Calibri" panose="020F0502020204030204" pitchFamily="34" charset="0"/>
            </a:rPr>
            <a:t>Promoção Económica</a:t>
          </a:r>
          <a:endParaRPr lang="pt-PT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5C8A4EE-8BC5-4B0E-A9CC-A9061C804A6F}" type="parTrans" cxnId="{5D65577E-D600-419A-A2AB-FA2B573B87FC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FD78FBE8-9D9E-4526-9C54-A8966C2BE327}" type="sibTrans" cxnId="{5D65577E-D600-419A-A2AB-FA2B573B87FC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4B7143C6-7D33-4433-9119-A16BF2073ACF}">
      <dgm:prSet phldrT="[Texto]" custT="1"/>
      <dgm:spPr>
        <a:solidFill>
          <a:srgbClr val="BAAA6B"/>
        </a:solidFill>
      </dgm:spPr>
      <dgm:t>
        <a:bodyPr/>
        <a:lstStyle/>
        <a:p>
          <a:r>
            <a:rPr lang="pt-PT" sz="1600" b="1" dirty="0" smtClean="0">
              <a:solidFill>
                <a:schemeClr val="tx1"/>
              </a:solidFill>
              <a:latin typeface="Calibri" panose="020F0502020204030204" pitchFamily="34" charset="0"/>
            </a:rPr>
            <a:t>Missões Económicas</a:t>
          </a:r>
          <a:endParaRPr lang="pt-PT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B48C21D-C5F3-4C63-A52C-E3D58CDF20A4}" type="parTrans" cxnId="{2DDE70DD-0CB3-48E2-AD1B-86EAC5FF8639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04F5A5EA-F706-4217-8EA7-BEC528D4A0FF}" type="sibTrans" cxnId="{2DDE70DD-0CB3-48E2-AD1B-86EAC5FF8639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075F1366-C041-45B5-B940-52B92F31763A}">
      <dgm:prSet phldrT="[Texto]" custT="1"/>
      <dgm:spPr>
        <a:solidFill>
          <a:srgbClr val="BAAA6B"/>
        </a:solidFill>
      </dgm:spPr>
      <dgm:t>
        <a:bodyPr/>
        <a:lstStyle/>
        <a:p>
          <a:r>
            <a:rPr lang="pt-PT" sz="1600" b="1" dirty="0" smtClean="0">
              <a:solidFill>
                <a:schemeClr val="tx1"/>
              </a:solidFill>
              <a:latin typeface="Calibri" panose="020F0502020204030204" pitchFamily="34" charset="0"/>
            </a:rPr>
            <a:t>Visitas de Delegações de Homens de Negócios Árabes</a:t>
          </a:r>
          <a:endParaRPr lang="pt-PT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847B28A-28C7-4710-B92D-CEE7CA52909F}" type="parTrans" cxnId="{A52D720E-1773-4828-B804-E2A9478B2C6D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B31D7A3B-0DF0-47B3-AD02-DE2CDEF35486}" type="sibTrans" cxnId="{A52D720E-1773-4828-B804-E2A9478B2C6D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24E5DABC-A95C-485F-883B-32AA9EFD2153}">
      <dgm:prSet phldrT="[Texto]" custT="1"/>
      <dgm:spPr>
        <a:solidFill>
          <a:srgbClr val="BAAA6B"/>
        </a:solidFill>
      </dgm:spPr>
      <dgm:t>
        <a:bodyPr/>
        <a:lstStyle/>
        <a:p>
          <a:r>
            <a:rPr lang="pt-PT" sz="1600" b="1" dirty="0" smtClean="0">
              <a:solidFill>
                <a:schemeClr val="tx1"/>
              </a:solidFill>
              <a:latin typeface="Calibri" panose="020F0502020204030204" pitchFamily="34" charset="0"/>
            </a:rPr>
            <a:t>Apoio à Internacionalização</a:t>
          </a:r>
          <a:endParaRPr lang="pt-PT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240C46E-EAA0-4269-89CB-77929FC1B4E6}" type="parTrans" cxnId="{78891750-8AE2-41E6-B644-D2521946F130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7BB91F1D-F4F1-43B1-83F7-435D0DF38471}" type="sibTrans" cxnId="{78891750-8AE2-41E6-B644-D2521946F130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AECAC260-D457-4D0E-AFF0-56722FB3A4AB}">
      <dgm:prSet phldrT="[Texto]" custT="1"/>
      <dgm:spPr>
        <a:solidFill>
          <a:srgbClr val="BAAA6B"/>
        </a:solidFill>
      </dgm:spPr>
      <dgm:t>
        <a:bodyPr/>
        <a:lstStyle/>
        <a:p>
          <a:r>
            <a:rPr lang="pt-PT" sz="1600" b="1" dirty="0" smtClean="0">
              <a:solidFill>
                <a:schemeClr val="tx1"/>
              </a:solidFill>
              <a:latin typeface="Calibri" panose="020F0502020204030204" pitchFamily="34" charset="0"/>
            </a:rPr>
            <a:t>Informações Comerciais</a:t>
          </a:r>
          <a:endParaRPr lang="pt-PT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C5B1765-698A-406A-86F7-A352A43F536E}" type="parTrans" cxnId="{03649CA1-0502-44C4-AD1A-D4136C2A5D08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D4CA44DF-5DE0-46D7-81F5-10341D793578}" type="sibTrans" cxnId="{03649CA1-0502-44C4-AD1A-D4136C2A5D08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44C5CAE7-65B5-4511-9C32-97800DC7A27F}">
      <dgm:prSet custT="1"/>
      <dgm:spPr>
        <a:solidFill>
          <a:srgbClr val="BAAA6B"/>
        </a:solidFill>
      </dgm:spPr>
      <dgm:t>
        <a:bodyPr/>
        <a:lstStyle/>
        <a:p>
          <a:r>
            <a:rPr lang="pt-PT" sz="1600" b="1" dirty="0" smtClean="0">
              <a:solidFill>
                <a:schemeClr val="tx1"/>
              </a:solidFill>
              <a:latin typeface="Calibri" panose="020F0502020204030204" pitchFamily="34" charset="0"/>
            </a:rPr>
            <a:t>Gabinete de Legalizações</a:t>
          </a:r>
          <a:endParaRPr lang="pt-PT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ECCE2E1-1AD6-4722-89A5-AB51B02EF444}" type="parTrans" cxnId="{7381BF57-02BE-45CB-B959-DCDBFDCA96BD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67EA7C7B-EE6A-44C8-BA81-29C365436C8C}" type="sibTrans" cxnId="{7381BF57-02BE-45CB-B959-DCDBFDCA96BD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FCADC44A-F403-402A-96F0-6F8DBE4A676D}">
      <dgm:prSet custT="1"/>
      <dgm:spPr>
        <a:solidFill>
          <a:srgbClr val="BAAA6B"/>
        </a:solidFill>
      </dgm:spPr>
      <dgm:t>
        <a:bodyPr/>
        <a:lstStyle/>
        <a:p>
          <a:r>
            <a:rPr lang="pt-PT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Contactos Comerciais</a:t>
          </a:r>
          <a:endParaRPr lang="pt-PT" sz="14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1CFEADA-4DEF-45D5-9898-BC416255F212}" type="parTrans" cxnId="{2196BB25-2032-402D-AFED-CD60B62E1BBB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7465AFBD-EFBC-45CE-881B-C9BDF7E09AEB}" type="sibTrans" cxnId="{2196BB25-2032-402D-AFED-CD60B62E1BBB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9A96648C-88B1-45AD-A5EF-C656C1A0AE6F}">
      <dgm:prSet/>
      <dgm:spPr>
        <a:solidFill>
          <a:srgbClr val="BAAA6B"/>
        </a:solidFill>
      </dgm:spPr>
      <dgm:t>
        <a:bodyPr/>
        <a:lstStyle/>
        <a:p>
          <a:r>
            <a:rPr lang="pt-PT" b="1" dirty="0" smtClean="0">
              <a:solidFill>
                <a:schemeClr val="tx1"/>
              </a:solidFill>
              <a:latin typeface="Calibri" panose="020F0502020204030204" pitchFamily="34" charset="0"/>
            </a:rPr>
            <a:t>Oportunidades de Negócio</a:t>
          </a:r>
          <a:endParaRPr lang="pt-PT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C893103-D162-4EB2-8A6A-8B4796C4849F}" type="parTrans" cxnId="{FC90C2E7-BF3C-4809-BEA1-14E8FB4AEAE1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5E68043B-619E-4B52-8E07-F3A76B076AB4}" type="sibTrans" cxnId="{FC90C2E7-BF3C-4809-BEA1-14E8FB4AEAE1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AF4ED432-949F-4CF3-8985-E8EEDE93D1FE}">
      <dgm:prSet/>
      <dgm:spPr>
        <a:solidFill>
          <a:srgbClr val="BAAA6B"/>
        </a:solidFill>
      </dgm:spPr>
      <dgm:t>
        <a:bodyPr/>
        <a:lstStyle/>
        <a:p>
          <a:r>
            <a:rPr lang="pt-PT" b="1" dirty="0" smtClean="0">
              <a:solidFill>
                <a:schemeClr val="tx1"/>
              </a:solidFill>
              <a:latin typeface="Calibri" panose="020F0502020204030204" pitchFamily="34" charset="0"/>
            </a:rPr>
            <a:t>Concursos Públicos Internacionais</a:t>
          </a:r>
          <a:endParaRPr lang="pt-PT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ABD3289-F793-4381-BB4A-079A1505657E}" type="parTrans" cxnId="{AB92EE7A-2EF6-416A-B6A2-E58B707C36FF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CD3B89C0-873C-4C4C-B918-0E6513612577}" type="sibTrans" cxnId="{AB92EE7A-2EF6-416A-B6A2-E58B707C36FF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2B15D334-C716-4BC0-833A-6A6A3390ECCC}">
      <dgm:prSet custT="1"/>
      <dgm:spPr>
        <a:solidFill>
          <a:srgbClr val="BAAA6B"/>
        </a:solidFill>
      </dgm:spPr>
      <dgm:t>
        <a:bodyPr/>
        <a:lstStyle/>
        <a:p>
          <a:r>
            <a:rPr lang="pt-PT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Revistas</a:t>
          </a:r>
        </a:p>
        <a:p>
          <a:r>
            <a:rPr lang="pt-PT" sz="1400" b="1" i="1" dirty="0" smtClean="0">
              <a:solidFill>
                <a:schemeClr val="tx1"/>
              </a:solidFill>
              <a:latin typeface="Calibri" panose="020F0502020204030204" pitchFamily="34" charset="0"/>
            </a:rPr>
            <a:t>Newsletters</a:t>
          </a:r>
        </a:p>
        <a:p>
          <a:r>
            <a:rPr lang="pt-PT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(</a:t>
          </a:r>
          <a:r>
            <a:rPr lang="pt-PT" sz="1400" b="1" i="1" dirty="0" smtClean="0">
              <a:solidFill>
                <a:schemeClr val="tx1"/>
              </a:solidFill>
              <a:latin typeface="Calibri" panose="020F0502020204030204" pitchFamily="34" charset="0"/>
            </a:rPr>
            <a:t>Website</a:t>
          </a:r>
          <a:r>
            <a:rPr lang="pt-PT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)</a:t>
          </a:r>
          <a:endParaRPr lang="pt-PT" sz="14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A3C588E-AAD3-4C89-89F1-A05C1F3ED0DC}" type="parTrans" cxnId="{CC540F79-FF53-4A5D-BE82-43C7DAEF5001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445DD902-4A7F-4652-A6CF-6A36BF84B9C6}" type="sibTrans" cxnId="{CC540F79-FF53-4A5D-BE82-43C7DAEF5001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231804C2-8DB0-4C05-81A5-A1B0374B64A9}">
      <dgm:prSet custT="1"/>
      <dgm:spPr>
        <a:solidFill>
          <a:srgbClr val="BAAA6B"/>
        </a:solidFill>
      </dgm:spPr>
      <dgm:t>
        <a:bodyPr/>
        <a:lstStyle/>
        <a:p>
          <a:endParaRPr lang="pt-PT" sz="1600" b="1" dirty="0" smtClean="0">
            <a:solidFill>
              <a:schemeClr val="tx1"/>
            </a:solidFill>
            <a:latin typeface="Calibri" panose="020F0502020204030204" pitchFamily="34" charset="0"/>
          </a:endParaRPr>
        </a:p>
        <a:p>
          <a:r>
            <a:rPr lang="pt-PT" sz="1600" b="1" dirty="0" smtClean="0">
              <a:solidFill>
                <a:schemeClr val="tx1"/>
              </a:solidFill>
              <a:latin typeface="Calibri" panose="020F0502020204030204" pitchFamily="34" charset="0"/>
            </a:rPr>
            <a:t>Traduções</a:t>
          </a:r>
        </a:p>
        <a:p>
          <a:endParaRPr lang="pt-PT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EC99703-D6A2-4257-B583-52A38FF8100C}" type="parTrans" cxnId="{9E1940B3-740E-4B83-9989-C266A83EA820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0E3AA878-E466-4CB8-A302-06E2CA1DCF3A}" type="sibTrans" cxnId="{9E1940B3-740E-4B83-9989-C266A83EA820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991DA574-F6A0-4B82-9A64-D68B74825B3D}">
      <dgm:prSet custT="1"/>
      <dgm:spPr>
        <a:solidFill>
          <a:srgbClr val="BAAA6B"/>
        </a:solidFill>
      </dgm:spPr>
      <dgm:t>
        <a:bodyPr/>
        <a:lstStyle/>
        <a:p>
          <a:r>
            <a:rPr lang="pt-PT" sz="1600" b="1" dirty="0" smtClean="0">
              <a:solidFill>
                <a:schemeClr val="tx1"/>
              </a:solidFill>
              <a:latin typeface="Calibri" panose="020F0502020204030204" pitchFamily="34" charset="0"/>
            </a:rPr>
            <a:t>Publicações</a:t>
          </a:r>
          <a:endParaRPr lang="pt-PT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72AEB18-3A6B-43CA-ABF1-C9EC843490C7}" type="sibTrans" cxnId="{C0AD9B90-725C-4B91-8C96-4CB44F6B9941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F7EEB8AE-A11D-4DDD-A7B5-116319CB36A2}" type="parTrans" cxnId="{C0AD9B90-725C-4B91-8C96-4CB44F6B9941}">
      <dgm:prSet/>
      <dgm:spPr/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D7328351-9509-43F5-A6F8-A170CBA967F7}" type="pres">
      <dgm:prSet presAssocID="{8E2CF2B7-6BCF-4190-92D0-957D19EE714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379C8C04-FBB6-43C8-9700-CFCF7DA84EAA}" type="pres">
      <dgm:prSet presAssocID="{4839729B-4021-407A-BDB3-9015F917E327}" presName="root1" presStyleCnt="0"/>
      <dgm:spPr/>
    </dgm:pt>
    <dgm:pt modelId="{91A30B77-F9BF-4147-B0B7-22144299A34C}" type="pres">
      <dgm:prSet presAssocID="{4839729B-4021-407A-BDB3-9015F917E327}" presName="LevelOneTextNode" presStyleLbl="node0" presStyleIdx="0" presStyleCnt="1" custScaleX="147765" custLinFactX="-49635" custLinFactNeighborX="-100000" custLinFactNeighborY="-4748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7E350000-0B2F-41ED-AB86-2FF8C4859E99}" type="pres">
      <dgm:prSet presAssocID="{4839729B-4021-407A-BDB3-9015F917E327}" presName="level2hierChild" presStyleCnt="0"/>
      <dgm:spPr/>
    </dgm:pt>
    <dgm:pt modelId="{17089DC9-8C77-46C2-8C8E-7CDDA00B83A9}" type="pres">
      <dgm:prSet presAssocID="{95C8A4EE-8BC5-4B0E-A9CC-A9061C804A6F}" presName="conn2-1" presStyleLbl="parChTrans1D2" presStyleIdx="0" presStyleCnt="2"/>
      <dgm:spPr/>
      <dgm:t>
        <a:bodyPr/>
        <a:lstStyle/>
        <a:p>
          <a:endParaRPr lang="pt-PT"/>
        </a:p>
      </dgm:t>
    </dgm:pt>
    <dgm:pt modelId="{1C6CBC15-6C72-4E72-BEEB-E9CE3E3DEF8D}" type="pres">
      <dgm:prSet presAssocID="{95C8A4EE-8BC5-4B0E-A9CC-A9061C804A6F}" presName="connTx" presStyleLbl="parChTrans1D2" presStyleIdx="0" presStyleCnt="2"/>
      <dgm:spPr/>
      <dgm:t>
        <a:bodyPr/>
        <a:lstStyle/>
        <a:p>
          <a:endParaRPr lang="pt-PT"/>
        </a:p>
      </dgm:t>
    </dgm:pt>
    <dgm:pt modelId="{417B4170-17C3-4330-A9B4-12E4D1AA08DB}" type="pres">
      <dgm:prSet presAssocID="{E92AABDA-8465-40AE-AB8C-C155472F420D}" presName="root2" presStyleCnt="0"/>
      <dgm:spPr/>
    </dgm:pt>
    <dgm:pt modelId="{270D2A17-42E9-44C0-B760-54B85EA54151}" type="pres">
      <dgm:prSet presAssocID="{E92AABDA-8465-40AE-AB8C-C155472F420D}" presName="LevelTwoTextNode" presStyleLbl="node2" presStyleIdx="0" presStyleCnt="2" custScaleX="123897" custLinFactX="-15391" custLinFactY="62682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1F033197-D59A-4BBA-8C94-A44849125A98}" type="pres">
      <dgm:prSet presAssocID="{E92AABDA-8465-40AE-AB8C-C155472F420D}" presName="level3hierChild" presStyleCnt="0"/>
      <dgm:spPr/>
    </dgm:pt>
    <dgm:pt modelId="{E1F3E535-CC1F-4F98-9420-C210338B498A}" type="pres">
      <dgm:prSet presAssocID="{7B48C21D-C5F3-4C63-A52C-E3D58CDF20A4}" presName="conn2-1" presStyleLbl="parChTrans1D3" presStyleIdx="0" presStyleCnt="6"/>
      <dgm:spPr/>
      <dgm:t>
        <a:bodyPr/>
        <a:lstStyle/>
        <a:p>
          <a:endParaRPr lang="pt-PT"/>
        </a:p>
      </dgm:t>
    </dgm:pt>
    <dgm:pt modelId="{3A02585D-489E-4C47-B242-35E99E7872A7}" type="pres">
      <dgm:prSet presAssocID="{7B48C21D-C5F3-4C63-A52C-E3D58CDF20A4}" presName="connTx" presStyleLbl="parChTrans1D3" presStyleIdx="0" presStyleCnt="6"/>
      <dgm:spPr/>
      <dgm:t>
        <a:bodyPr/>
        <a:lstStyle/>
        <a:p>
          <a:endParaRPr lang="pt-PT"/>
        </a:p>
      </dgm:t>
    </dgm:pt>
    <dgm:pt modelId="{9C08D550-8798-4F94-8CBF-A27781E6086B}" type="pres">
      <dgm:prSet presAssocID="{4B7143C6-7D33-4433-9119-A16BF2073ACF}" presName="root2" presStyleCnt="0"/>
      <dgm:spPr/>
    </dgm:pt>
    <dgm:pt modelId="{75954600-A54D-43EB-9611-4A27628ABAEC}" type="pres">
      <dgm:prSet presAssocID="{4B7143C6-7D33-4433-9119-A16BF2073ACF}" presName="LevelTwoTextNode" presStyleLbl="node3" presStyleIdx="0" presStyleCnt="6" custLinFactNeighborX="-20135" custLinFactNeighborY="423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8E58C72E-EEBB-4DF9-BBE4-2680BE8BE60F}" type="pres">
      <dgm:prSet presAssocID="{4B7143C6-7D33-4433-9119-A16BF2073ACF}" presName="level3hierChild" presStyleCnt="0"/>
      <dgm:spPr/>
    </dgm:pt>
    <dgm:pt modelId="{44B9432F-FBB8-42C3-A435-01C728B3170C}" type="pres">
      <dgm:prSet presAssocID="{1847B28A-28C7-4710-B92D-CEE7CA52909F}" presName="conn2-1" presStyleLbl="parChTrans1D3" presStyleIdx="1" presStyleCnt="6"/>
      <dgm:spPr/>
      <dgm:t>
        <a:bodyPr/>
        <a:lstStyle/>
        <a:p>
          <a:endParaRPr lang="pt-PT"/>
        </a:p>
      </dgm:t>
    </dgm:pt>
    <dgm:pt modelId="{C852B084-DE69-4353-AE65-68E6AFC33085}" type="pres">
      <dgm:prSet presAssocID="{1847B28A-28C7-4710-B92D-CEE7CA52909F}" presName="connTx" presStyleLbl="parChTrans1D3" presStyleIdx="1" presStyleCnt="6"/>
      <dgm:spPr/>
      <dgm:t>
        <a:bodyPr/>
        <a:lstStyle/>
        <a:p>
          <a:endParaRPr lang="pt-PT"/>
        </a:p>
      </dgm:t>
    </dgm:pt>
    <dgm:pt modelId="{A39DAF33-A302-4A2B-BD4A-0BCAE1EB82A1}" type="pres">
      <dgm:prSet presAssocID="{075F1366-C041-45B5-B940-52B92F31763A}" presName="root2" presStyleCnt="0"/>
      <dgm:spPr/>
    </dgm:pt>
    <dgm:pt modelId="{20A9B2CE-4761-4B78-9546-17680F8B67E7}" type="pres">
      <dgm:prSet presAssocID="{075F1366-C041-45B5-B940-52B92F31763A}" presName="LevelTwoTextNode" presStyleLbl="node3" presStyleIdx="1" presStyleCnt="6" custScaleY="175148" custLinFactNeighborX="-21010" custLinFactNeighborY="-175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10C79EDE-B758-41E4-8EDC-DDF5FA277BA9}" type="pres">
      <dgm:prSet presAssocID="{075F1366-C041-45B5-B940-52B92F31763A}" presName="level3hierChild" presStyleCnt="0"/>
      <dgm:spPr/>
    </dgm:pt>
    <dgm:pt modelId="{FE37D67A-AB3E-4287-B485-96FE8C785B37}" type="pres">
      <dgm:prSet presAssocID="{D240C46E-EAA0-4269-89CB-77929FC1B4E6}" presName="conn2-1" presStyleLbl="parChTrans1D2" presStyleIdx="1" presStyleCnt="2"/>
      <dgm:spPr/>
      <dgm:t>
        <a:bodyPr/>
        <a:lstStyle/>
        <a:p>
          <a:endParaRPr lang="pt-PT"/>
        </a:p>
      </dgm:t>
    </dgm:pt>
    <dgm:pt modelId="{9318D024-5E7E-408B-B814-09DE69699347}" type="pres">
      <dgm:prSet presAssocID="{D240C46E-EAA0-4269-89CB-77929FC1B4E6}" presName="connTx" presStyleLbl="parChTrans1D2" presStyleIdx="1" presStyleCnt="2"/>
      <dgm:spPr/>
      <dgm:t>
        <a:bodyPr/>
        <a:lstStyle/>
        <a:p>
          <a:endParaRPr lang="pt-PT"/>
        </a:p>
      </dgm:t>
    </dgm:pt>
    <dgm:pt modelId="{B55EAEE0-B75B-47BB-8882-B3A3FBA34BE5}" type="pres">
      <dgm:prSet presAssocID="{24E5DABC-A95C-485F-883B-32AA9EFD2153}" presName="root2" presStyleCnt="0"/>
      <dgm:spPr/>
    </dgm:pt>
    <dgm:pt modelId="{27E3ABD3-735C-48B0-AB93-ED8C7493FD5C}" type="pres">
      <dgm:prSet presAssocID="{24E5DABC-A95C-485F-883B-32AA9EFD2153}" presName="LevelTwoTextNode" presStyleLbl="node2" presStyleIdx="1" presStyleCnt="2" custScaleX="133177" custLinFactX="-17710" custLinFactY="-92950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2FC93D87-4651-4DDB-990C-DCB7EFA8BCAB}" type="pres">
      <dgm:prSet presAssocID="{24E5DABC-A95C-485F-883B-32AA9EFD2153}" presName="level3hierChild" presStyleCnt="0"/>
      <dgm:spPr/>
    </dgm:pt>
    <dgm:pt modelId="{9661FAE7-317A-4E9C-A461-260C1280370D}" type="pres">
      <dgm:prSet presAssocID="{9C5B1765-698A-406A-86F7-A352A43F536E}" presName="conn2-1" presStyleLbl="parChTrans1D3" presStyleIdx="2" presStyleCnt="6"/>
      <dgm:spPr/>
      <dgm:t>
        <a:bodyPr/>
        <a:lstStyle/>
        <a:p>
          <a:endParaRPr lang="pt-PT"/>
        </a:p>
      </dgm:t>
    </dgm:pt>
    <dgm:pt modelId="{DAE36E2D-D1F1-43F4-B5ED-CE3235B1F073}" type="pres">
      <dgm:prSet presAssocID="{9C5B1765-698A-406A-86F7-A352A43F536E}" presName="connTx" presStyleLbl="parChTrans1D3" presStyleIdx="2" presStyleCnt="6"/>
      <dgm:spPr/>
      <dgm:t>
        <a:bodyPr/>
        <a:lstStyle/>
        <a:p>
          <a:endParaRPr lang="pt-PT"/>
        </a:p>
      </dgm:t>
    </dgm:pt>
    <dgm:pt modelId="{714B93BF-36ED-41B0-9825-5C1E60C4456D}" type="pres">
      <dgm:prSet presAssocID="{AECAC260-D457-4D0E-AFF0-56722FB3A4AB}" presName="root2" presStyleCnt="0"/>
      <dgm:spPr/>
    </dgm:pt>
    <dgm:pt modelId="{E828DEA0-DF22-4561-88B6-51639229DDE6}" type="pres">
      <dgm:prSet presAssocID="{AECAC260-D457-4D0E-AFF0-56722FB3A4AB}" presName="LevelTwoTextNode" presStyleLbl="node3" presStyleIdx="2" presStyleCnt="6" custLinFactNeighborX="-28273" custLinFactNeighborY="-2675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73502BFA-F1F6-40B5-A9AB-70D1D1797EEE}" type="pres">
      <dgm:prSet presAssocID="{AECAC260-D457-4D0E-AFF0-56722FB3A4AB}" presName="level3hierChild" presStyleCnt="0"/>
      <dgm:spPr/>
    </dgm:pt>
    <dgm:pt modelId="{FB890599-6F52-41B7-A3C0-BE3CC193C5FA}" type="pres">
      <dgm:prSet presAssocID="{9C893103-D162-4EB2-8A6A-8B4796C4849F}" presName="conn2-1" presStyleLbl="parChTrans1D4" presStyleIdx="0" presStyleCnt="4"/>
      <dgm:spPr/>
      <dgm:t>
        <a:bodyPr/>
        <a:lstStyle/>
        <a:p>
          <a:endParaRPr lang="pt-PT"/>
        </a:p>
      </dgm:t>
    </dgm:pt>
    <dgm:pt modelId="{123E6E38-9B59-4286-9281-C3EC2CC965ED}" type="pres">
      <dgm:prSet presAssocID="{9C893103-D162-4EB2-8A6A-8B4796C4849F}" presName="connTx" presStyleLbl="parChTrans1D4" presStyleIdx="0" presStyleCnt="4"/>
      <dgm:spPr/>
      <dgm:t>
        <a:bodyPr/>
        <a:lstStyle/>
        <a:p>
          <a:endParaRPr lang="pt-PT"/>
        </a:p>
      </dgm:t>
    </dgm:pt>
    <dgm:pt modelId="{7CC82385-5086-43EB-B499-524EDE8B69E3}" type="pres">
      <dgm:prSet presAssocID="{9A96648C-88B1-45AD-A5EF-C656C1A0AE6F}" presName="root2" presStyleCnt="0"/>
      <dgm:spPr/>
    </dgm:pt>
    <dgm:pt modelId="{362D9CBD-0159-47D5-BB27-A8C6019A3543}" type="pres">
      <dgm:prSet presAssocID="{9A96648C-88B1-45AD-A5EF-C656C1A0AE6F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9CA8E956-7518-40D6-90DD-17865B51897D}" type="pres">
      <dgm:prSet presAssocID="{9A96648C-88B1-45AD-A5EF-C656C1A0AE6F}" presName="level3hierChild" presStyleCnt="0"/>
      <dgm:spPr/>
    </dgm:pt>
    <dgm:pt modelId="{1DAF98EC-A50D-4EAF-BE8A-D4BB5A1E07E0}" type="pres">
      <dgm:prSet presAssocID="{7ABD3289-F793-4381-BB4A-079A1505657E}" presName="conn2-1" presStyleLbl="parChTrans1D4" presStyleIdx="1" presStyleCnt="4"/>
      <dgm:spPr/>
      <dgm:t>
        <a:bodyPr/>
        <a:lstStyle/>
        <a:p>
          <a:endParaRPr lang="pt-PT"/>
        </a:p>
      </dgm:t>
    </dgm:pt>
    <dgm:pt modelId="{E0E3B7F9-AA3F-4DE3-BEA4-1055F723A0A4}" type="pres">
      <dgm:prSet presAssocID="{7ABD3289-F793-4381-BB4A-079A1505657E}" presName="connTx" presStyleLbl="parChTrans1D4" presStyleIdx="1" presStyleCnt="4"/>
      <dgm:spPr/>
      <dgm:t>
        <a:bodyPr/>
        <a:lstStyle/>
        <a:p>
          <a:endParaRPr lang="pt-PT"/>
        </a:p>
      </dgm:t>
    </dgm:pt>
    <dgm:pt modelId="{3170B0C3-4766-4557-865D-3F02461A8D08}" type="pres">
      <dgm:prSet presAssocID="{AF4ED432-949F-4CF3-8985-E8EEDE93D1FE}" presName="root2" presStyleCnt="0"/>
      <dgm:spPr/>
    </dgm:pt>
    <dgm:pt modelId="{15912144-07E9-4177-B0E0-F143A413660D}" type="pres">
      <dgm:prSet presAssocID="{AF4ED432-949F-4CF3-8985-E8EEDE93D1FE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08807A2E-750A-4C3C-9BC0-C9A7C409F9C4}" type="pres">
      <dgm:prSet presAssocID="{AF4ED432-949F-4CF3-8985-E8EEDE93D1FE}" presName="level3hierChild" presStyleCnt="0"/>
      <dgm:spPr/>
    </dgm:pt>
    <dgm:pt modelId="{A6EA0D88-DA09-4AA8-987E-99657F831B87}" type="pres">
      <dgm:prSet presAssocID="{91CFEADA-4DEF-45D5-9898-BC416255F212}" presName="conn2-1" presStyleLbl="parChTrans1D4" presStyleIdx="2" presStyleCnt="4"/>
      <dgm:spPr/>
      <dgm:t>
        <a:bodyPr/>
        <a:lstStyle/>
        <a:p>
          <a:endParaRPr lang="pt-PT"/>
        </a:p>
      </dgm:t>
    </dgm:pt>
    <dgm:pt modelId="{1619748F-B012-43AE-824C-F07885EC63CE}" type="pres">
      <dgm:prSet presAssocID="{91CFEADA-4DEF-45D5-9898-BC416255F212}" presName="connTx" presStyleLbl="parChTrans1D4" presStyleIdx="2" presStyleCnt="4"/>
      <dgm:spPr/>
      <dgm:t>
        <a:bodyPr/>
        <a:lstStyle/>
        <a:p>
          <a:endParaRPr lang="pt-PT"/>
        </a:p>
      </dgm:t>
    </dgm:pt>
    <dgm:pt modelId="{3DC1F56B-F428-4EEC-8B1A-5EA64EBC0C23}" type="pres">
      <dgm:prSet presAssocID="{FCADC44A-F403-402A-96F0-6F8DBE4A676D}" presName="root2" presStyleCnt="0"/>
      <dgm:spPr/>
    </dgm:pt>
    <dgm:pt modelId="{1C3C31F3-EF1C-4579-A322-6929643A7541}" type="pres">
      <dgm:prSet presAssocID="{FCADC44A-F403-402A-96F0-6F8DBE4A676D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D5C55521-94C1-43B3-9B1E-801988A9D901}" type="pres">
      <dgm:prSet presAssocID="{FCADC44A-F403-402A-96F0-6F8DBE4A676D}" presName="level3hierChild" presStyleCnt="0"/>
      <dgm:spPr/>
    </dgm:pt>
    <dgm:pt modelId="{C635174B-8E68-4B2F-94B3-B18C11D76C35}" type="pres">
      <dgm:prSet presAssocID="{DEC99703-D6A2-4257-B583-52A38FF8100C}" presName="conn2-1" presStyleLbl="parChTrans1D3" presStyleIdx="3" presStyleCnt="6"/>
      <dgm:spPr/>
      <dgm:t>
        <a:bodyPr/>
        <a:lstStyle/>
        <a:p>
          <a:endParaRPr lang="pt-PT"/>
        </a:p>
      </dgm:t>
    </dgm:pt>
    <dgm:pt modelId="{197BD15B-E538-4CDB-B381-E2B97441FC4B}" type="pres">
      <dgm:prSet presAssocID="{DEC99703-D6A2-4257-B583-52A38FF8100C}" presName="connTx" presStyleLbl="parChTrans1D3" presStyleIdx="3" presStyleCnt="6"/>
      <dgm:spPr/>
      <dgm:t>
        <a:bodyPr/>
        <a:lstStyle/>
        <a:p>
          <a:endParaRPr lang="pt-PT"/>
        </a:p>
      </dgm:t>
    </dgm:pt>
    <dgm:pt modelId="{C953CB9D-15DB-4584-87E3-34548BB81DBF}" type="pres">
      <dgm:prSet presAssocID="{231804C2-8DB0-4C05-81A5-A1B0374B64A9}" presName="root2" presStyleCnt="0"/>
      <dgm:spPr/>
    </dgm:pt>
    <dgm:pt modelId="{D81A7FD9-E23B-412F-965E-40D6832D8A3E}" type="pres">
      <dgm:prSet presAssocID="{231804C2-8DB0-4C05-81A5-A1B0374B64A9}" presName="LevelTwoTextNode" presStyleLbl="node3" presStyleIdx="3" presStyleCnt="6" custScaleY="85235" custLinFactNeighborX="-29765" custLinFactNeighborY="-692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6A1AE4E0-CDF7-4D84-B346-96F50AAFD738}" type="pres">
      <dgm:prSet presAssocID="{231804C2-8DB0-4C05-81A5-A1B0374B64A9}" presName="level3hierChild" presStyleCnt="0"/>
      <dgm:spPr/>
    </dgm:pt>
    <dgm:pt modelId="{07EF0253-EA15-4F23-8E04-F4AE7E2ABAEE}" type="pres">
      <dgm:prSet presAssocID="{F7EEB8AE-A11D-4DDD-A7B5-116319CB36A2}" presName="conn2-1" presStyleLbl="parChTrans1D3" presStyleIdx="4" presStyleCnt="6"/>
      <dgm:spPr/>
      <dgm:t>
        <a:bodyPr/>
        <a:lstStyle/>
        <a:p>
          <a:endParaRPr lang="pt-PT"/>
        </a:p>
      </dgm:t>
    </dgm:pt>
    <dgm:pt modelId="{11AA8717-B640-4B3A-A4D4-27BC1F4C31C2}" type="pres">
      <dgm:prSet presAssocID="{F7EEB8AE-A11D-4DDD-A7B5-116319CB36A2}" presName="connTx" presStyleLbl="parChTrans1D3" presStyleIdx="4" presStyleCnt="6"/>
      <dgm:spPr/>
      <dgm:t>
        <a:bodyPr/>
        <a:lstStyle/>
        <a:p>
          <a:endParaRPr lang="pt-PT"/>
        </a:p>
      </dgm:t>
    </dgm:pt>
    <dgm:pt modelId="{658F9BDE-D057-4B24-BC15-39823822CAA8}" type="pres">
      <dgm:prSet presAssocID="{991DA574-F6A0-4B82-9A64-D68B74825B3D}" presName="root2" presStyleCnt="0"/>
      <dgm:spPr/>
    </dgm:pt>
    <dgm:pt modelId="{A8D2AA0D-9210-4D27-8762-5A2B459A4DCC}" type="pres">
      <dgm:prSet presAssocID="{991DA574-F6A0-4B82-9A64-D68B74825B3D}" presName="LevelTwoTextNode" presStyleLbl="node3" presStyleIdx="4" presStyleCnt="6" custLinFactNeighborX="-27600" custLinFactNeighborY="-637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546E307B-1BE1-4556-ACC8-1101CF36EEE6}" type="pres">
      <dgm:prSet presAssocID="{991DA574-F6A0-4B82-9A64-D68B74825B3D}" presName="level3hierChild" presStyleCnt="0"/>
      <dgm:spPr/>
    </dgm:pt>
    <dgm:pt modelId="{61BECFBE-EC41-4B1E-942E-0307DAB21EEC}" type="pres">
      <dgm:prSet presAssocID="{8A3C588E-AAD3-4C89-89F1-A05C1F3ED0DC}" presName="conn2-1" presStyleLbl="parChTrans1D4" presStyleIdx="3" presStyleCnt="4"/>
      <dgm:spPr/>
      <dgm:t>
        <a:bodyPr/>
        <a:lstStyle/>
        <a:p>
          <a:endParaRPr lang="pt-PT"/>
        </a:p>
      </dgm:t>
    </dgm:pt>
    <dgm:pt modelId="{C617034C-F996-4A55-A099-FA50113179B5}" type="pres">
      <dgm:prSet presAssocID="{8A3C588E-AAD3-4C89-89F1-A05C1F3ED0DC}" presName="connTx" presStyleLbl="parChTrans1D4" presStyleIdx="3" presStyleCnt="4"/>
      <dgm:spPr/>
      <dgm:t>
        <a:bodyPr/>
        <a:lstStyle/>
        <a:p>
          <a:endParaRPr lang="pt-PT"/>
        </a:p>
      </dgm:t>
    </dgm:pt>
    <dgm:pt modelId="{4AE0DB92-A886-4C23-9263-25443DD8F973}" type="pres">
      <dgm:prSet presAssocID="{2B15D334-C716-4BC0-833A-6A6A3390ECCC}" presName="root2" presStyleCnt="0"/>
      <dgm:spPr/>
    </dgm:pt>
    <dgm:pt modelId="{78BA0091-3A8F-415D-AC10-65A8CE16807F}" type="pres">
      <dgm:prSet presAssocID="{2B15D334-C716-4BC0-833A-6A6A3390ECCC}" presName="LevelTwoTextNode" presStyleLbl="node4" presStyleIdx="3" presStyleCnt="4" custScaleY="119126" custLinFactNeighborX="2004" custLinFactNeighborY="16511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A496C63E-B663-475B-92D6-2658A20AF77C}" type="pres">
      <dgm:prSet presAssocID="{2B15D334-C716-4BC0-833A-6A6A3390ECCC}" presName="level3hierChild" presStyleCnt="0"/>
      <dgm:spPr/>
    </dgm:pt>
    <dgm:pt modelId="{0D9B1CC0-5A2D-48C5-B26A-58897C9437FB}" type="pres">
      <dgm:prSet presAssocID="{6ECCE2E1-1AD6-4722-89A5-AB51B02EF444}" presName="conn2-1" presStyleLbl="parChTrans1D3" presStyleIdx="5" presStyleCnt="6"/>
      <dgm:spPr/>
      <dgm:t>
        <a:bodyPr/>
        <a:lstStyle/>
        <a:p>
          <a:endParaRPr lang="pt-PT"/>
        </a:p>
      </dgm:t>
    </dgm:pt>
    <dgm:pt modelId="{BC662BB9-2FF2-4C7F-A453-0E22DBE357E3}" type="pres">
      <dgm:prSet presAssocID="{6ECCE2E1-1AD6-4722-89A5-AB51B02EF444}" presName="connTx" presStyleLbl="parChTrans1D3" presStyleIdx="5" presStyleCnt="6"/>
      <dgm:spPr/>
      <dgm:t>
        <a:bodyPr/>
        <a:lstStyle/>
        <a:p>
          <a:endParaRPr lang="pt-PT"/>
        </a:p>
      </dgm:t>
    </dgm:pt>
    <dgm:pt modelId="{CE24335F-A189-4984-A24C-FE98604B720A}" type="pres">
      <dgm:prSet presAssocID="{44C5CAE7-65B5-4511-9C32-97800DC7A27F}" presName="root2" presStyleCnt="0"/>
      <dgm:spPr/>
    </dgm:pt>
    <dgm:pt modelId="{1B0E03C7-286B-401C-A2EE-35A6C34B5C0E}" type="pres">
      <dgm:prSet presAssocID="{44C5CAE7-65B5-4511-9C32-97800DC7A27F}" presName="LevelTwoTextNode" presStyleLbl="node3" presStyleIdx="5" presStyleCnt="6" custLinFactNeighborX="-27445" custLinFactNeighborY="-442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7CE6DF11-C268-4817-928C-69B0F0DDFB19}" type="pres">
      <dgm:prSet presAssocID="{44C5CAE7-65B5-4511-9C32-97800DC7A27F}" presName="level3hierChild" presStyleCnt="0"/>
      <dgm:spPr/>
    </dgm:pt>
  </dgm:ptLst>
  <dgm:cxnLst>
    <dgm:cxn modelId="{7381BF57-02BE-45CB-B959-DCDBFDCA96BD}" srcId="{24E5DABC-A95C-485F-883B-32AA9EFD2153}" destId="{44C5CAE7-65B5-4511-9C32-97800DC7A27F}" srcOrd="3" destOrd="0" parTransId="{6ECCE2E1-1AD6-4722-89A5-AB51B02EF444}" sibTransId="{67EA7C7B-EE6A-44C8-BA81-29C365436C8C}"/>
    <dgm:cxn modelId="{72987598-6F8F-4136-A646-5FC439D81642}" type="presOf" srcId="{E92AABDA-8465-40AE-AB8C-C155472F420D}" destId="{270D2A17-42E9-44C0-B760-54B85EA54151}" srcOrd="0" destOrd="0" presId="urn:microsoft.com/office/officeart/2005/8/layout/hierarchy2"/>
    <dgm:cxn modelId="{62D0D180-3185-4D5B-83B6-D7851F522684}" type="presOf" srcId="{231804C2-8DB0-4C05-81A5-A1B0374B64A9}" destId="{D81A7FD9-E23B-412F-965E-40D6832D8A3E}" srcOrd="0" destOrd="0" presId="urn:microsoft.com/office/officeart/2005/8/layout/hierarchy2"/>
    <dgm:cxn modelId="{2196BB25-2032-402D-AFED-CD60B62E1BBB}" srcId="{AECAC260-D457-4D0E-AFF0-56722FB3A4AB}" destId="{FCADC44A-F403-402A-96F0-6F8DBE4A676D}" srcOrd="2" destOrd="0" parTransId="{91CFEADA-4DEF-45D5-9898-BC416255F212}" sibTransId="{7465AFBD-EFBC-45CE-881B-C9BDF7E09AEB}"/>
    <dgm:cxn modelId="{1EA8983E-CBFD-4067-8848-8A99ACEB1AB9}" type="presOf" srcId="{F7EEB8AE-A11D-4DDD-A7B5-116319CB36A2}" destId="{07EF0253-EA15-4F23-8E04-F4AE7E2ABAEE}" srcOrd="0" destOrd="0" presId="urn:microsoft.com/office/officeart/2005/8/layout/hierarchy2"/>
    <dgm:cxn modelId="{03649CA1-0502-44C4-AD1A-D4136C2A5D08}" srcId="{24E5DABC-A95C-485F-883B-32AA9EFD2153}" destId="{AECAC260-D457-4D0E-AFF0-56722FB3A4AB}" srcOrd="0" destOrd="0" parTransId="{9C5B1765-698A-406A-86F7-A352A43F536E}" sibTransId="{D4CA44DF-5DE0-46D7-81F5-10341D793578}"/>
    <dgm:cxn modelId="{AB92EE7A-2EF6-416A-B6A2-E58B707C36FF}" srcId="{AECAC260-D457-4D0E-AFF0-56722FB3A4AB}" destId="{AF4ED432-949F-4CF3-8985-E8EEDE93D1FE}" srcOrd="1" destOrd="0" parTransId="{7ABD3289-F793-4381-BB4A-079A1505657E}" sibTransId="{CD3B89C0-873C-4C4C-B918-0E6513612577}"/>
    <dgm:cxn modelId="{F0980510-5FE6-485E-93AD-69C39DE408AD}" type="presOf" srcId="{991DA574-F6A0-4B82-9A64-D68B74825B3D}" destId="{A8D2AA0D-9210-4D27-8762-5A2B459A4DCC}" srcOrd="0" destOrd="0" presId="urn:microsoft.com/office/officeart/2005/8/layout/hierarchy2"/>
    <dgm:cxn modelId="{C0AD9B90-725C-4B91-8C96-4CB44F6B9941}" srcId="{24E5DABC-A95C-485F-883B-32AA9EFD2153}" destId="{991DA574-F6A0-4B82-9A64-D68B74825B3D}" srcOrd="2" destOrd="0" parTransId="{F7EEB8AE-A11D-4DDD-A7B5-116319CB36A2}" sibTransId="{B72AEB18-3A6B-43CA-ABF1-C9EC843490C7}"/>
    <dgm:cxn modelId="{95C2208F-53BA-4FF4-8639-ADDFD3FF555E}" type="presOf" srcId="{AF4ED432-949F-4CF3-8985-E8EEDE93D1FE}" destId="{15912144-07E9-4177-B0E0-F143A413660D}" srcOrd="0" destOrd="0" presId="urn:microsoft.com/office/officeart/2005/8/layout/hierarchy2"/>
    <dgm:cxn modelId="{9E1940B3-740E-4B83-9989-C266A83EA820}" srcId="{24E5DABC-A95C-485F-883B-32AA9EFD2153}" destId="{231804C2-8DB0-4C05-81A5-A1B0374B64A9}" srcOrd="1" destOrd="0" parTransId="{DEC99703-D6A2-4257-B583-52A38FF8100C}" sibTransId="{0E3AA878-E466-4CB8-A302-06E2CA1DCF3A}"/>
    <dgm:cxn modelId="{29A07260-6879-407F-9543-7EAE2AF860AC}" type="presOf" srcId="{075F1366-C041-45B5-B940-52B92F31763A}" destId="{20A9B2CE-4761-4B78-9546-17680F8B67E7}" srcOrd="0" destOrd="0" presId="urn:microsoft.com/office/officeart/2005/8/layout/hierarchy2"/>
    <dgm:cxn modelId="{7FAB953D-FD6B-4E8C-B403-72AB703A08B2}" type="presOf" srcId="{8E2CF2B7-6BCF-4190-92D0-957D19EE714C}" destId="{D7328351-9509-43F5-A6F8-A170CBA967F7}" srcOrd="0" destOrd="0" presId="urn:microsoft.com/office/officeart/2005/8/layout/hierarchy2"/>
    <dgm:cxn modelId="{F0CD76E4-47B8-407A-BF62-612CD84A9852}" type="presOf" srcId="{9C5B1765-698A-406A-86F7-A352A43F536E}" destId="{DAE36E2D-D1F1-43F4-B5ED-CE3235B1F073}" srcOrd="1" destOrd="0" presId="urn:microsoft.com/office/officeart/2005/8/layout/hierarchy2"/>
    <dgm:cxn modelId="{0997B684-0B54-4E1F-9D2A-3A041A682270}" type="presOf" srcId="{9C5B1765-698A-406A-86F7-A352A43F536E}" destId="{9661FAE7-317A-4E9C-A461-260C1280370D}" srcOrd="0" destOrd="0" presId="urn:microsoft.com/office/officeart/2005/8/layout/hierarchy2"/>
    <dgm:cxn modelId="{1B6AAC3E-A146-4E55-B16B-52DD6BECB236}" type="presOf" srcId="{7ABD3289-F793-4381-BB4A-079A1505657E}" destId="{1DAF98EC-A50D-4EAF-BE8A-D4BB5A1E07E0}" srcOrd="0" destOrd="0" presId="urn:microsoft.com/office/officeart/2005/8/layout/hierarchy2"/>
    <dgm:cxn modelId="{45AA6102-707A-4204-BEE4-A9D1BE2580DA}" type="presOf" srcId="{4B7143C6-7D33-4433-9119-A16BF2073ACF}" destId="{75954600-A54D-43EB-9611-4A27628ABAEC}" srcOrd="0" destOrd="0" presId="urn:microsoft.com/office/officeart/2005/8/layout/hierarchy2"/>
    <dgm:cxn modelId="{FC90C2E7-BF3C-4809-BEA1-14E8FB4AEAE1}" srcId="{AECAC260-D457-4D0E-AFF0-56722FB3A4AB}" destId="{9A96648C-88B1-45AD-A5EF-C656C1A0AE6F}" srcOrd="0" destOrd="0" parTransId="{9C893103-D162-4EB2-8A6A-8B4796C4849F}" sibTransId="{5E68043B-619E-4B52-8E07-F3A76B076AB4}"/>
    <dgm:cxn modelId="{4CFBE7FA-4C40-4DB5-B026-3F2B4084D5E7}" type="presOf" srcId="{6ECCE2E1-1AD6-4722-89A5-AB51B02EF444}" destId="{0D9B1CC0-5A2D-48C5-B26A-58897C9437FB}" srcOrd="0" destOrd="0" presId="urn:microsoft.com/office/officeart/2005/8/layout/hierarchy2"/>
    <dgm:cxn modelId="{9C665E63-E701-4145-89A1-DE63883DD4F2}" type="presOf" srcId="{F7EEB8AE-A11D-4DDD-A7B5-116319CB36A2}" destId="{11AA8717-B640-4B3A-A4D4-27BC1F4C31C2}" srcOrd="1" destOrd="0" presId="urn:microsoft.com/office/officeart/2005/8/layout/hierarchy2"/>
    <dgm:cxn modelId="{A8C61495-40B0-451B-B106-C73E42D70EDD}" type="presOf" srcId="{8A3C588E-AAD3-4C89-89F1-A05C1F3ED0DC}" destId="{61BECFBE-EC41-4B1E-942E-0307DAB21EEC}" srcOrd="0" destOrd="0" presId="urn:microsoft.com/office/officeart/2005/8/layout/hierarchy2"/>
    <dgm:cxn modelId="{2DDE70DD-0CB3-48E2-AD1B-86EAC5FF8639}" srcId="{E92AABDA-8465-40AE-AB8C-C155472F420D}" destId="{4B7143C6-7D33-4433-9119-A16BF2073ACF}" srcOrd="0" destOrd="0" parTransId="{7B48C21D-C5F3-4C63-A52C-E3D58CDF20A4}" sibTransId="{04F5A5EA-F706-4217-8EA7-BEC528D4A0FF}"/>
    <dgm:cxn modelId="{75978D80-C666-4E5A-8C74-2D5E3CE9B770}" type="presOf" srcId="{1847B28A-28C7-4710-B92D-CEE7CA52909F}" destId="{44B9432F-FBB8-42C3-A435-01C728B3170C}" srcOrd="0" destOrd="0" presId="urn:microsoft.com/office/officeart/2005/8/layout/hierarchy2"/>
    <dgm:cxn modelId="{EEB8D027-B031-4C4C-9D3B-12DAFDD605E3}" type="presOf" srcId="{AECAC260-D457-4D0E-AFF0-56722FB3A4AB}" destId="{E828DEA0-DF22-4561-88B6-51639229DDE6}" srcOrd="0" destOrd="0" presId="urn:microsoft.com/office/officeart/2005/8/layout/hierarchy2"/>
    <dgm:cxn modelId="{47F74389-DF57-455B-A467-0DD5CBE12BAD}" type="presOf" srcId="{1847B28A-28C7-4710-B92D-CEE7CA52909F}" destId="{C852B084-DE69-4353-AE65-68E6AFC33085}" srcOrd="1" destOrd="0" presId="urn:microsoft.com/office/officeart/2005/8/layout/hierarchy2"/>
    <dgm:cxn modelId="{5D65577E-D600-419A-A2AB-FA2B573B87FC}" srcId="{4839729B-4021-407A-BDB3-9015F917E327}" destId="{E92AABDA-8465-40AE-AB8C-C155472F420D}" srcOrd="0" destOrd="0" parTransId="{95C8A4EE-8BC5-4B0E-A9CC-A9061C804A6F}" sibTransId="{FD78FBE8-9D9E-4526-9C54-A8966C2BE327}"/>
    <dgm:cxn modelId="{551E5561-55DF-4FDB-9272-B7A45E9087C3}" type="presOf" srcId="{91CFEADA-4DEF-45D5-9898-BC416255F212}" destId="{A6EA0D88-DA09-4AA8-987E-99657F831B87}" srcOrd="0" destOrd="0" presId="urn:microsoft.com/office/officeart/2005/8/layout/hierarchy2"/>
    <dgm:cxn modelId="{6CFB1434-6E55-4D9E-83AE-B2CC7B9DBECC}" type="presOf" srcId="{D240C46E-EAA0-4269-89CB-77929FC1B4E6}" destId="{9318D024-5E7E-408B-B814-09DE69699347}" srcOrd="1" destOrd="0" presId="urn:microsoft.com/office/officeart/2005/8/layout/hierarchy2"/>
    <dgm:cxn modelId="{6B3E4F42-4C58-4AE4-A418-E1DBB3CA09AA}" type="presOf" srcId="{9C893103-D162-4EB2-8A6A-8B4796C4849F}" destId="{FB890599-6F52-41B7-A3C0-BE3CC193C5FA}" srcOrd="0" destOrd="0" presId="urn:microsoft.com/office/officeart/2005/8/layout/hierarchy2"/>
    <dgm:cxn modelId="{5469E81A-F1BA-4653-949D-79D345276A3F}" type="presOf" srcId="{44C5CAE7-65B5-4511-9C32-97800DC7A27F}" destId="{1B0E03C7-286B-401C-A2EE-35A6C34B5C0E}" srcOrd="0" destOrd="0" presId="urn:microsoft.com/office/officeart/2005/8/layout/hierarchy2"/>
    <dgm:cxn modelId="{76CE0935-617C-43D6-9265-DBAF0182ED26}" type="presOf" srcId="{8A3C588E-AAD3-4C89-89F1-A05C1F3ED0DC}" destId="{C617034C-F996-4A55-A099-FA50113179B5}" srcOrd="1" destOrd="0" presId="urn:microsoft.com/office/officeart/2005/8/layout/hierarchy2"/>
    <dgm:cxn modelId="{114FE725-5F38-4535-B5AE-F6B59E0260A3}" type="presOf" srcId="{91CFEADA-4DEF-45D5-9898-BC416255F212}" destId="{1619748F-B012-43AE-824C-F07885EC63CE}" srcOrd="1" destOrd="0" presId="urn:microsoft.com/office/officeart/2005/8/layout/hierarchy2"/>
    <dgm:cxn modelId="{0DD7FAFC-33FB-454D-925F-648AFEA4FC3D}" type="presOf" srcId="{4839729B-4021-407A-BDB3-9015F917E327}" destId="{91A30B77-F9BF-4147-B0B7-22144299A34C}" srcOrd="0" destOrd="0" presId="urn:microsoft.com/office/officeart/2005/8/layout/hierarchy2"/>
    <dgm:cxn modelId="{EF85D779-1D20-4B9E-933F-600AE0FD104B}" type="presOf" srcId="{9C893103-D162-4EB2-8A6A-8B4796C4849F}" destId="{123E6E38-9B59-4286-9281-C3EC2CC965ED}" srcOrd="1" destOrd="0" presId="urn:microsoft.com/office/officeart/2005/8/layout/hierarchy2"/>
    <dgm:cxn modelId="{C8218D5D-162F-4915-A4AC-4FF7C3FABDD4}" type="presOf" srcId="{7B48C21D-C5F3-4C63-A52C-E3D58CDF20A4}" destId="{3A02585D-489E-4C47-B242-35E99E7872A7}" srcOrd="1" destOrd="0" presId="urn:microsoft.com/office/officeart/2005/8/layout/hierarchy2"/>
    <dgm:cxn modelId="{5AA66EFB-2A78-4BA5-9B2F-19467724C264}" type="presOf" srcId="{24E5DABC-A95C-485F-883B-32AA9EFD2153}" destId="{27E3ABD3-735C-48B0-AB93-ED8C7493FD5C}" srcOrd="0" destOrd="0" presId="urn:microsoft.com/office/officeart/2005/8/layout/hierarchy2"/>
    <dgm:cxn modelId="{E30F25A2-AB3A-49B0-8836-9C12965BBB52}" type="presOf" srcId="{DEC99703-D6A2-4257-B583-52A38FF8100C}" destId="{197BD15B-E538-4CDB-B381-E2B97441FC4B}" srcOrd="1" destOrd="0" presId="urn:microsoft.com/office/officeart/2005/8/layout/hierarchy2"/>
    <dgm:cxn modelId="{EB6060AA-2087-4C40-B761-34173F4827A7}" type="presOf" srcId="{DEC99703-D6A2-4257-B583-52A38FF8100C}" destId="{C635174B-8E68-4B2F-94B3-B18C11D76C35}" srcOrd="0" destOrd="0" presId="urn:microsoft.com/office/officeart/2005/8/layout/hierarchy2"/>
    <dgm:cxn modelId="{9259DC1C-ADC2-40EE-AD5C-CD6FA3472A5F}" type="presOf" srcId="{7B48C21D-C5F3-4C63-A52C-E3D58CDF20A4}" destId="{E1F3E535-CC1F-4F98-9420-C210338B498A}" srcOrd="0" destOrd="0" presId="urn:microsoft.com/office/officeart/2005/8/layout/hierarchy2"/>
    <dgm:cxn modelId="{CC540F79-FF53-4A5D-BE82-43C7DAEF5001}" srcId="{991DA574-F6A0-4B82-9A64-D68B74825B3D}" destId="{2B15D334-C716-4BC0-833A-6A6A3390ECCC}" srcOrd="0" destOrd="0" parTransId="{8A3C588E-AAD3-4C89-89F1-A05C1F3ED0DC}" sibTransId="{445DD902-4A7F-4652-A6CF-6A36BF84B9C6}"/>
    <dgm:cxn modelId="{A52D720E-1773-4828-B804-E2A9478B2C6D}" srcId="{E92AABDA-8465-40AE-AB8C-C155472F420D}" destId="{075F1366-C041-45B5-B940-52B92F31763A}" srcOrd="1" destOrd="0" parTransId="{1847B28A-28C7-4710-B92D-CEE7CA52909F}" sibTransId="{B31D7A3B-0DF0-47B3-AD02-DE2CDEF35486}"/>
    <dgm:cxn modelId="{9220139D-54D2-4F47-81AC-3EF9FD5336B8}" type="presOf" srcId="{2B15D334-C716-4BC0-833A-6A6A3390ECCC}" destId="{78BA0091-3A8F-415D-AC10-65A8CE16807F}" srcOrd="0" destOrd="0" presId="urn:microsoft.com/office/officeart/2005/8/layout/hierarchy2"/>
    <dgm:cxn modelId="{306ED773-C79D-40B0-9A50-3F4482880732}" type="presOf" srcId="{95C8A4EE-8BC5-4B0E-A9CC-A9061C804A6F}" destId="{1C6CBC15-6C72-4E72-BEEB-E9CE3E3DEF8D}" srcOrd="1" destOrd="0" presId="urn:microsoft.com/office/officeart/2005/8/layout/hierarchy2"/>
    <dgm:cxn modelId="{C51AFCCB-35CA-4A96-AB22-6E646EB261DF}" type="presOf" srcId="{95C8A4EE-8BC5-4B0E-A9CC-A9061C804A6F}" destId="{17089DC9-8C77-46C2-8C8E-7CDDA00B83A9}" srcOrd="0" destOrd="0" presId="urn:microsoft.com/office/officeart/2005/8/layout/hierarchy2"/>
    <dgm:cxn modelId="{F92FD22B-3067-4C8B-BB5D-73AAF929D593}" type="presOf" srcId="{D240C46E-EAA0-4269-89CB-77929FC1B4E6}" destId="{FE37D67A-AB3E-4287-B485-96FE8C785B37}" srcOrd="0" destOrd="0" presId="urn:microsoft.com/office/officeart/2005/8/layout/hierarchy2"/>
    <dgm:cxn modelId="{43A97240-8AA8-41B8-A7C3-B8B4CACBA1A9}" type="presOf" srcId="{FCADC44A-F403-402A-96F0-6F8DBE4A676D}" destId="{1C3C31F3-EF1C-4579-A322-6929643A7541}" srcOrd="0" destOrd="0" presId="urn:microsoft.com/office/officeart/2005/8/layout/hierarchy2"/>
    <dgm:cxn modelId="{78891750-8AE2-41E6-B644-D2521946F130}" srcId="{4839729B-4021-407A-BDB3-9015F917E327}" destId="{24E5DABC-A95C-485F-883B-32AA9EFD2153}" srcOrd="1" destOrd="0" parTransId="{D240C46E-EAA0-4269-89CB-77929FC1B4E6}" sibTransId="{7BB91F1D-F4F1-43B1-83F7-435D0DF38471}"/>
    <dgm:cxn modelId="{6F3B331C-86C9-43A2-A824-0BC1C0FC2191}" srcId="{8E2CF2B7-6BCF-4190-92D0-957D19EE714C}" destId="{4839729B-4021-407A-BDB3-9015F917E327}" srcOrd="0" destOrd="0" parTransId="{9AF049A0-F58E-4BC6-B68B-79E198096BA7}" sibTransId="{D5122FEC-8572-478A-A5E2-417E07118339}"/>
    <dgm:cxn modelId="{3A4982F0-D93F-4CC6-B540-AF1FFBB55374}" type="presOf" srcId="{6ECCE2E1-1AD6-4722-89A5-AB51B02EF444}" destId="{BC662BB9-2FF2-4C7F-A453-0E22DBE357E3}" srcOrd="1" destOrd="0" presId="urn:microsoft.com/office/officeart/2005/8/layout/hierarchy2"/>
    <dgm:cxn modelId="{954380B3-0EEB-43C1-957E-6D36777569C1}" type="presOf" srcId="{9A96648C-88B1-45AD-A5EF-C656C1A0AE6F}" destId="{362D9CBD-0159-47D5-BB27-A8C6019A3543}" srcOrd="0" destOrd="0" presId="urn:microsoft.com/office/officeart/2005/8/layout/hierarchy2"/>
    <dgm:cxn modelId="{E7FD82AC-FE6F-4256-86A0-C493FAA5332C}" type="presOf" srcId="{7ABD3289-F793-4381-BB4A-079A1505657E}" destId="{E0E3B7F9-AA3F-4DE3-BEA4-1055F723A0A4}" srcOrd="1" destOrd="0" presId="urn:microsoft.com/office/officeart/2005/8/layout/hierarchy2"/>
    <dgm:cxn modelId="{3A461348-7C5D-4CB2-8F13-30EF89CE7643}" type="presParOf" srcId="{D7328351-9509-43F5-A6F8-A170CBA967F7}" destId="{379C8C04-FBB6-43C8-9700-CFCF7DA84EAA}" srcOrd="0" destOrd="0" presId="urn:microsoft.com/office/officeart/2005/8/layout/hierarchy2"/>
    <dgm:cxn modelId="{A9FF805B-067B-42DA-AE5D-8848F234690A}" type="presParOf" srcId="{379C8C04-FBB6-43C8-9700-CFCF7DA84EAA}" destId="{91A30B77-F9BF-4147-B0B7-22144299A34C}" srcOrd="0" destOrd="0" presId="urn:microsoft.com/office/officeart/2005/8/layout/hierarchy2"/>
    <dgm:cxn modelId="{F982DB8E-ACE1-436B-B506-A21F14ED473E}" type="presParOf" srcId="{379C8C04-FBB6-43C8-9700-CFCF7DA84EAA}" destId="{7E350000-0B2F-41ED-AB86-2FF8C4859E99}" srcOrd="1" destOrd="0" presId="urn:microsoft.com/office/officeart/2005/8/layout/hierarchy2"/>
    <dgm:cxn modelId="{C1074119-F7C7-4D4E-922F-67CCF8439895}" type="presParOf" srcId="{7E350000-0B2F-41ED-AB86-2FF8C4859E99}" destId="{17089DC9-8C77-46C2-8C8E-7CDDA00B83A9}" srcOrd="0" destOrd="0" presId="urn:microsoft.com/office/officeart/2005/8/layout/hierarchy2"/>
    <dgm:cxn modelId="{15DB5056-788C-4D6F-A24A-F65316AB14D2}" type="presParOf" srcId="{17089DC9-8C77-46C2-8C8E-7CDDA00B83A9}" destId="{1C6CBC15-6C72-4E72-BEEB-E9CE3E3DEF8D}" srcOrd="0" destOrd="0" presId="urn:microsoft.com/office/officeart/2005/8/layout/hierarchy2"/>
    <dgm:cxn modelId="{7136E154-C0BC-40DE-8A49-DAB8D4339ED8}" type="presParOf" srcId="{7E350000-0B2F-41ED-AB86-2FF8C4859E99}" destId="{417B4170-17C3-4330-A9B4-12E4D1AA08DB}" srcOrd="1" destOrd="0" presId="urn:microsoft.com/office/officeart/2005/8/layout/hierarchy2"/>
    <dgm:cxn modelId="{0659F18E-7BD4-4378-9FC3-51C4D25258EF}" type="presParOf" srcId="{417B4170-17C3-4330-A9B4-12E4D1AA08DB}" destId="{270D2A17-42E9-44C0-B760-54B85EA54151}" srcOrd="0" destOrd="0" presId="urn:microsoft.com/office/officeart/2005/8/layout/hierarchy2"/>
    <dgm:cxn modelId="{5D68EA80-7C28-40DD-9615-07A981A7BC8A}" type="presParOf" srcId="{417B4170-17C3-4330-A9B4-12E4D1AA08DB}" destId="{1F033197-D59A-4BBA-8C94-A44849125A98}" srcOrd="1" destOrd="0" presId="urn:microsoft.com/office/officeart/2005/8/layout/hierarchy2"/>
    <dgm:cxn modelId="{6FA79B6E-9703-4A5B-838C-52CBAA9BEA35}" type="presParOf" srcId="{1F033197-D59A-4BBA-8C94-A44849125A98}" destId="{E1F3E535-CC1F-4F98-9420-C210338B498A}" srcOrd="0" destOrd="0" presId="urn:microsoft.com/office/officeart/2005/8/layout/hierarchy2"/>
    <dgm:cxn modelId="{0B3D1269-B619-409F-91CE-AB4B452F3E0C}" type="presParOf" srcId="{E1F3E535-CC1F-4F98-9420-C210338B498A}" destId="{3A02585D-489E-4C47-B242-35E99E7872A7}" srcOrd="0" destOrd="0" presId="urn:microsoft.com/office/officeart/2005/8/layout/hierarchy2"/>
    <dgm:cxn modelId="{D3AD0466-6EF1-45F5-B01F-86067D1CB6F8}" type="presParOf" srcId="{1F033197-D59A-4BBA-8C94-A44849125A98}" destId="{9C08D550-8798-4F94-8CBF-A27781E6086B}" srcOrd="1" destOrd="0" presId="urn:microsoft.com/office/officeart/2005/8/layout/hierarchy2"/>
    <dgm:cxn modelId="{0FC81EC0-A8F3-4040-996C-33FC98179E5E}" type="presParOf" srcId="{9C08D550-8798-4F94-8CBF-A27781E6086B}" destId="{75954600-A54D-43EB-9611-4A27628ABAEC}" srcOrd="0" destOrd="0" presId="urn:microsoft.com/office/officeart/2005/8/layout/hierarchy2"/>
    <dgm:cxn modelId="{3F5AEFA5-3290-4C6C-8EE0-7527E92F8682}" type="presParOf" srcId="{9C08D550-8798-4F94-8CBF-A27781E6086B}" destId="{8E58C72E-EEBB-4DF9-BBE4-2680BE8BE60F}" srcOrd="1" destOrd="0" presId="urn:microsoft.com/office/officeart/2005/8/layout/hierarchy2"/>
    <dgm:cxn modelId="{9C82F214-4A6C-4591-81AE-46AD86975F34}" type="presParOf" srcId="{1F033197-D59A-4BBA-8C94-A44849125A98}" destId="{44B9432F-FBB8-42C3-A435-01C728B3170C}" srcOrd="2" destOrd="0" presId="urn:microsoft.com/office/officeart/2005/8/layout/hierarchy2"/>
    <dgm:cxn modelId="{4C10F768-2989-4A6F-AEA9-25BC98C28B26}" type="presParOf" srcId="{44B9432F-FBB8-42C3-A435-01C728B3170C}" destId="{C852B084-DE69-4353-AE65-68E6AFC33085}" srcOrd="0" destOrd="0" presId="urn:microsoft.com/office/officeart/2005/8/layout/hierarchy2"/>
    <dgm:cxn modelId="{259529BF-FE0A-475C-A47D-228C65961A17}" type="presParOf" srcId="{1F033197-D59A-4BBA-8C94-A44849125A98}" destId="{A39DAF33-A302-4A2B-BD4A-0BCAE1EB82A1}" srcOrd="3" destOrd="0" presId="urn:microsoft.com/office/officeart/2005/8/layout/hierarchy2"/>
    <dgm:cxn modelId="{D68CBD33-E42E-41CF-AFF7-C8B550AA5EBB}" type="presParOf" srcId="{A39DAF33-A302-4A2B-BD4A-0BCAE1EB82A1}" destId="{20A9B2CE-4761-4B78-9546-17680F8B67E7}" srcOrd="0" destOrd="0" presId="urn:microsoft.com/office/officeart/2005/8/layout/hierarchy2"/>
    <dgm:cxn modelId="{6084402D-8252-4D1E-BF85-D0EE459CC822}" type="presParOf" srcId="{A39DAF33-A302-4A2B-BD4A-0BCAE1EB82A1}" destId="{10C79EDE-B758-41E4-8EDC-DDF5FA277BA9}" srcOrd="1" destOrd="0" presId="urn:microsoft.com/office/officeart/2005/8/layout/hierarchy2"/>
    <dgm:cxn modelId="{5F1B6F68-D6A5-403D-8F1E-605D6BF86503}" type="presParOf" srcId="{7E350000-0B2F-41ED-AB86-2FF8C4859E99}" destId="{FE37D67A-AB3E-4287-B485-96FE8C785B37}" srcOrd="2" destOrd="0" presId="urn:microsoft.com/office/officeart/2005/8/layout/hierarchy2"/>
    <dgm:cxn modelId="{6C0873CE-B084-4620-B870-72A2DA539CE1}" type="presParOf" srcId="{FE37D67A-AB3E-4287-B485-96FE8C785B37}" destId="{9318D024-5E7E-408B-B814-09DE69699347}" srcOrd="0" destOrd="0" presId="urn:microsoft.com/office/officeart/2005/8/layout/hierarchy2"/>
    <dgm:cxn modelId="{945FDF6B-3F48-4C5C-AD5E-D6B573AE61CA}" type="presParOf" srcId="{7E350000-0B2F-41ED-AB86-2FF8C4859E99}" destId="{B55EAEE0-B75B-47BB-8882-B3A3FBA34BE5}" srcOrd="3" destOrd="0" presId="urn:microsoft.com/office/officeart/2005/8/layout/hierarchy2"/>
    <dgm:cxn modelId="{CE018ABB-37EF-4588-9E08-EB435A57568F}" type="presParOf" srcId="{B55EAEE0-B75B-47BB-8882-B3A3FBA34BE5}" destId="{27E3ABD3-735C-48B0-AB93-ED8C7493FD5C}" srcOrd="0" destOrd="0" presId="urn:microsoft.com/office/officeart/2005/8/layout/hierarchy2"/>
    <dgm:cxn modelId="{105C8184-E8E9-42AF-A372-2DC82F13654D}" type="presParOf" srcId="{B55EAEE0-B75B-47BB-8882-B3A3FBA34BE5}" destId="{2FC93D87-4651-4DDB-990C-DCB7EFA8BCAB}" srcOrd="1" destOrd="0" presId="urn:microsoft.com/office/officeart/2005/8/layout/hierarchy2"/>
    <dgm:cxn modelId="{1DCD1D43-83A6-4277-9EAE-EF64663B1DBB}" type="presParOf" srcId="{2FC93D87-4651-4DDB-990C-DCB7EFA8BCAB}" destId="{9661FAE7-317A-4E9C-A461-260C1280370D}" srcOrd="0" destOrd="0" presId="urn:microsoft.com/office/officeart/2005/8/layout/hierarchy2"/>
    <dgm:cxn modelId="{AB7A9862-F72E-4757-96CE-17BA3A0341EE}" type="presParOf" srcId="{9661FAE7-317A-4E9C-A461-260C1280370D}" destId="{DAE36E2D-D1F1-43F4-B5ED-CE3235B1F073}" srcOrd="0" destOrd="0" presId="urn:microsoft.com/office/officeart/2005/8/layout/hierarchy2"/>
    <dgm:cxn modelId="{68B3CDA5-075A-48F5-B5C9-EB950E56B731}" type="presParOf" srcId="{2FC93D87-4651-4DDB-990C-DCB7EFA8BCAB}" destId="{714B93BF-36ED-41B0-9825-5C1E60C4456D}" srcOrd="1" destOrd="0" presId="urn:microsoft.com/office/officeart/2005/8/layout/hierarchy2"/>
    <dgm:cxn modelId="{04C859BD-DFB7-4284-94E9-9FC6B5961EF5}" type="presParOf" srcId="{714B93BF-36ED-41B0-9825-5C1E60C4456D}" destId="{E828DEA0-DF22-4561-88B6-51639229DDE6}" srcOrd="0" destOrd="0" presId="urn:microsoft.com/office/officeart/2005/8/layout/hierarchy2"/>
    <dgm:cxn modelId="{F6AB69E1-803A-4597-B4C3-F68EA7EF4211}" type="presParOf" srcId="{714B93BF-36ED-41B0-9825-5C1E60C4456D}" destId="{73502BFA-F1F6-40B5-A9AB-70D1D1797EEE}" srcOrd="1" destOrd="0" presId="urn:microsoft.com/office/officeart/2005/8/layout/hierarchy2"/>
    <dgm:cxn modelId="{41E62A0F-32B0-46C3-9711-08E53A4E6F38}" type="presParOf" srcId="{73502BFA-F1F6-40B5-A9AB-70D1D1797EEE}" destId="{FB890599-6F52-41B7-A3C0-BE3CC193C5FA}" srcOrd="0" destOrd="0" presId="urn:microsoft.com/office/officeart/2005/8/layout/hierarchy2"/>
    <dgm:cxn modelId="{EF9B1FCD-0601-4C95-BE25-F91AEC47FA00}" type="presParOf" srcId="{FB890599-6F52-41B7-A3C0-BE3CC193C5FA}" destId="{123E6E38-9B59-4286-9281-C3EC2CC965ED}" srcOrd="0" destOrd="0" presId="urn:microsoft.com/office/officeart/2005/8/layout/hierarchy2"/>
    <dgm:cxn modelId="{A5F74322-C760-4D79-B964-49D69759D470}" type="presParOf" srcId="{73502BFA-F1F6-40B5-A9AB-70D1D1797EEE}" destId="{7CC82385-5086-43EB-B499-524EDE8B69E3}" srcOrd="1" destOrd="0" presId="urn:microsoft.com/office/officeart/2005/8/layout/hierarchy2"/>
    <dgm:cxn modelId="{1FB6823B-6C83-49F3-8914-703900FF96EE}" type="presParOf" srcId="{7CC82385-5086-43EB-B499-524EDE8B69E3}" destId="{362D9CBD-0159-47D5-BB27-A8C6019A3543}" srcOrd="0" destOrd="0" presId="urn:microsoft.com/office/officeart/2005/8/layout/hierarchy2"/>
    <dgm:cxn modelId="{8E148CA0-6B03-4452-9EB2-EDDC23C3BF87}" type="presParOf" srcId="{7CC82385-5086-43EB-B499-524EDE8B69E3}" destId="{9CA8E956-7518-40D6-90DD-17865B51897D}" srcOrd="1" destOrd="0" presId="urn:microsoft.com/office/officeart/2005/8/layout/hierarchy2"/>
    <dgm:cxn modelId="{F236D938-EF33-4964-A612-FEDC73CBA290}" type="presParOf" srcId="{73502BFA-F1F6-40B5-A9AB-70D1D1797EEE}" destId="{1DAF98EC-A50D-4EAF-BE8A-D4BB5A1E07E0}" srcOrd="2" destOrd="0" presId="urn:microsoft.com/office/officeart/2005/8/layout/hierarchy2"/>
    <dgm:cxn modelId="{2982A89F-F74E-43E5-900B-BF64483955A0}" type="presParOf" srcId="{1DAF98EC-A50D-4EAF-BE8A-D4BB5A1E07E0}" destId="{E0E3B7F9-AA3F-4DE3-BEA4-1055F723A0A4}" srcOrd="0" destOrd="0" presId="urn:microsoft.com/office/officeart/2005/8/layout/hierarchy2"/>
    <dgm:cxn modelId="{A948E99B-799E-49EB-B469-44DDCF8DF9C9}" type="presParOf" srcId="{73502BFA-F1F6-40B5-A9AB-70D1D1797EEE}" destId="{3170B0C3-4766-4557-865D-3F02461A8D08}" srcOrd="3" destOrd="0" presId="urn:microsoft.com/office/officeart/2005/8/layout/hierarchy2"/>
    <dgm:cxn modelId="{FBAF82C8-889D-4EB0-91E1-050FA2B42E8F}" type="presParOf" srcId="{3170B0C3-4766-4557-865D-3F02461A8D08}" destId="{15912144-07E9-4177-B0E0-F143A413660D}" srcOrd="0" destOrd="0" presId="urn:microsoft.com/office/officeart/2005/8/layout/hierarchy2"/>
    <dgm:cxn modelId="{57A43D8B-2D9D-4CED-A060-F8E70ABE9DF8}" type="presParOf" srcId="{3170B0C3-4766-4557-865D-3F02461A8D08}" destId="{08807A2E-750A-4C3C-9BC0-C9A7C409F9C4}" srcOrd="1" destOrd="0" presId="urn:microsoft.com/office/officeart/2005/8/layout/hierarchy2"/>
    <dgm:cxn modelId="{3E9FFCE7-3325-40D6-B5E0-DF57347EAE75}" type="presParOf" srcId="{73502BFA-F1F6-40B5-A9AB-70D1D1797EEE}" destId="{A6EA0D88-DA09-4AA8-987E-99657F831B87}" srcOrd="4" destOrd="0" presId="urn:microsoft.com/office/officeart/2005/8/layout/hierarchy2"/>
    <dgm:cxn modelId="{FD184044-156B-41F2-A077-A487387E0192}" type="presParOf" srcId="{A6EA0D88-DA09-4AA8-987E-99657F831B87}" destId="{1619748F-B012-43AE-824C-F07885EC63CE}" srcOrd="0" destOrd="0" presId="urn:microsoft.com/office/officeart/2005/8/layout/hierarchy2"/>
    <dgm:cxn modelId="{88EDEEB7-C768-4605-98D9-C3B1E37574DA}" type="presParOf" srcId="{73502BFA-F1F6-40B5-A9AB-70D1D1797EEE}" destId="{3DC1F56B-F428-4EEC-8B1A-5EA64EBC0C23}" srcOrd="5" destOrd="0" presId="urn:microsoft.com/office/officeart/2005/8/layout/hierarchy2"/>
    <dgm:cxn modelId="{2AC9A6BF-38AA-4E05-AA16-F70FFD5EE3A4}" type="presParOf" srcId="{3DC1F56B-F428-4EEC-8B1A-5EA64EBC0C23}" destId="{1C3C31F3-EF1C-4579-A322-6929643A7541}" srcOrd="0" destOrd="0" presId="urn:microsoft.com/office/officeart/2005/8/layout/hierarchy2"/>
    <dgm:cxn modelId="{684E3642-163E-4FB3-A646-75474F66BCAF}" type="presParOf" srcId="{3DC1F56B-F428-4EEC-8B1A-5EA64EBC0C23}" destId="{D5C55521-94C1-43B3-9B1E-801988A9D901}" srcOrd="1" destOrd="0" presId="urn:microsoft.com/office/officeart/2005/8/layout/hierarchy2"/>
    <dgm:cxn modelId="{4C6E20E6-17CE-4783-A5E5-DF5770E89962}" type="presParOf" srcId="{2FC93D87-4651-4DDB-990C-DCB7EFA8BCAB}" destId="{C635174B-8E68-4B2F-94B3-B18C11D76C35}" srcOrd="2" destOrd="0" presId="urn:microsoft.com/office/officeart/2005/8/layout/hierarchy2"/>
    <dgm:cxn modelId="{03C9D7D4-1627-4E6E-BC8F-51386DFA0EF2}" type="presParOf" srcId="{C635174B-8E68-4B2F-94B3-B18C11D76C35}" destId="{197BD15B-E538-4CDB-B381-E2B97441FC4B}" srcOrd="0" destOrd="0" presId="urn:microsoft.com/office/officeart/2005/8/layout/hierarchy2"/>
    <dgm:cxn modelId="{7963107F-38D6-4BC6-ACF9-1E28939B6AC7}" type="presParOf" srcId="{2FC93D87-4651-4DDB-990C-DCB7EFA8BCAB}" destId="{C953CB9D-15DB-4584-87E3-34548BB81DBF}" srcOrd="3" destOrd="0" presId="urn:microsoft.com/office/officeart/2005/8/layout/hierarchy2"/>
    <dgm:cxn modelId="{8A4C221A-B89A-454A-9AB7-42265B2EFB39}" type="presParOf" srcId="{C953CB9D-15DB-4584-87E3-34548BB81DBF}" destId="{D81A7FD9-E23B-412F-965E-40D6832D8A3E}" srcOrd="0" destOrd="0" presId="urn:microsoft.com/office/officeart/2005/8/layout/hierarchy2"/>
    <dgm:cxn modelId="{C335139A-7443-46FF-889E-EA23B05B2B72}" type="presParOf" srcId="{C953CB9D-15DB-4584-87E3-34548BB81DBF}" destId="{6A1AE4E0-CDF7-4D84-B346-96F50AAFD738}" srcOrd="1" destOrd="0" presId="urn:microsoft.com/office/officeart/2005/8/layout/hierarchy2"/>
    <dgm:cxn modelId="{26F9B087-4073-49B4-874D-B0EB9051EAD3}" type="presParOf" srcId="{2FC93D87-4651-4DDB-990C-DCB7EFA8BCAB}" destId="{07EF0253-EA15-4F23-8E04-F4AE7E2ABAEE}" srcOrd="4" destOrd="0" presId="urn:microsoft.com/office/officeart/2005/8/layout/hierarchy2"/>
    <dgm:cxn modelId="{34BB0D3E-E24A-4E64-9F9F-55FDAC16A730}" type="presParOf" srcId="{07EF0253-EA15-4F23-8E04-F4AE7E2ABAEE}" destId="{11AA8717-B640-4B3A-A4D4-27BC1F4C31C2}" srcOrd="0" destOrd="0" presId="urn:microsoft.com/office/officeart/2005/8/layout/hierarchy2"/>
    <dgm:cxn modelId="{732BB02F-3619-4F6A-95F6-19E6BC8E54C5}" type="presParOf" srcId="{2FC93D87-4651-4DDB-990C-DCB7EFA8BCAB}" destId="{658F9BDE-D057-4B24-BC15-39823822CAA8}" srcOrd="5" destOrd="0" presId="urn:microsoft.com/office/officeart/2005/8/layout/hierarchy2"/>
    <dgm:cxn modelId="{FED0C8DB-1059-4281-B1E4-4941671A3841}" type="presParOf" srcId="{658F9BDE-D057-4B24-BC15-39823822CAA8}" destId="{A8D2AA0D-9210-4D27-8762-5A2B459A4DCC}" srcOrd="0" destOrd="0" presId="urn:microsoft.com/office/officeart/2005/8/layout/hierarchy2"/>
    <dgm:cxn modelId="{13A2863F-3F3C-4392-AA5C-2B9A6E7955F0}" type="presParOf" srcId="{658F9BDE-D057-4B24-BC15-39823822CAA8}" destId="{546E307B-1BE1-4556-ACC8-1101CF36EEE6}" srcOrd="1" destOrd="0" presId="urn:microsoft.com/office/officeart/2005/8/layout/hierarchy2"/>
    <dgm:cxn modelId="{A82D3A22-3C54-4381-BED6-491937967257}" type="presParOf" srcId="{546E307B-1BE1-4556-ACC8-1101CF36EEE6}" destId="{61BECFBE-EC41-4B1E-942E-0307DAB21EEC}" srcOrd="0" destOrd="0" presId="urn:microsoft.com/office/officeart/2005/8/layout/hierarchy2"/>
    <dgm:cxn modelId="{E615DD5A-35A2-4C05-93E8-A83034F1D9BB}" type="presParOf" srcId="{61BECFBE-EC41-4B1E-942E-0307DAB21EEC}" destId="{C617034C-F996-4A55-A099-FA50113179B5}" srcOrd="0" destOrd="0" presId="urn:microsoft.com/office/officeart/2005/8/layout/hierarchy2"/>
    <dgm:cxn modelId="{01B8FD57-76BE-451C-8048-6EC9947AC27E}" type="presParOf" srcId="{546E307B-1BE1-4556-ACC8-1101CF36EEE6}" destId="{4AE0DB92-A886-4C23-9263-25443DD8F973}" srcOrd="1" destOrd="0" presId="urn:microsoft.com/office/officeart/2005/8/layout/hierarchy2"/>
    <dgm:cxn modelId="{18334515-8B7B-4902-9123-D4A183ABE1B8}" type="presParOf" srcId="{4AE0DB92-A886-4C23-9263-25443DD8F973}" destId="{78BA0091-3A8F-415D-AC10-65A8CE16807F}" srcOrd="0" destOrd="0" presId="urn:microsoft.com/office/officeart/2005/8/layout/hierarchy2"/>
    <dgm:cxn modelId="{5109C23E-AD3C-457B-A20F-E9FFEEAF41AA}" type="presParOf" srcId="{4AE0DB92-A886-4C23-9263-25443DD8F973}" destId="{A496C63E-B663-475B-92D6-2658A20AF77C}" srcOrd="1" destOrd="0" presId="urn:microsoft.com/office/officeart/2005/8/layout/hierarchy2"/>
    <dgm:cxn modelId="{85ED86D7-933F-4D5D-B688-2BDA82E07AAA}" type="presParOf" srcId="{2FC93D87-4651-4DDB-990C-DCB7EFA8BCAB}" destId="{0D9B1CC0-5A2D-48C5-B26A-58897C9437FB}" srcOrd="6" destOrd="0" presId="urn:microsoft.com/office/officeart/2005/8/layout/hierarchy2"/>
    <dgm:cxn modelId="{E3A0DD58-1C61-40B5-8D80-96B5C865550C}" type="presParOf" srcId="{0D9B1CC0-5A2D-48C5-B26A-58897C9437FB}" destId="{BC662BB9-2FF2-4C7F-A453-0E22DBE357E3}" srcOrd="0" destOrd="0" presId="urn:microsoft.com/office/officeart/2005/8/layout/hierarchy2"/>
    <dgm:cxn modelId="{BACE8E74-8FD6-4013-8E27-96E3779C5811}" type="presParOf" srcId="{2FC93D87-4651-4DDB-990C-DCB7EFA8BCAB}" destId="{CE24335F-A189-4984-A24C-FE98604B720A}" srcOrd="7" destOrd="0" presId="urn:microsoft.com/office/officeart/2005/8/layout/hierarchy2"/>
    <dgm:cxn modelId="{81858313-38CA-434E-BA91-5F3993387823}" type="presParOf" srcId="{CE24335F-A189-4984-A24C-FE98604B720A}" destId="{1B0E03C7-286B-401C-A2EE-35A6C34B5C0E}" srcOrd="0" destOrd="0" presId="urn:microsoft.com/office/officeart/2005/8/layout/hierarchy2"/>
    <dgm:cxn modelId="{69E1A58B-B4D5-47BD-806C-3088CB410E17}" type="presParOf" srcId="{CE24335F-A189-4984-A24C-FE98604B720A}" destId="{7CE6DF11-C268-4817-928C-69B0F0DDFB1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3D6FF3-AFAD-45E5-BF29-525AA59C253D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9C72053B-C1A9-4E36-A419-1A65FBD5FE37}">
      <dgm:prSet phldrT="[Texto]" custT="1"/>
      <dgm:spPr/>
      <dgm:t>
        <a:bodyPr/>
        <a:lstStyle/>
        <a:p>
          <a:r>
            <a:rPr lang="pt-PT" sz="1600" b="1" dirty="0" smtClean="0">
              <a:latin typeface="Calibri" pitchFamily="34" charset="0"/>
            </a:rPr>
            <a:t>Anos 60</a:t>
          </a:r>
          <a:endParaRPr lang="pt-PT" sz="1600" b="1" dirty="0">
            <a:latin typeface="Calibri" pitchFamily="34" charset="0"/>
          </a:endParaRPr>
        </a:p>
      </dgm:t>
    </dgm:pt>
    <dgm:pt modelId="{81694BDF-31C4-4B66-8776-4838639509BB}" type="parTrans" cxnId="{B5215BF7-EFD1-4902-8D7C-7F867CB70D13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A4FC3178-9AC3-4915-BB55-E8A4D7DB925B}" type="sibTrans" cxnId="{B5215BF7-EFD1-4902-8D7C-7F867CB70D13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3A2302B1-2ABD-41BD-82B8-307DE2209178}">
      <dgm:prSet phldrT="[Texto]" custT="1"/>
      <dgm:spPr/>
      <dgm:t>
        <a:bodyPr/>
        <a:lstStyle/>
        <a:p>
          <a:pPr algn="just"/>
          <a:r>
            <a:rPr lang="pt-PT" sz="1600" dirty="0" smtClean="0">
              <a:latin typeface="Calibri" pitchFamily="34" charset="0"/>
            </a:rPr>
            <a:t> A economia tunisina foi </a:t>
          </a:r>
          <a:r>
            <a:rPr lang="pt-PT" sz="1600" b="1" dirty="0" smtClean="0">
              <a:latin typeface="Calibri" pitchFamily="34" charset="0"/>
            </a:rPr>
            <a:t>maioritariamente dominada </a:t>
          </a:r>
          <a:r>
            <a:rPr lang="pt-PT" sz="1600" dirty="0" smtClean="0">
              <a:latin typeface="Calibri" pitchFamily="34" charset="0"/>
            </a:rPr>
            <a:t>pelo </a:t>
          </a:r>
          <a:r>
            <a:rPr lang="pt-PT" sz="1600" b="1" dirty="0" smtClean="0">
              <a:latin typeface="Calibri" pitchFamily="34" charset="0"/>
            </a:rPr>
            <a:t>sector agrícola</a:t>
          </a:r>
          <a:r>
            <a:rPr lang="pt-PT" sz="1600" dirty="0" smtClean="0">
              <a:latin typeface="Calibri" pitchFamily="34" charset="0"/>
            </a:rPr>
            <a:t>, que ainda hoje tem um importantíssimo papel. Também neste década começaram a ocorrer as primeiras mudanças profundas a favor da </a:t>
          </a:r>
          <a:r>
            <a:rPr lang="pt-PT" sz="1600" b="1" dirty="0" smtClean="0">
              <a:latin typeface="Calibri" pitchFamily="34" charset="0"/>
            </a:rPr>
            <a:t>indústria</a:t>
          </a:r>
          <a:r>
            <a:rPr lang="pt-PT" sz="1600" dirty="0" smtClean="0">
              <a:latin typeface="Calibri" pitchFamily="34" charset="0"/>
            </a:rPr>
            <a:t> e dos </a:t>
          </a:r>
          <a:r>
            <a:rPr lang="pt-PT" sz="1600" b="1" dirty="0" smtClean="0">
              <a:latin typeface="Calibri" pitchFamily="34" charset="0"/>
            </a:rPr>
            <a:t>serviços.</a:t>
          </a:r>
          <a:endParaRPr lang="pt-PT" sz="1600" dirty="0">
            <a:latin typeface="Calibri" pitchFamily="34" charset="0"/>
          </a:endParaRPr>
        </a:p>
      </dgm:t>
    </dgm:pt>
    <dgm:pt modelId="{ECB47A76-F849-4F0A-B81F-7680198E9D4C}" type="parTrans" cxnId="{171B53D5-A7AF-4EEF-8446-3ADC9CDCC793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76B4B2F2-E080-4070-9CAC-2E8706FD3FFB}" type="sibTrans" cxnId="{171B53D5-A7AF-4EEF-8446-3ADC9CDCC793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19BD9761-E95C-4C79-9FEB-CA6D63AD2087}">
      <dgm:prSet phldrT="[Texto]" custT="1"/>
      <dgm:spPr/>
      <dgm:t>
        <a:bodyPr/>
        <a:lstStyle/>
        <a:p>
          <a:r>
            <a:rPr lang="pt-PT" sz="1600" b="1" dirty="0" smtClean="0">
              <a:latin typeface="Calibri" pitchFamily="34" charset="0"/>
            </a:rPr>
            <a:t>Anos 70</a:t>
          </a:r>
          <a:endParaRPr lang="pt-PT" sz="1600" b="1" dirty="0">
            <a:latin typeface="Calibri" pitchFamily="34" charset="0"/>
          </a:endParaRPr>
        </a:p>
      </dgm:t>
    </dgm:pt>
    <dgm:pt modelId="{A2EC9E6A-76A5-49AD-8F9C-3F1E26427EC9}" type="parTrans" cxnId="{27866FAF-EA8C-4325-B870-1837E7EC7C14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872B0908-D7B0-46B1-A41C-3046484041A2}" type="sibTrans" cxnId="{27866FAF-EA8C-4325-B870-1837E7EC7C14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DCE0E45E-65E8-4FE7-8D86-E505261B7341}">
      <dgm:prSet phldrT="[Texto]" custT="1"/>
      <dgm:spPr/>
      <dgm:t>
        <a:bodyPr/>
        <a:lstStyle/>
        <a:p>
          <a:pPr algn="just"/>
          <a:r>
            <a:rPr lang="pt-PT" sz="1600" noProof="0" dirty="0" smtClean="0">
              <a:latin typeface="Calibri" pitchFamily="34" charset="0"/>
              <a:cs typeface="+mn-cs"/>
            </a:rPr>
            <a:t> A Tunísia encetou por um </a:t>
          </a:r>
          <a:r>
            <a:rPr lang="pt-PT" sz="1600" b="1" noProof="0" dirty="0" smtClean="0">
              <a:latin typeface="Calibri" pitchFamily="34" charset="0"/>
              <a:cs typeface="+mn-cs"/>
            </a:rPr>
            <a:t>modelo económico </a:t>
          </a:r>
          <a:r>
            <a:rPr lang="pt-PT" sz="1600" noProof="0" dirty="0" smtClean="0">
              <a:latin typeface="Calibri" pitchFamily="34" charset="0"/>
              <a:cs typeface="+mn-cs"/>
            </a:rPr>
            <a:t>orientado para as </a:t>
          </a:r>
          <a:r>
            <a:rPr lang="pt-PT" sz="1600" b="1" noProof="0" dirty="0" smtClean="0">
              <a:latin typeface="Calibri" pitchFamily="34" charset="0"/>
              <a:cs typeface="+mn-cs"/>
            </a:rPr>
            <a:t>exportações</a:t>
          </a:r>
          <a:r>
            <a:rPr lang="pt-PT" sz="1600" noProof="0" dirty="0" smtClean="0">
              <a:latin typeface="Calibri" pitchFamily="34" charset="0"/>
              <a:cs typeface="+mn-cs"/>
            </a:rPr>
            <a:t> e </a:t>
          </a:r>
          <a:r>
            <a:rPr lang="pt-PT" sz="1600" b="1" noProof="0" dirty="0" smtClean="0">
              <a:latin typeface="Calibri" pitchFamily="34" charset="0"/>
              <a:cs typeface="+mn-cs"/>
            </a:rPr>
            <a:t>industrialização</a:t>
          </a:r>
          <a:r>
            <a:rPr lang="pt-PT" sz="1600" noProof="0" dirty="0" smtClean="0">
              <a:latin typeface="Calibri" pitchFamily="34" charset="0"/>
              <a:cs typeface="+mn-cs"/>
            </a:rPr>
            <a:t>, apoiado por uma política proactiva de investimentos em capital humano e investimentos directos estrangeiros.</a:t>
          </a:r>
          <a:endParaRPr lang="pt-PT" sz="1600" dirty="0">
            <a:latin typeface="Calibri" pitchFamily="34" charset="0"/>
          </a:endParaRPr>
        </a:p>
      </dgm:t>
    </dgm:pt>
    <dgm:pt modelId="{3B8F5D56-9B35-4CDE-890E-DCBAE6E762F9}" type="parTrans" cxnId="{9035A12A-69EA-4CC2-BF85-3BDD814F36BD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8C2E4316-6DA4-4F06-AF35-0C36A8A7E5DD}" type="sibTrans" cxnId="{9035A12A-69EA-4CC2-BF85-3BDD814F36BD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7560567B-3861-483F-8503-6818003294D3}">
      <dgm:prSet phldrT="[Texto]" custT="1"/>
      <dgm:spPr/>
      <dgm:t>
        <a:bodyPr/>
        <a:lstStyle/>
        <a:p>
          <a:r>
            <a:rPr lang="pt-PT" sz="1600" b="1" dirty="0" smtClean="0">
              <a:latin typeface="Calibri" pitchFamily="34" charset="0"/>
            </a:rPr>
            <a:t>Anos 80</a:t>
          </a:r>
          <a:endParaRPr lang="pt-PT" sz="1600" b="1" dirty="0">
            <a:latin typeface="Calibri" pitchFamily="34" charset="0"/>
          </a:endParaRPr>
        </a:p>
      </dgm:t>
    </dgm:pt>
    <dgm:pt modelId="{B2D11803-374B-4B8D-962D-E27CC435D23B}" type="parTrans" cxnId="{6BB812D7-4020-4B97-B125-46410DCC7862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E228AFF0-2C0A-4FE3-B2BE-9447C2936474}" type="sibTrans" cxnId="{6BB812D7-4020-4B97-B125-46410DCC7862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89BB9CFE-4C90-4A86-AE17-D4E57A8D88DF}">
      <dgm:prSet phldrT="[Texto]" custT="1"/>
      <dgm:spPr/>
      <dgm:t>
        <a:bodyPr/>
        <a:lstStyle/>
        <a:p>
          <a:pPr algn="just"/>
          <a:r>
            <a:rPr lang="pt-PT" sz="1600" dirty="0" smtClean="0">
              <a:latin typeface="Calibri" pitchFamily="34" charset="0"/>
            </a:rPr>
            <a:t>Assistiu-se, pela primeira vez, ao crescimento do </a:t>
          </a:r>
          <a:r>
            <a:rPr lang="pt-PT" sz="1600" b="1" dirty="0" smtClean="0">
              <a:latin typeface="Calibri" pitchFamily="34" charset="0"/>
            </a:rPr>
            <a:t>turismo de luxo,</a:t>
          </a:r>
          <a:r>
            <a:rPr lang="pt-PT" sz="1600" b="0" dirty="0" smtClean="0">
              <a:latin typeface="Calibri" pitchFamily="34" charset="0"/>
            </a:rPr>
            <a:t> acompanhado pelo </a:t>
          </a:r>
          <a:r>
            <a:rPr lang="pt-PT" sz="1600" b="1" dirty="0" smtClean="0">
              <a:latin typeface="Calibri" pitchFamily="34" charset="0"/>
            </a:rPr>
            <a:t>sector têxtil. </a:t>
          </a:r>
          <a:r>
            <a:rPr lang="pt-PT" sz="1600" dirty="0" smtClean="0">
              <a:latin typeface="Calibri" pitchFamily="34" charset="0"/>
            </a:rPr>
            <a:t>O governo começou a traçar planos para fazer a junção entre a </a:t>
          </a:r>
          <a:r>
            <a:rPr lang="pt-PT" sz="1600" b="1" dirty="0" smtClean="0">
              <a:latin typeface="Calibri" pitchFamily="34" charset="0"/>
            </a:rPr>
            <a:t>mão-de-obra qualificada </a:t>
          </a:r>
          <a:r>
            <a:rPr lang="pt-PT" sz="1600" dirty="0" smtClean="0">
              <a:latin typeface="Calibri" pitchFamily="34" charset="0"/>
            </a:rPr>
            <a:t>e a </a:t>
          </a:r>
          <a:r>
            <a:rPr lang="pt-PT" sz="1600" b="1" dirty="0" smtClean="0">
              <a:latin typeface="Calibri" pitchFamily="34" charset="0"/>
            </a:rPr>
            <a:t>tecnologia</a:t>
          </a:r>
          <a:r>
            <a:rPr lang="pt-PT" sz="1600" dirty="0" smtClean="0">
              <a:latin typeface="Calibri" pitchFamily="34" charset="0"/>
            </a:rPr>
            <a:t>, obtendo o apoio dos fundos monetários do Golfo.</a:t>
          </a:r>
          <a:endParaRPr lang="pt-PT" sz="1600" dirty="0">
            <a:latin typeface="Calibri" pitchFamily="34" charset="0"/>
          </a:endParaRPr>
        </a:p>
      </dgm:t>
    </dgm:pt>
    <dgm:pt modelId="{28750042-F962-417B-BA80-EF769AE76549}" type="parTrans" cxnId="{B5A68D3E-9E3F-4866-8BFA-370B99CCF662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3B09400B-B07B-42D0-BF74-DB1C04E96C1A}" type="sibTrans" cxnId="{B5A68D3E-9E3F-4866-8BFA-370B99CCF662}">
      <dgm:prSet/>
      <dgm:spPr/>
      <dgm:t>
        <a:bodyPr/>
        <a:lstStyle/>
        <a:p>
          <a:endParaRPr lang="pt-PT" sz="1600">
            <a:latin typeface="Calibri" pitchFamily="34" charset="0"/>
          </a:endParaRPr>
        </a:p>
      </dgm:t>
    </dgm:pt>
    <dgm:pt modelId="{CF769220-D1F6-46E6-95A1-610FDCE8825F}">
      <dgm:prSet phldrT="[Texto]" custT="1"/>
      <dgm:spPr/>
      <dgm:t>
        <a:bodyPr/>
        <a:lstStyle/>
        <a:p>
          <a:r>
            <a:rPr lang="pt-PT" sz="1600" b="1" dirty="0" smtClean="0">
              <a:latin typeface="Calibri" pitchFamily="34" charset="0"/>
            </a:rPr>
            <a:t>Anos 90</a:t>
          </a:r>
          <a:endParaRPr lang="pt-PT" sz="1600" b="1" dirty="0">
            <a:latin typeface="Calibri" pitchFamily="34" charset="0"/>
          </a:endParaRPr>
        </a:p>
      </dgm:t>
    </dgm:pt>
    <dgm:pt modelId="{E594088B-8F59-4DBD-9048-F55864845F8C}" type="parTrans" cxnId="{B8ADF618-3603-4223-A9DE-7B6E2F6404F5}">
      <dgm:prSet/>
      <dgm:spPr/>
      <dgm:t>
        <a:bodyPr/>
        <a:lstStyle/>
        <a:p>
          <a:endParaRPr lang="pt-PT" sz="1600"/>
        </a:p>
      </dgm:t>
    </dgm:pt>
    <dgm:pt modelId="{59BFD2D5-B8D8-41AB-9516-F3F14E4FFA09}" type="sibTrans" cxnId="{B8ADF618-3603-4223-A9DE-7B6E2F6404F5}">
      <dgm:prSet/>
      <dgm:spPr/>
      <dgm:t>
        <a:bodyPr/>
        <a:lstStyle/>
        <a:p>
          <a:endParaRPr lang="pt-PT" sz="1600"/>
        </a:p>
      </dgm:t>
    </dgm:pt>
    <dgm:pt modelId="{19BC8FDC-7649-4558-95F0-A61B5510599D}">
      <dgm:prSet phldrT="[Texto]" custT="1"/>
      <dgm:spPr/>
      <dgm:t>
        <a:bodyPr/>
        <a:lstStyle/>
        <a:p>
          <a:r>
            <a:rPr lang="pt-PT" sz="1600" b="1" dirty="0" smtClean="0">
              <a:latin typeface="Calibri" pitchFamily="34" charset="0"/>
            </a:rPr>
            <a:t>Hoje</a:t>
          </a:r>
          <a:endParaRPr lang="pt-PT" sz="1600" b="1" dirty="0">
            <a:latin typeface="Calibri" pitchFamily="34" charset="0"/>
          </a:endParaRPr>
        </a:p>
      </dgm:t>
    </dgm:pt>
    <dgm:pt modelId="{BB6A4907-7A37-465A-B374-23092F314D3F}" type="parTrans" cxnId="{614CCE12-CAA0-4E39-A22A-3E27B0074AFA}">
      <dgm:prSet/>
      <dgm:spPr/>
      <dgm:t>
        <a:bodyPr/>
        <a:lstStyle/>
        <a:p>
          <a:endParaRPr lang="pt-PT" sz="1600"/>
        </a:p>
      </dgm:t>
    </dgm:pt>
    <dgm:pt modelId="{3C91A5B8-A999-4E29-BD71-08C417F3247C}" type="sibTrans" cxnId="{614CCE12-CAA0-4E39-A22A-3E27B0074AFA}">
      <dgm:prSet/>
      <dgm:spPr/>
      <dgm:t>
        <a:bodyPr/>
        <a:lstStyle/>
        <a:p>
          <a:endParaRPr lang="pt-PT" sz="1600"/>
        </a:p>
      </dgm:t>
    </dgm:pt>
    <dgm:pt modelId="{A5EBC844-786D-4D87-9F44-EAFF829F552C}">
      <dgm:prSet custT="1"/>
      <dgm:spPr/>
      <dgm:t>
        <a:bodyPr/>
        <a:lstStyle/>
        <a:p>
          <a:pPr algn="just"/>
          <a:r>
            <a:rPr kumimoji="0" lang="pt-PT" sz="1600" i="0" u="none" strike="noStrike" cap="none" spc="0" normalizeH="0" baseline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A maior</a:t>
          </a:r>
          <a:r>
            <a:rPr kumimoji="0" lang="pt-PT" sz="1600" i="0" u="none" strike="noStrike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 evolução ocorreu graças ao desenvolvimento da </a:t>
          </a:r>
          <a:r>
            <a:rPr kumimoji="0" lang="pt-PT" sz="1600" b="1" i="0" u="none" strike="noStrike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indústria automóvel </a:t>
          </a:r>
          <a:r>
            <a:rPr kumimoji="0" lang="pt-PT" sz="1600" i="0" u="none" strike="noStrike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e dos </a:t>
          </a:r>
          <a:r>
            <a:rPr kumimoji="0" lang="pt-PT" sz="1600" b="1" i="0" u="none" strike="noStrike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componentes aeronáuticos. </a:t>
          </a:r>
          <a:r>
            <a:rPr kumimoji="0" lang="pt-PT" sz="1600" i="0" u="none" strike="noStrike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A Tunísia explorou recentemente </a:t>
          </a:r>
          <a:r>
            <a:rPr lang="pt-PT" sz="1600" dirty="0" smtClean="0">
              <a:latin typeface="Calibri" pitchFamily="34" charset="0"/>
              <a:cs typeface="+mn-cs"/>
            </a:rPr>
            <a:t>as possibilidades das </a:t>
          </a:r>
          <a:r>
            <a:rPr lang="pt-PT" sz="1600" b="1" dirty="0" smtClean="0">
              <a:latin typeface="Calibri" pitchFamily="34" charset="0"/>
              <a:cs typeface="+mn-cs"/>
            </a:rPr>
            <a:t>tecnologias de informação e comunicação</a:t>
          </a:r>
          <a:r>
            <a:rPr lang="pt-PT" sz="1600" dirty="0" smtClean="0">
              <a:latin typeface="Calibri" pitchFamily="34" charset="0"/>
              <a:cs typeface="+mn-cs"/>
            </a:rPr>
            <a:t>, sobretudo nas indústrias do </a:t>
          </a:r>
          <a:r>
            <a:rPr lang="pt-PT" sz="1600" b="1" dirty="0" smtClean="0">
              <a:latin typeface="Calibri" pitchFamily="34" charset="0"/>
              <a:cs typeface="+mn-cs"/>
            </a:rPr>
            <a:t>sector têxtil e do vestuário</a:t>
          </a:r>
          <a:r>
            <a:rPr lang="pt-PT" sz="1600" dirty="0" smtClean="0">
              <a:latin typeface="Calibri" pitchFamily="34" charset="0"/>
              <a:cs typeface="+mn-cs"/>
            </a:rPr>
            <a:t>.</a:t>
          </a:r>
          <a:endParaRPr lang="pt-PT" sz="1600" dirty="0">
            <a:latin typeface="Calibri" pitchFamily="34" charset="0"/>
          </a:endParaRPr>
        </a:p>
      </dgm:t>
    </dgm:pt>
    <dgm:pt modelId="{EC2E3ECF-C67A-43AC-A92A-060556CFD053}" type="parTrans" cxnId="{0A20F86A-A4D9-49AF-8BCA-6A3F684DE254}">
      <dgm:prSet/>
      <dgm:spPr/>
      <dgm:t>
        <a:bodyPr/>
        <a:lstStyle/>
        <a:p>
          <a:endParaRPr lang="pt-PT" sz="1600"/>
        </a:p>
      </dgm:t>
    </dgm:pt>
    <dgm:pt modelId="{50ED0D43-AB03-44DC-A99C-6B5547E80051}" type="sibTrans" cxnId="{0A20F86A-A4D9-49AF-8BCA-6A3F684DE254}">
      <dgm:prSet/>
      <dgm:spPr/>
      <dgm:t>
        <a:bodyPr/>
        <a:lstStyle/>
        <a:p>
          <a:endParaRPr lang="pt-PT" sz="1600"/>
        </a:p>
      </dgm:t>
    </dgm:pt>
    <dgm:pt modelId="{4736B84F-5BAD-407D-95B1-299EE11B90F4}">
      <dgm:prSet custT="1"/>
      <dgm:spPr/>
      <dgm:t>
        <a:bodyPr/>
        <a:lstStyle/>
        <a:p>
          <a:r>
            <a:rPr lang="pt-PT" sz="1600" dirty="0" smtClean="0">
              <a:latin typeface="Calibri" pitchFamily="34" charset="0"/>
            </a:rPr>
            <a:t>A Tunísia foi totalmente integrada na </a:t>
          </a:r>
          <a:r>
            <a:rPr lang="pt-PT" sz="1600" b="1" dirty="0" smtClean="0">
              <a:latin typeface="Calibri" pitchFamily="34" charset="0"/>
            </a:rPr>
            <a:t>economia global</a:t>
          </a:r>
          <a:r>
            <a:rPr lang="pt-PT" sz="1600" dirty="0" smtClean="0">
              <a:latin typeface="Calibri" pitchFamily="34" charset="0"/>
            </a:rPr>
            <a:t>, tendo assinado, nesta década, o </a:t>
          </a:r>
          <a:r>
            <a:rPr lang="pt-PT" sz="1600" b="1" dirty="0" smtClean="0">
              <a:latin typeface="Calibri" pitchFamily="34" charset="0"/>
            </a:rPr>
            <a:t>primeiro acordo de comércio </a:t>
          </a:r>
          <a:r>
            <a:rPr lang="pt-PT" sz="1600" dirty="0" smtClean="0">
              <a:latin typeface="Calibri" pitchFamily="34" charset="0"/>
            </a:rPr>
            <a:t>com a União Europeia. </a:t>
          </a:r>
          <a:endParaRPr lang="pt-PT" sz="1600" dirty="0">
            <a:latin typeface="Calibri" pitchFamily="34" charset="0"/>
          </a:endParaRPr>
        </a:p>
      </dgm:t>
    </dgm:pt>
    <dgm:pt modelId="{92FAE8CF-0B8E-4597-9F64-0C9130CA406C}" type="parTrans" cxnId="{8A5500F1-6236-4F60-814A-9AA2A27C0E5A}">
      <dgm:prSet/>
      <dgm:spPr/>
      <dgm:t>
        <a:bodyPr/>
        <a:lstStyle/>
        <a:p>
          <a:endParaRPr lang="pt-PT" sz="1600"/>
        </a:p>
      </dgm:t>
    </dgm:pt>
    <dgm:pt modelId="{A9C20498-7B70-41DE-B648-AB088A3ABB22}" type="sibTrans" cxnId="{8A5500F1-6236-4F60-814A-9AA2A27C0E5A}">
      <dgm:prSet/>
      <dgm:spPr/>
      <dgm:t>
        <a:bodyPr/>
        <a:lstStyle/>
        <a:p>
          <a:endParaRPr lang="pt-PT" sz="1600"/>
        </a:p>
      </dgm:t>
    </dgm:pt>
    <dgm:pt modelId="{0F8D3A8C-A6B9-4459-A23E-5FCD3C83BE49}" type="pres">
      <dgm:prSet presAssocID="{1B3D6FF3-AFAD-45E5-BF29-525AA59C253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3A6B1DD7-021D-4AEA-BF9D-554D676CE6DA}" type="pres">
      <dgm:prSet presAssocID="{9C72053B-C1A9-4E36-A419-1A65FBD5FE37}" presName="composite" presStyleCnt="0"/>
      <dgm:spPr/>
      <dgm:t>
        <a:bodyPr/>
        <a:lstStyle/>
        <a:p>
          <a:endParaRPr lang="pt-PT"/>
        </a:p>
      </dgm:t>
    </dgm:pt>
    <dgm:pt modelId="{5F5A087E-90F1-42CE-868B-3A48749BFF61}" type="pres">
      <dgm:prSet presAssocID="{9C72053B-C1A9-4E36-A419-1A65FBD5FE3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EC74F76-FB2E-44BB-A538-82EB4CC17C7A}" type="pres">
      <dgm:prSet presAssocID="{9C72053B-C1A9-4E36-A419-1A65FBD5FE3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54FA01D-D859-4496-ADF4-8F6C90ACD589}" type="pres">
      <dgm:prSet presAssocID="{A4FC3178-9AC3-4915-BB55-E8A4D7DB925B}" presName="sp" presStyleCnt="0"/>
      <dgm:spPr/>
      <dgm:t>
        <a:bodyPr/>
        <a:lstStyle/>
        <a:p>
          <a:endParaRPr lang="pt-PT"/>
        </a:p>
      </dgm:t>
    </dgm:pt>
    <dgm:pt modelId="{689E2055-1F4D-4940-870B-CF5CEC057748}" type="pres">
      <dgm:prSet presAssocID="{19BD9761-E95C-4C79-9FEB-CA6D63AD2087}" presName="composite" presStyleCnt="0"/>
      <dgm:spPr/>
      <dgm:t>
        <a:bodyPr/>
        <a:lstStyle/>
        <a:p>
          <a:endParaRPr lang="pt-PT"/>
        </a:p>
      </dgm:t>
    </dgm:pt>
    <dgm:pt modelId="{5D7502FB-3111-492E-A96F-9EE997777CD6}" type="pres">
      <dgm:prSet presAssocID="{19BD9761-E95C-4C79-9FEB-CA6D63AD208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4BCE9FF-CB58-4B8F-A056-5B1B348C403E}" type="pres">
      <dgm:prSet presAssocID="{19BD9761-E95C-4C79-9FEB-CA6D63AD208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17E1150-007E-4F72-B37A-6201CB377096}" type="pres">
      <dgm:prSet presAssocID="{872B0908-D7B0-46B1-A41C-3046484041A2}" presName="sp" presStyleCnt="0"/>
      <dgm:spPr/>
      <dgm:t>
        <a:bodyPr/>
        <a:lstStyle/>
        <a:p>
          <a:endParaRPr lang="pt-PT"/>
        </a:p>
      </dgm:t>
    </dgm:pt>
    <dgm:pt modelId="{7402C592-46AD-4B54-8816-F5486547F9DD}" type="pres">
      <dgm:prSet presAssocID="{7560567B-3861-483F-8503-6818003294D3}" presName="composite" presStyleCnt="0"/>
      <dgm:spPr/>
      <dgm:t>
        <a:bodyPr/>
        <a:lstStyle/>
        <a:p>
          <a:endParaRPr lang="pt-PT"/>
        </a:p>
      </dgm:t>
    </dgm:pt>
    <dgm:pt modelId="{90212790-B0D2-4875-B5FD-4E19FD85BB07}" type="pres">
      <dgm:prSet presAssocID="{7560567B-3861-483F-8503-6818003294D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BDC692A-42DF-4D53-825D-AA574A62BD41}" type="pres">
      <dgm:prSet presAssocID="{7560567B-3861-483F-8503-6818003294D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FD1FF93-A705-49F7-97C9-AA0895787643}" type="pres">
      <dgm:prSet presAssocID="{E228AFF0-2C0A-4FE3-B2BE-9447C2936474}" presName="sp" presStyleCnt="0"/>
      <dgm:spPr/>
      <dgm:t>
        <a:bodyPr/>
        <a:lstStyle/>
        <a:p>
          <a:endParaRPr lang="pt-PT"/>
        </a:p>
      </dgm:t>
    </dgm:pt>
    <dgm:pt modelId="{B9D11069-319B-4AB1-85F6-F71106E6BCD0}" type="pres">
      <dgm:prSet presAssocID="{CF769220-D1F6-46E6-95A1-610FDCE8825F}" presName="composite" presStyleCnt="0"/>
      <dgm:spPr/>
      <dgm:t>
        <a:bodyPr/>
        <a:lstStyle/>
        <a:p>
          <a:endParaRPr lang="pt-PT"/>
        </a:p>
      </dgm:t>
    </dgm:pt>
    <dgm:pt modelId="{DD82572A-9CA1-4D6B-A02C-9D9C2A9D6A1A}" type="pres">
      <dgm:prSet presAssocID="{CF769220-D1F6-46E6-95A1-610FDCE8825F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01CA3A9-E302-4A30-A16E-30913DE723B9}" type="pres">
      <dgm:prSet presAssocID="{CF769220-D1F6-46E6-95A1-610FDCE8825F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684C4CE-4EB4-4F8F-9C50-04B9248EE826}" type="pres">
      <dgm:prSet presAssocID="{59BFD2D5-B8D8-41AB-9516-F3F14E4FFA09}" presName="sp" presStyleCnt="0"/>
      <dgm:spPr/>
      <dgm:t>
        <a:bodyPr/>
        <a:lstStyle/>
        <a:p>
          <a:endParaRPr lang="pt-PT"/>
        </a:p>
      </dgm:t>
    </dgm:pt>
    <dgm:pt modelId="{771E96EC-8A3C-43E4-9C53-1496BCC3B24C}" type="pres">
      <dgm:prSet presAssocID="{19BC8FDC-7649-4558-95F0-A61B5510599D}" presName="composite" presStyleCnt="0"/>
      <dgm:spPr/>
      <dgm:t>
        <a:bodyPr/>
        <a:lstStyle/>
        <a:p>
          <a:endParaRPr lang="pt-PT"/>
        </a:p>
      </dgm:t>
    </dgm:pt>
    <dgm:pt modelId="{633465D0-029E-422F-999C-7206101347F4}" type="pres">
      <dgm:prSet presAssocID="{19BC8FDC-7649-4558-95F0-A61B5510599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C3E0EE6-16F9-4869-9269-935E9F5560E3}" type="pres">
      <dgm:prSet presAssocID="{19BC8FDC-7649-4558-95F0-A61B5510599D}" presName="descendantText" presStyleLbl="alignAcc1" presStyleIdx="4" presStyleCnt="5" custScaleY="15416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396F522A-406E-4D0B-8F48-77812D0F4EFF}" type="presOf" srcId="{A5EBC844-786D-4D87-9F44-EAFF829F552C}" destId="{1C3E0EE6-16F9-4869-9269-935E9F5560E3}" srcOrd="0" destOrd="0" presId="urn:microsoft.com/office/officeart/2005/8/layout/chevron2"/>
    <dgm:cxn modelId="{0A20F86A-A4D9-49AF-8BCA-6A3F684DE254}" srcId="{19BC8FDC-7649-4558-95F0-A61B5510599D}" destId="{A5EBC844-786D-4D87-9F44-EAFF829F552C}" srcOrd="0" destOrd="0" parTransId="{EC2E3ECF-C67A-43AC-A92A-060556CFD053}" sibTransId="{50ED0D43-AB03-44DC-A99C-6B5547E80051}"/>
    <dgm:cxn modelId="{8A5500F1-6236-4F60-814A-9AA2A27C0E5A}" srcId="{CF769220-D1F6-46E6-95A1-610FDCE8825F}" destId="{4736B84F-5BAD-407D-95B1-299EE11B90F4}" srcOrd="0" destOrd="0" parTransId="{92FAE8CF-0B8E-4597-9F64-0C9130CA406C}" sibTransId="{A9C20498-7B70-41DE-B648-AB088A3ABB22}"/>
    <dgm:cxn modelId="{B5490506-EB12-41AF-B345-5885DBF7E0BE}" type="presOf" srcId="{19BD9761-E95C-4C79-9FEB-CA6D63AD2087}" destId="{5D7502FB-3111-492E-A96F-9EE997777CD6}" srcOrd="0" destOrd="0" presId="urn:microsoft.com/office/officeart/2005/8/layout/chevron2"/>
    <dgm:cxn modelId="{6956F72E-4DA3-4723-9A98-830FC25AA50C}" type="presOf" srcId="{89BB9CFE-4C90-4A86-AE17-D4E57A8D88DF}" destId="{1BDC692A-42DF-4D53-825D-AA574A62BD41}" srcOrd="0" destOrd="0" presId="urn:microsoft.com/office/officeart/2005/8/layout/chevron2"/>
    <dgm:cxn modelId="{5484B533-C7E2-4C16-B928-051777198554}" type="presOf" srcId="{1B3D6FF3-AFAD-45E5-BF29-525AA59C253D}" destId="{0F8D3A8C-A6B9-4459-A23E-5FCD3C83BE49}" srcOrd="0" destOrd="0" presId="urn:microsoft.com/office/officeart/2005/8/layout/chevron2"/>
    <dgm:cxn modelId="{6BB812D7-4020-4B97-B125-46410DCC7862}" srcId="{1B3D6FF3-AFAD-45E5-BF29-525AA59C253D}" destId="{7560567B-3861-483F-8503-6818003294D3}" srcOrd="2" destOrd="0" parTransId="{B2D11803-374B-4B8D-962D-E27CC435D23B}" sibTransId="{E228AFF0-2C0A-4FE3-B2BE-9447C2936474}"/>
    <dgm:cxn modelId="{094423DA-CA6A-48DA-8146-05384C11BE1D}" type="presOf" srcId="{4736B84F-5BAD-407D-95B1-299EE11B90F4}" destId="{901CA3A9-E302-4A30-A16E-30913DE723B9}" srcOrd="0" destOrd="0" presId="urn:microsoft.com/office/officeart/2005/8/layout/chevron2"/>
    <dgm:cxn modelId="{171B53D5-A7AF-4EEF-8446-3ADC9CDCC793}" srcId="{9C72053B-C1A9-4E36-A419-1A65FBD5FE37}" destId="{3A2302B1-2ABD-41BD-82B8-307DE2209178}" srcOrd="0" destOrd="0" parTransId="{ECB47A76-F849-4F0A-B81F-7680198E9D4C}" sibTransId="{76B4B2F2-E080-4070-9CAC-2E8706FD3FFB}"/>
    <dgm:cxn modelId="{B5215BF7-EFD1-4902-8D7C-7F867CB70D13}" srcId="{1B3D6FF3-AFAD-45E5-BF29-525AA59C253D}" destId="{9C72053B-C1A9-4E36-A419-1A65FBD5FE37}" srcOrd="0" destOrd="0" parTransId="{81694BDF-31C4-4B66-8776-4838639509BB}" sibTransId="{A4FC3178-9AC3-4915-BB55-E8A4D7DB925B}"/>
    <dgm:cxn modelId="{B8ADF618-3603-4223-A9DE-7B6E2F6404F5}" srcId="{1B3D6FF3-AFAD-45E5-BF29-525AA59C253D}" destId="{CF769220-D1F6-46E6-95A1-610FDCE8825F}" srcOrd="3" destOrd="0" parTransId="{E594088B-8F59-4DBD-9048-F55864845F8C}" sibTransId="{59BFD2D5-B8D8-41AB-9516-F3F14E4FFA09}"/>
    <dgm:cxn modelId="{2BE21ECF-2E21-45EB-B922-980E97361BCC}" type="presOf" srcId="{3A2302B1-2ABD-41BD-82B8-307DE2209178}" destId="{7EC74F76-FB2E-44BB-A538-82EB4CC17C7A}" srcOrd="0" destOrd="0" presId="urn:microsoft.com/office/officeart/2005/8/layout/chevron2"/>
    <dgm:cxn modelId="{27866FAF-EA8C-4325-B870-1837E7EC7C14}" srcId="{1B3D6FF3-AFAD-45E5-BF29-525AA59C253D}" destId="{19BD9761-E95C-4C79-9FEB-CA6D63AD2087}" srcOrd="1" destOrd="0" parTransId="{A2EC9E6A-76A5-49AD-8F9C-3F1E26427EC9}" sibTransId="{872B0908-D7B0-46B1-A41C-3046484041A2}"/>
    <dgm:cxn modelId="{B5A68D3E-9E3F-4866-8BFA-370B99CCF662}" srcId="{7560567B-3861-483F-8503-6818003294D3}" destId="{89BB9CFE-4C90-4A86-AE17-D4E57A8D88DF}" srcOrd="0" destOrd="0" parTransId="{28750042-F962-417B-BA80-EF769AE76549}" sibTransId="{3B09400B-B07B-42D0-BF74-DB1C04E96C1A}"/>
    <dgm:cxn modelId="{880A7F02-75CA-414F-98AE-61BD68703318}" type="presOf" srcId="{DCE0E45E-65E8-4FE7-8D86-E505261B7341}" destId="{94BCE9FF-CB58-4B8F-A056-5B1B348C403E}" srcOrd="0" destOrd="0" presId="urn:microsoft.com/office/officeart/2005/8/layout/chevron2"/>
    <dgm:cxn modelId="{1BA5697B-D495-4527-8529-B7FEACC5304D}" type="presOf" srcId="{CF769220-D1F6-46E6-95A1-610FDCE8825F}" destId="{DD82572A-9CA1-4D6B-A02C-9D9C2A9D6A1A}" srcOrd="0" destOrd="0" presId="urn:microsoft.com/office/officeart/2005/8/layout/chevron2"/>
    <dgm:cxn modelId="{9E967A8E-3924-4B5A-BEAF-0F18DF70C019}" type="presOf" srcId="{7560567B-3861-483F-8503-6818003294D3}" destId="{90212790-B0D2-4875-B5FD-4E19FD85BB07}" srcOrd="0" destOrd="0" presId="urn:microsoft.com/office/officeart/2005/8/layout/chevron2"/>
    <dgm:cxn modelId="{9035A12A-69EA-4CC2-BF85-3BDD814F36BD}" srcId="{19BD9761-E95C-4C79-9FEB-CA6D63AD2087}" destId="{DCE0E45E-65E8-4FE7-8D86-E505261B7341}" srcOrd="0" destOrd="0" parTransId="{3B8F5D56-9B35-4CDE-890E-DCBAE6E762F9}" sibTransId="{8C2E4316-6DA4-4F06-AF35-0C36A8A7E5DD}"/>
    <dgm:cxn modelId="{773AE768-9232-4F7B-AEBD-273773678FA1}" type="presOf" srcId="{19BC8FDC-7649-4558-95F0-A61B5510599D}" destId="{633465D0-029E-422F-999C-7206101347F4}" srcOrd="0" destOrd="0" presId="urn:microsoft.com/office/officeart/2005/8/layout/chevron2"/>
    <dgm:cxn modelId="{614CCE12-CAA0-4E39-A22A-3E27B0074AFA}" srcId="{1B3D6FF3-AFAD-45E5-BF29-525AA59C253D}" destId="{19BC8FDC-7649-4558-95F0-A61B5510599D}" srcOrd="4" destOrd="0" parTransId="{BB6A4907-7A37-465A-B374-23092F314D3F}" sibTransId="{3C91A5B8-A999-4E29-BD71-08C417F3247C}"/>
    <dgm:cxn modelId="{7D85E7DD-C6A0-49B8-A3E6-4E9C0C9C738B}" type="presOf" srcId="{9C72053B-C1A9-4E36-A419-1A65FBD5FE37}" destId="{5F5A087E-90F1-42CE-868B-3A48749BFF61}" srcOrd="0" destOrd="0" presId="urn:microsoft.com/office/officeart/2005/8/layout/chevron2"/>
    <dgm:cxn modelId="{7770C4AA-4CEE-414B-BD99-588DA1C28C23}" type="presParOf" srcId="{0F8D3A8C-A6B9-4459-A23E-5FCD3C83BE49}" destId="{3A6B1DD7-021D-4AEA-BF9D-554D676CE6DA}" srcOrd="0" destOrd="0" presId="urn:microsoft.com/office/officeart/2005/8/layout/chevron2"/>
    <dgm:cxn modelId="{14E6D3EF-1072-40C1-9290-27E51C39E868}" type="presParOf" srcId="{3A6B1DD7-021D-4AEA-BF9D-554D676CE6DA}" destId="{5F5A087E-90F1-42CE-868B-3A48749BFF61}" srcOrd="0" destOrd="0" presId="urn:microsoft.com/office/officeart/2005/8/layout/chevron2"/>
    <dgm:cxn modelId="{3D225205-A529-4FAB-9222-64641D96C369}" type="presParOf" srcId="{3A6B1DD7-021D-4AEA-BF9D-554D676CE6DA}" destId="{7EC74F76-FB2E-44BB-A538-82EB4CC17C7A}" srcOrd="1" destOrd="0" presId="urn:microsoft.com/office/officeart/2005/8/layout/chevron2"/>
    <dgm:cxn modelId="{A915B0B8-AA99-4824-B18B-391CA08D2131}" type="presParOf" srcId="{0F8D3A8C-A6B9-4459-A23E-5FCD3C83BE49}" destId="{554FA01D-D859-4496-ADF4-8F6C90ACD589}" srcOrd="1" destOrd="0" presId="urn:microsoft.com/office/officeart/2005/8/layout/chevron2"/>
    <dgm:cxn modelId="{1758F5C3-59F2-493C-B3ED-0DB04B2022C6}" type="presParOf" srcId="{0F8D3A8C-A6B9-4459-A23E-5FCD3C83BE49}" destId="{689E2055-1F4D-4940-870B-CF5CEC057748}" srcOrd="2" destOrd="0" presId="urn:microsoft.com/office/officeart/2005/8/layout/chevron2"/>
    <dgm:cxn modelId="{B36ED7D9-6964-4526-AA2A-1822173C4CC7}" type="presParOf" srcId="{689E2055-1F4D-4940-870B-CF5CEC057748}" destId="{5D7502FB-3111-492E-A96F-9EE997777CD6}" srcOrd="0" destOrd="0" presId="urn:microsoft.com/office/officeart/2005/8/layout/chevron2"/>
    <dgm:cxn modelId="{92C6F899-50A7-4894-8F10-55EFDDF87B0A}" type="presParOf" srcId="{689E2055-1F4D-4940-870B-CF5CEC057748}" destId="{94BCE9FF-CB58-4B8F-A056-5B1B348C403E}" srcOrd="1" destOrd="0" presId="urn:microsoft.com/office/officeart/2005/8/layout/chevron2"/>
    <dgm:cxn modelId="{BE3B32F4-40FE-49F2-A512-3F4B480AF798}" type="presParOf" srcId="{0F8D3A8C-A6B9-4459-A23E-5FCD3C83BE49}" destId="{E17E1150-007E-4F72-B37A-6201CB377096}" srcOrd="3" destOrd="0" presId="urn:microsoft.com/office/officeart/2005/8/layout/chevron2"/>
    <dgm:cxn modelId="{ABF38800-31B3-4FB6-89D2-70E7F499827B}" type="presParOf" srcId="{0F8D3A8C-A6B9-4459-A23E-5FCD3C83BE49}" destId="{7402C592-46AD-4B54-8816-F5486547F9DD}" srcOrd="4" destOrd="0" presId="urn:microsoft.com/office/officeart/2005/8/layout/chevron2"/>
    <dgm:cxn modelId="{ABAA5CFE-DA13-4C5C-81A8-7DFD8A9137C6}" type="presParOf" srcId="{7402C592-46AD-4B54-8816-F5486547F9DD}" destId="{90212790-B0D2-4875-B5FD-4E19FD85BB07}" srcOrd="0" destOrd="0" presId="urn:microsoft.com/office/officeart/2005/8/layout/chevron2"/>
    <dgm:cxn modelId="{38231ED0-6435-47B6-BAE9-CECAEA22F838}" type="presParOf" srcId="{7402C592-46AD-4B54-8816-F5486547F9DD}" destId="{1BDC692A-42DF-4D53-825D-AA574A62BD41}" srcOrd="1" destOrd="0" presId="urn:microsoft.com/office/officeart/2005/8/layout/chevron2"/>
    <dgm:cxn modelId="{FF7E45CA-72D3-4348-83F9-BC7E6FFC71A9}" type="presParOf" srcId="{0F8D3A8C-A6B9-4459-A23E-5FCD3C83BE49}" destId="{5FD1FF93-A705-49F7-97C9-AA0895787643}" srcOrd="5" destOrd="0" presId="urn:microsoft.com/office/officeart/2005/8/layout/chevron2"/>
    <dgm:cxn modelId="{77A9A0D4-1B02-4C51-BDD1-53E0C9F4CB33}" type="presParOf" srcId="{0F8D3A8C-A6B9-4459-A23E-5FCD3C83BE49}" destId="{B9D11069-319B-4AB1-85F6-F71106E6BCD0}" srcOrd="6" destOrd="0" presId="urn:microsoft.com/office/officeart/2005/8/layout/chevron2"/>
    <dgm:cxn modelId="{452DB59B-520F-479F-9DFC-37C1F926D884}" type="presParOf" srcId="{B9D11069-319B-4AB1-85F6-F71106E6BCD0}" destId="{DD82572A-9CA1-4D6B-A02C-9D9C2A9D6A1A}" srcOrd="0" destOrd="0" presId="urn:microsoft.com/office/officeart/2005/8/layout/chevron2"/>
    <dgm:cxn modelId="{59569A76-13A9-4DA4-9322-0A5DFA8A6207}" type="presParOf" srcId="{B9D11069-319B-4AB1-85F6-F71106E6BCD0}" destId="{901CA3A9-E302-4A30-A16E-30913DE723B9}" srcOrd="1" destOrd="0" presId="urn:microsoft.com/office/officeart/2005/8/layout/chevron2"/>
    <dgm:cxn modelId="{69B6DD92-BBE8-4527-A6D4-742850610E53}" type="presParOf" srcId="{0F8D3A8C-A6B9-4459-A23E-5FCD3C83BE49}" destId="{F684C4CE-4EB4-4F8F-9C50-04B9248EE826}" srcOrd="7" destOrd="0" presId="urn:microsoft.com/office/officeart/2005/8/layout/chevron2"/>
    <dgm:cxn modelId="{949B2E3D-EBA1-4284-8ED7-0936E1CFA8AA}" type="presParOf" srcId="{0F8D3A8C-A6B9-4459-A23E-5FCD3C83BE49}" destId="{771E96EC-8A3C-43E4-9C53-1496BCC3B24C}" srcOrd="8" destOrd="0" presId="urn:microsoft.com/office/officeart/2005/8/layout/chevron2"/>
    <dgm:cxn modelId="{9F183CFE-93C8-4168-8665-C6BAC5681686}" type="presParOf" srcId="{771E96EC-8A3C-43E4-9C53-1496BCC3B24C}" destId="{633465D0-029E-422F-999C-7206101347F4}" srcOrd="0" destOrd="0" presId="urn:microsoft.com/office/officeart/2005/8/layout/chevron2"/>
    <dgm:cxn modelId="{40E8879F-09C7-42E1-8A8E-E5E4D085E4F7}" type="presParOf" srcId="{771E96EC-8A3C-43E4-9C53-1496BCC3B24C}" destId="{1C3E0EE6-16F9-4869-9269-935E9F5560E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A30B77-F9BF-4147-B0B7-22144299A34C}">
      <dsp:nvSpPr>
        <dsp:cNvPr id="0" name=""/>
        <dsp:cNvSpPr/>
      </dsp:nvSpPr>
      <dsp:spPr>
        <a:xfrm>
          <a:off x="0" y="2296344"/>
          <a:ext cx="1983262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RELAÇÕES INTERNACIONAIS</a:t>
          </a:r>
          <a:endParaRPr lang="pt-PT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0" y="2296344"/>
        <a:ext cx="1983262" cy="671086"/>
      </dsp:txXfrm>
    </dsp:sp>
    <dsp:sp modelId="{17089DC9-8C77-46C2-8C8E-7CDDA00B83A9}">
      <dsp:nvSpPr>
        <dsp:cNvPr id="0" name=""/>
        <dsp:cNvSpPr/>
      </dsp:nvSpPr>
      <dsp:spPr>
        <a:xfrm rot="18782116">
          <a:off x="1861179" y="2340604"/>
          <a:ext cx="768906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768906" y="102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>
            <a:solidFill>
              <a:schemeClr val="tx1"/>
            </a:solidFill>
          </a:endParaRPr>
        </a:p>
      </dsp:txBody>
      <dsp:txXfrm rot="18782116">
        <a:off x="2226409" y="2331654"/>
        <a:ext cx="38445" cy="38445"/>
      </dsp:txXfrm>
    </dsp:sp>
    <dsp:sp modelId="{270D2A17-42E9-44C0-B760-54B85EA54151}">
      <dsp:nvSpPr>
        <dsp:cNvPr id="0" name=""/>
        <dsp:cNvSpPr/>
      </dsp:nvSpPr>
      <dsp:spPr>
        <a:xfrm>
          <a:off x="2508002" y="1734323"/>
          <a:ext cx="1662912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Promoção Económica</a:t>
          </a:r>
          <a:endParaRPr lang="pt-PT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508002" y="1734323"/>
        <a:ext cx="1662912" cy="671086"/>
      </dsp:txXfrm>
    </dsp:sp>
    <dsp:sp modelId="{E1F3E535-CC1F-4F98-9420-C210338B498A}">
      <dsp:nvSpPr>
        <dsp:cNvPr id="0" name=""/>
        <dsp:cNvSpPr/>
      </dsp:nvSpPr>
      <dsp:spPr>
        <a:xfrm rot="19011405">
          <a:off x="3834592" y="1208911"/>
          <a:ext cx="2488014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2488014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900" kern="1200">
            <a:solidFill>
              <a:schemeClr val="tx1"/>
            </a:solidFill>
          </a:endParaRPr>
        </a:p>
      </dsp:txBody>
      <dsp:txXfrm rot="19011405">
        <a:off x="5016399" y="1156983"/>
        <a:ext cx="124400" cy="124400"/>
      </dsp:txXfrm>
    </dsp:sp>
    <dsp:sp modelId="{75954600-A54D-43EB-9611-4A27628ABAEC}">
      <dsp:nvSpPr>
        <dsp:cNvPr id="0" name=""/>
        <dsp:cNvSpPr/>
      </dsp:nvSpPr>
      <dsp:spPr>
        <a:xfrm>
          <a:off x="5986285" y="32957"/>
          <a:ext cx="1342173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Missões Económicas</a:t>
          </a:r>
          <a:endParaRPr lang="pt-PT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86285" y="32957"/>
        <a:ext cx="1342173" cy="671086"/>
      </dsp:txXfrm>
    </dsp:sp>
    <dsp:sp modelId="{44B9432F-FBB8-42C3-A435-01C728B3170C}">
      <dsp:nvSpPr>
        <dsp:cNvPr id="0" name=""/>
        <dsp:cNvSpPr/>
      </dsp:nvSpPr>
      <dsp:spPr>
        <a:xfrm rot="20298225">
          <a:off x="4102156" y="1700787"/>
          <a:ext cx="1941143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1941143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700" kern="1200">
            <a:solidFill>
              <a:schemeClr val="tx1"/>
            </a:solidFill>
          </a:endParaRPr>
        </a:p>
      </dsp:txBody>
      <dsp:txXfrm rot="20298225">
        <a:off x="5024199" y="1662532"/>
        <a:ext cx="97057" cy="97057"/>
      </dsp:txXfrm>
    </dsp:sp>
    <dsp:sp modelId="{20A9B2CE-4761-4B78-9546-17680F8B67E7}">
      <dsp:nvSpPr>
        <dsp:cNvPr id="0" name=""/>
        <dsp:cNvSpPr/>
      </dsp:nvSpPr>
      <dsp:spPr>
        <a:xfrm>
          <a:off x="5974541" y="764556"/>
          <a:ext cx="1342173" cy="1175395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Visitas de Delegações de Homens de Negócios Árabes</a:t>
          </a:r>
          <a:endParaRPr lang="pt-PT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74541" y="764556"/>
        <a:ext cx="1342173" cy="1175395"/>
      </dsp:txXfrm>
    </dsp:sp>
    <dsp:sp modelId="{FE37D67A-AB3E-4287-B485-96FE8C785B37}">
      <dsp:nvSpPr>
        <dsp:cNvPr id="0" name=""/>
        <dsp:cNvSpPr/>
      </dsp:nvSpPr>
      <dsp:spPr>
        <a:xfrm rot="2434166">
          <a:off x="1905160" y="2832925"/>
          <a:ext cx="649818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649818" y="102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>
            <a:solidFill>
              <a:schemeClr val="tx1"/>
            </a:solidFill>
          </a:endParaRPr>
        </a:p>
      </dsp:txBody>
      <dsp:txXfrm rot="2434166">
        <a:off x="2213824" y="2826952"/>
        <a:ext cx="32490" cy="32490"/>
      </dsp:txXfrm>
    </dsp:sp>
    <dsp:sp modelId="{27E3ABD3-735C-48B0-AB93-ED8C7493FD5C}">
      <dsp:nvSpPr>
        <dsp:cNvPr id="0" name=""/>
        <dsp:cNvSpPr/>
      </dsp:nvSpPr>
      <dsp:spPr>
        <a:xfrm>
          <a:off x="2476877" y="2718965"/>
          <a:ext cx="1787466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Apoio à Internacionalização</a:t>
          </a:r>
          <a:endParaRPr lang="pt-PT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476877" y="2718965"/>
        <a:ext cx="1787466" cy="671086"/>
      </dsp:txXfrm>
    </dsp:sp>
    <dsp:sp modelId="{9661FAE7-317A-4E9C-A461-260C1280370D}">
      <dsp:nvSpPr>
        <dsp:cNvPr id="0" name=""/>
        <dsp:cNvSpPr/>
      </dsp:nvSpPr>
      <dsp:spPr>
        <a:xfrm rot="21452905">
          <a:off x="4263548" y="3007046"/>
          <a:ext cx="1738860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1738860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600" kern="1200">
            <a:solidFill>
              <a:schemeClr val="tx1"/>
            </a:solidFill>
          </a:endParaRPr>
        </a:p>
      </dsp:txBody>
      <dsp:txXfrm rot="21452905">
        <a:off x="5089506" y="2973847"/>
        <a:ext cx="86943" cy="86943"/>
      </dsp:txXfrm>
    </dsp:sp>
    <dsp:sp modelId="{E828DEA0-DF22-4561-88B6-51639229DDE6}">
      <dsp:nvSpPr>
        <dsp:cNvPr id="0" name=""/>
        <dsp:cNvSpPr/>
      </dsp:nvSpPr>
      <dsp:spPr>
        <a:xfrm>
          <a:off x="6001613" y="2644586"/>
          <a:ext cx="1342173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Informações Comerciais</a:t>
          </a:r>
          <a:endParaRPr lang="pt-PT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6001613" y="2644586"/>
        <a:ext cx="1342173" cy="671086"/>
      </dsp:txXfrm>
    </dsp:sp>
    <dsp:sp modelId="{FB890599-6F52-41B7-A3C0-BE3CC193C5FA}">
      <dsp:nvSpPr>
        <dsp:cNvPr id="0" name=""/>
        <dsp:cNvSpPr/>
      </dsp:nvSpPr>
      <dsp:spPr>
        <a:xfrm rot="19627555">
          <a:off x="7256428" y="2673745"/>
          <a:ext cx="1091058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1091058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>
            <a:solidFill>
              <a:schemeClr val="tx1"/>
            </a:solidFill>
          </a:endParaRPr>
        </a:p>
      </dsp:txBody>
      <dsp:txXfrm rot="19627555">
        <a:off x="7774681" y="2656742"/>
        <a:ext cx="54552" cy="54552"/>
      </dsp:txXfrm>
    </dsp:sp>
    <dsp:sp modelId="{362D9CBD-0159-47D5-BB27-A8C6019A3543}">
      <dsp:nvSpPr>
        <dsp:cNvPr id="0" name=""/>
        <dsp:cNvSpPr/>
      </dsp:nvSpPr>
      <dsp:spPr>
        <a:xfrm>
          <a:off x="8260128" y="2052365"/>
          <a:ext cx="1342173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Oportunidades de Negócio</a:t>
          </a:r>
          <a:endParaRPr lang="pt-PT" sz="14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260128" y="2052365"/>
        <a:ext cx="1342173" cy="671086"/>
      </dsp:txXfrm>
    </dsp:sp>
    <dsp:sp modelId="{1DAF98EC-A50D-4EAF-BE8A-D4BB5A1E07E0}">
      <dsp:nvSpPr>
        <dsp:cNvPr id="0" name=""/>
        <dsp:cNvSpPr/>
      </dsp:nvSpPr>
      <dsp:spPr>
        <a:xfrm rot="665097">
          <a:off x="7335076" y="3059620"/>
          <a:ext cx="933763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933763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>
            <a:solidFill>
              <a:schemeClr val="tx1"/>
            </a:solidFill>
          </a:endParaRPr>
        </a:p>
      </dsp:txBody>
      <dsp:txXfrm rot="665097">
        <a:off x="7778613" y="3046549"/>
        <a:ext cx="46688" cy="46688"/>
      </dsp:txXfrm>
    </dsp:sp>
    <dsp:sp modelId="{15912144-07E9-4177-B0E0-F143A413660D}">
      <dsp:nvSpPr>
        <dsp:cNvPr id="0" name=""/>
        <dsp:cNvSpPr/>
      </dsp:nvSpPr>
      <dsp:spPr>
        <a:xfrm>
          <a:off x="8260128" y="2824115"/>
          <a:ext cx="1342173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Concursos Públicos Internacionais</a:t>
          </a:r>
          <a:endParaRPr lang="pt-PT" sz="14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260128" y="2824115"/>
        <a:ext cx="1342173" cy="671086"/>
      </dsp:txXfrm>
    </dsp:sp>
    <dsp:sp modelId="{A6EA0D88-DA09-4AA8-987E-99657F831B87}">
      <dsp:nvSpPr>
        <dsp:cNvPr id="0" name=""/>
        <dsp:cNvSpPr/>
      </dsp:nvSpPr>
      <dsp:spPr>
        <a:xfrm rot="2764301">
          <a:off x="7141538" y="3445495"/>
          <a:ext cx="1320838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1320838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>
            <a:solidFill>
              <a:schemeClr val="tx1"/>
            </a:solidFill>
          </a:endParaRPr>
        </a:p>
      </dsp:txBody>
      <dsp:txXfrm rot="2764301">
        <a:off x="7768936" y="3422748"/>
        <a:ext cx="66041" cy="66041"/>
      </dsp:txXfrm>
    </dsp:sp>
    <dsp:sp modelId="{1C3C31F3-EF1C-4579-A322-6929643A7541}">
      <dsp:nvSpPr>
        <dsp:cNvPr id="0" name=""/>
        <dsp:cNvSpPr/>
      </dsp:nvSpPr>
      <dsp:spPr>
        <a:xfrm>
          <a:off x="8260128" y="3595865"/>
          <a:ext cx="1342173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Contactos Comerciais</a:t>
          </a:r>
          <a:endParaRPr lang="pt-PT" sz="14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260128" y="3595865"/>
        <a:ext cx="1342173" cy="671086"/>
      </dsp:txXfrm>
    </dsp:sp>
    <dsp:sp modelId="{C635174B-8E68-4B2F-94B3-B18C11D76C35}">
      <dsp:nvSpPr>
        <dsp:cNvPr id="0" name=""/>
        <dsp:cNvSpPr/>
      </dsp:nvSpPr>
      <dsp:spPr>
        <a:xfrm rot="1467187">
          <a:off x="4179736" y="3434684"/>
          <a:ext cx="1886458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1886458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700" kern="1200">
            <a:solidFill>
              <a:schemeClr val="tx1"/>
            </a:solidFill>
          </a:endParaRPr>
        </a:p>
      </dsp:txBody>
      <dsp:txXfrm rot="1467187">
        <a:off x="5075804" y="3397796"/>
        <a:ext cx="94322" cy="94322"/>
      </dsp:txXfrm>
    </dsp:sp>
    <dsp:sp modelId="{D81A7FD9-E23B-412F-965E-40D6832D8A3E}">
      <dsp:nvSpPr>
        <dsp:cNvPr id="0" name=""/>
        <dsp:cNvSpPr/>
      </dsp:nvSpPr>
      <dsp:spPr>
        <a:xfrm>
          <a:off x="5981587" y="3549405"/>
          <a:ext cx="1342173" cy="572000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600" b="1" kern="1200" dirty="0" smtClean="0">
            <a:solidFill>
              <a:schemeClr val="tx1"/>
            </a:solidFill>
            <a:latin typeface="Calibri" panose="020F050202020403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Traduções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81587" y="3549405"/>
        <a:ext cx="1342173" cy="572000"/>
      </dsp:txXfrm>
    </dsp:sp>
    <dsp:sp modelId="{07EF0253-EA15-4F23-8E04-F4AE7E2ABAEE}">
      <dsp:nvSpPr>
        <dsp:cNvPr id="0" name=""/>
        <dsp:cNvSpPr/>
      </dsp:nvSpPr>
      <dsp:spPr>
        <a:xfrm rot="2623304">
          <a:off x="3929324" y="3879271"/>
          <a:ext cx="2416341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2416341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900" kern="1200">
            <a:solidFill>
              <a:schemeClr val="tx1"/>
            </a:solidFill>
          </a:endParaRPr>
        </a:p>
      </dsp:txBody>
      <dsp:txXfrm rot="2623304">
        <a:off x="5077086" y="3829135"/>
        <a:ext cx="120817" cy="120817"/>
      </dsp:txXfrm>
    </dsp:sp>
    <dsp:sp modelId="{A8D2AA0D-9210-4D27-8762-5A2B459A4DCC}">
      <dsp:nvSpPr>
        <dsp:cNvPr id="0" name=""/>
        <dsp:cNvSpPr/>
      </dsp:nvSpPr>
      <dsp:spPr>
        <a:xfrm>
          <a:off x="6010645" y="4389036"/>
          <a:ext cx="1342173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Publicações</a:t>
          </a:r>
          <a:endParaRPr lang="pt-PT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6010645" y="4389036"/>
        <a:ext cx="1342173" cy="671086"/>
      </dsp:txXfrm>
    </dsp:sp>
    <dsp:sp modelId="{61BECFBE-EC41-4B1E-942E-0307DAB21EEC}">
      <dsp:nvSpPr>
        <dsp:cNvPr id="0" name=""/>
        <dsp:cNvSpPr/>
      </dsp:nvSpPr>
      <dsp:spPr>
        <a:xfrm rot="560064">
          <a:off x="7346551" y="4791085"/>
          <a:ext cx="946742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946742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>
            <a:solidFill>
              <a:schemeClr val="tx1"/>
            </a:solidFill>
          </a:endParaRPr>
        </a:p>
      </dsp:txBody>
      <dsp:txXfrm rot="560064">
        <a:off x="7796254" y="4777689"/>
        <a:ext cx="47337" cy="47337"/>
      </dsp:txXfrm>
    </dsp:sp>
    <dsp:sp modelId="{78BA0091-3A8F-415D-AC10-65A8CE16807F}">
      <dsp:nvSpPr>
        <dsp:cNvPr id="0" name=""/>
        <dsp:cNvSpPr/>
      </dsp:nvSpPr>
      <dsp:spPr>
        <a:xfrm>
          <a:off x="8287026" y="4478418"/>
          <a:ext cx="1342173" cy="799438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Revistas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i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Newsletters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(</a:t>
          </a:r>
          <a:r>
            <a:rPr lang="pt-PT" sz="1400" b="1" i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Website</a:t>
          </a:r>
          <a:r>
            <a:rPr lang="pt-PT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)</a:t>
          </a:r>
          <a:endParaRPr lang="pt-PT" sz="14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287026" y="4478418"/>
        <a:ext cx="1342173" cy="799438"/>
      </dsp:txXfrm>
    </dsp:sp>
    <dsp:sp modelId="{0D9B1CC0-5A2D-48C5-B26A-58897C9437FB}">
      <dsp:nvSpPr>
        <dsp:cNvPr id="0" name=""/>
        <dsp:cNvSpPr/>
      </dsp:nvSpPr>
      <dsp:spPr>
        <a:xfrm rot="3272484">
          <a:off x="3631606" y="4271682"/>
          <a:ext cx="3013857" cy="20546"/>
        </a:xfrm>
        <a:custGeom>
          <a:avLst/>
          <a:gdLst/>
          <a:ahLst/>
          <a:cxnLst/>
          <a:rect l="0" t="0" r="0" b="0"/>
          <a:pathLst>
            <a:path>
              <a:moveTo>
                <a:pt x="0" y="10273"/>
              </a:moveTo>
              <a:lnTo>
                <a:pt x="3013857" y="10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100" kern="1200">
            <a:solidFill>
              <a:schemeClr val="tx1"/>
            </a:solidFill>
          </a:endParaRPr>
        </a:p>
      </dsp:txBody>
      <dsp:txXfrm rot="3272484">
        <a:off x="5063188" y="4206609"/>
        <a:ext cx="150692" cy="150692"/>
      </dsp:txXfrm>
    </dsp:sp>
    <dsp:sp modelId="{1B0E03C7-286B-401C-A2EE-35A6C34B5C0E}">
      <dsp:nvSpPr>
        <dsp:cNvPr id="0" name=""/>
        <dsp:cNvSpPr/>
      </dsp:nvSpPr>
      <dsp:spPr>
        <a:xfrm>
          <a:off x="6012726" y="5173858"/>
          <a:ext cx="1342173" cy="671086"/>
        </a:xfrm>
        <a:prstGeom prst="roundRect">
          <a:avLst>
            <a:gd name="adj" fmla="val 10000"/>
          </a:avLst>
        </a:prstGeom>
        <a:solidFill>
          <a:srgbClr val="BAAA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Gabinete de Legalizações</a:t>
          </a:r>
          <a:endParaRPr lang="pt-PT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6012726" y="5173858"/>
        <a:ext cx="1342173" cy="67108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F5A087E-90F1-42CE-868B-3A48749BFF61}">
      <dsp:nvSpPr>
        <dsp:cNvPr id="0" name=""/>
        <dsp:cNvSpPr/>
      </dsp:nvSpPr>
      <dsp:spPr>
        <a:xfrm rot="5400000">
          <a:off x="-173148" y="182801"/>
          <a:ext cx="1154320" cy="8080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latin typeface="Calibri" pitchFamily="34" charset="0"/>
            </a:rPr>
            <a:t>Anos 60</a:t>
          </a:r>
          <a:endParaRPr lang="pt-PT" sz="1600" b="1" kern="1200" dirty="0">
            <a:latin typeface="Calibri" pitchFamily="34" charset="0"/>
          </a:endParaRPr>
        </a:p>
      </dsp:txBody>
      <dsp:txXfrm rot="5400000">
        <a:off x="-173148" y="182801"/>
        <a:ext cx="1154320" cy="808024"/>
      </dsp:txXfrm>
    </dsp:sp>
    <dsp:sp modelId="{7EC74F76-FB2E-44BB-A538-82EB4CC17C7A}">
      <dsp:nvSpPr>
        <dsp:cNvPr id="0" name=""/>
        <dsp:cNvSpPr/>
      </dsp:nvSpPr>
      <dsp:spPr>
        <a:xfrm rot="5400000">
          <a:off x="4282408" y="-3464730"/>
          <a:ext cx="750308" cy="7699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smtClean="0">
              <a:latin typeface="Calibri" pitchFamily="34" charset="0"/>
            </a:rPr>
            <a:t> A economia tunisina foi </a:t>
          </a:r>
          <a:r>
            <a:rPr lang="pt-PT" sz="1600" b="1" kern="1200" dirty="0" smtClean="0">
              <a:latin typeface="Calibri" pitchFamily="34" charset="0"/>
            </a:rPr>
            <a:t>maioritariamente dominada </a:t>
          </a:r>
          <a:r>
            <a:rPr lang="pt-PT" sz="1600" kern="1200" dirty="0" smtClean="0">
              <a:latin typeface="Calibri" pitchFamily="34" charset="0"/>
            </a:rPr>
            <a:t>pelo </a:t>
          </a:r>
          <a:r>
            <a:rPr lang="pt-PT" sz="1600" b="1" kern="1200" dirty="0" smtClean="0">
              <a:latin typeface="Calibri" pitchFamily="34" charset="0"/>
            </a:rPr>
            <a:t>sector agrícola</a:t>
          </a:r>
          <a:r>
            <a:rPr lang="pt-PT" sz="1600" kern="1200" dirty="0" smtClean="0">
              <a:latin typeface="Calibri" pitchFamily="34" charset="0"/>
            </a:rPr>
            <a:t>, que ainda hoje tem um importantíssimo papel. Também neste década começaram a ocorrer as primeiras mudanças profundas a favor da </a:t>
          </a:r>
          <a:r>
            <a:rPr lang="pt-PT" sz="1600" b="1" kern="1200" dirty="0" smtClean="0">
              <a:latin typeface="Calibri" pitchFamily="34" charset="0"/>
            </a:rPr>
            <a:t>indústria</a:t>
          </a:r>
          <a:r>
            <a:rPr lang="pt-PT" sz="1600" kern="1200" dirty="0" smtClean="0">
              <a:latin typeface="Calibri" pitchFamily="34" charset="0"/>
            </a:rPr>
            <a:t> e dos </a:t>
          </a:r>
          <a:r>
            <a:rPr lang="pt-PT" sz="1600" b="1" kern="1200" dirty="0" smtClean="0">
              <a:latin typeface="Calibri" pitchFamily="34" charset="0"/>
            </a:rPr>
            <a:t>serviços.</a:t>
          </a:r>
          <a:endParaRPr lang="pt-PT" sz="1600" kern="1200" dirty="0">
            <a:latin typeface="Calibri" pitchFamily="34" charset="0"/>
          </a:endParaRPr>
        </a:p>
      </dsp:txBody>
      <dsp:txXfrm rot="5400000">
        <a:off x="4282408" y="-3464730"/>
        <a:ext cx="750308" cy="7699076"/>
      </dsp:txXfrm>
    </dsp:sp>
    <dsp:sp modelId="{5D7502FB-3111-492E-A96F-9EE997777CD6}">
      <dsp:nvSpPr>
        <dsp:cNvPr id="0" name=""/>
        <dsp:cNvSpPr/>
      </dsp:nvSpPr>
      <dsp:spPr>
        <a:xfrm rot="5400000">
          <a:off x="-173148" y="1225674"/>
          <a:ext cx="1154320" cy="8080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latin typeface="Calibri" pitchFamily="34" charset="0"/>
            </a:rPr>
            <a:t>Anos 70</a:t>
          </a:r>
          <a:endParaRPr lang="pt-PT" sz="1600" b="1" kern="1200" dirty="0">
            <a:latin typeface="Calibri" pitchFamily="34" charset="0"/>
          </a:endParaRPr>
        </a:p>
      </dsp:txBody>
      <dsp:txXfrm rot="5400000">
        <a:off x="-173148" y="1225674"/>
        <a:ext cx="1154320" cy="808024"/>
      </dsp:txXfrm>
    </dsp:sp>
    <dsp:sp modelId="{94BCE9FF-CB58-4B8F-A056-5B1B348C403E}">
      <dsp:nvSpPr>
        <dsp:cNvPr id="0" name=""/>
        <dsp:cNvSpPr/>
      </dsp:nvSpPr>
      <dsp:spPr>
        <a:xfrm rot="5400000">
          <a:off x="4282408" y="-2421857"/>
          <a:ext cx="750308" cy="7699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noProof="0" dirty="0" smtClean="0">
              <a:latin typeface="Calibri" pitchFamily="34" charset="0"/>
              <a:cs typeface="+mn-cs"/>
            </a:rPr>
            <a:t> A Tunísia encetou por um </a:t>
          </a:r>
          <a:r>
            <a:rPr lang="pt-PT" sz="1600" b="1" kern="1200" noProof="0" dirty="0" smtClean="0">
              <a:latin typeface="Calibri" pitchFamily="34" charset="0"/>
              <a:cs typeface="+mn-cs"/>
            </a:rPr>
            <a:t>modelo económico </a:t>
          </a:r>
          <a:r>
            <a:rPr lang="pt-PT" sz="1600" kern="1200" noProof="0" dirty="0" smtClean="0">
              <a:latin typeface="Calibri" pitchFamily="34" charset="0"/>
              <a:cs typeface="+mn-cs"/>
            </a:rPr>
            <a:t>orientado para as </a:t>
          </a:r>
          <a:r>
            <a:rPr lang="pt-PT" sz="1600" b="1" kern="1200" noProof="0" dirty="0" smtClean="0">
              <a:latin typeface="Calibri" pitchFamily="34" charset="0"/>
              <a:cs typeface="+mn-cs"/>
            </a:rPr>
            <a:t>exportações</a:t>
          </a:r>
          <a:r>
            <a:rPr lang="pt-PT" sz="1600" kern="1200" noProof="0" dirty="0" smtClean="0">
              <a:latin typeface="Calibri" pitchFamily="34" charset="0"/>
              <a:cs typeface="+mn-cs"/>
            </a:rPr>
            <a:t> e </a:t>
          </a:r>
          <a:r>
            <a:rPr lang="pt-PT" sz="1600" b="1" kern="1200" noProof="0" dirty="0" smtClean="0">
              <a:latin typeface="Calibri" pitchFamily="34" charset="0"/>
              <a:cs typeface="+mn-cs"/>
            </a:rPr>
            <a:t>industrialização</a:t>
          </a:r>
          <a:r>
            <a:rPr lang="pt-PT" sz="1600" kern="1200" noProof="0" dirty="0" smtClean="0">
              <a:latin typeface="Calibri" pitchFamily="34" charset="0"/>
              <a:cs typeface="+mn-cs"/>
            </a:rPr>
            <a:t>, apoiado por uma política proactiva de investimentos em capital humano e investimentos directos estrangeiros.</a:t>
          </a:r>
          <a:endParaRPr lang="pt-PT" sz="1600" kern="1200" dirty="0">
            <a:latin typeface="Calibri" pitchFamily="34" charset="0"/>
          </a:endParaRPr>
        </a:p>
      </dsp:txBody>
      <dsp:txXfrm rot="5400000">
        <a:off x="4282408" y="-2421857"/>
        <a:ext cx="750308" cy="7699076"/>
      </dsp:txXfrm>
    </dsp:sp>
    <dsp:sp modelId="{90212790-B0D2-4875-B5FD-4E19FD85BB07}">
      <dsp:nvSpPr>
        <dsp:cNvPr id="0" name=""/>
        <dsp:cNvSpPr/>
      </dsp:nvSpPr>
      <dsp:spPr>
        <a:xfrm rot="5400000">
          <a:off x="-173148" y="2268547"/>
          <a:ext cx="1154320" cy="8080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latin typeface="Calibri" pitchFamily="34" charset="0"/>
            </a:rPr>
            <a:t>Anos 80</a:t>
          </a:r>
          <a:endParaRPr lang="pt-PT" sz="1600" b="1" kern="1200" dirty="0">
            <a:latin typeface="Calibri" pitchFamily="34" charset="0"/>
          </a:endParaRPr>
        </a:p>
      </dsp:txBody>
      <dsp:txXfrm rot="5400000">
        <a:off x="-173148" y="2268547"/>
        <a:ext cx="1154320" cy="808024"/>
      </dsp:txXfrm>
    </dsp:sp>
    <dsp:sp modelId="{1BDC692A-42DF-4D53-825D-AA574A62BD41}">
      <dsp:nvSpPr>
        <dsp:cNvPr id="0" name=""/>
        <dsp:cNvSpPr/>
      </dsp:nvSpPr>
      <dsp:spPr>
        <a:xfrm rot="5400000">
          <a:off x="4282408" y="-1378985"/>
          <a:ext cx="750308" cy="7699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smtClean="0">
              <a:latin typeface="Calibri" pitchFamily="34" charset="0"/>
            </a:rPr>
            <a:t>Assistiu-se, pela primeira vez, ao crescimento do </a:t>
          </a:r>
          <a:r>
            <a:rPr lang="pt-PT" sz="1600" b="1" kern="1200" dirty="0" smtClean="0">
              <a:latin typeface="Calibri" pitchFamily="34" charset="0"/>
            </a:rPr>
            <a:t>turismo de luxo,</a:t>
          </a:r>
          <a:r>
            <a:rPr lang="pt-PT" sz="1600" b="0" kern="1200" dirty="0" smtClean="0">
              <a:latin typeface="Calibri" pitchFamily="34" charset="0"/>
            </a:rPr>
            <a:t> acompanhado pelo </a:t>
          </a:r>
          <a:r>
            <a:rPr lang="pt-PT" sz="1600" b="1" kern="1200" dirty="0" smtClean="0">
              <a:latin typeface="Calibri" pitchFamily="34" charset="0"/>
            </a:rPr>
            <a:t>sector têxtil. </a:t>
          </a:r>
          <a:r>
            <a:rPr lang="pt-PT" sz="1600" kern="1200" dirty="0" smtClean="0">
              <a:latin typeface="Calibri" pitchFamily="34" charset="0"/>
            </a:rPr>
            <a:t>O governo começou a traçar planos para fazer a junção entre a </a:t>
          </a:r>
          <a:r>
            <a:rPr lang="pt-PT" sz="1600" b="1" kern="1200" dirty="0" smtClean="0">
              <a:latin typeface="Calibri" pitchFamily="34" charset="0"/>
            </a:rPr>
            <a:t>mão-de-obra qualificada </a:t>
          </a:r>
          <a:r>
            <a:rPr lang="pt-PT" sz="1600" kern="1200" dirty="0" smtClean="0">
              <a:latin typeface="Calibri" pitchFamily="34" charset="0"/>
            </a:rPr>
            <a:t>e a </a:t>
          </a:r>
          <a:r>
            <a:rPr lang="pt-PT" sz="1600" b="1" kern="1200" dirty="0" smtClean="0">
              <a:latin typeface="Calibri" pitchFamily="34" charset="0"/>
            </a:rPr>
            <a:t>tecnologia</a:t>
          </a:r>
          <a:r>
            <a:rPr lang="pt-PT" sz="1600" kern="1200" dirty="0" smtClean="0">
              <a:latin typeface="Calibri" pitchFamily="34" charset="0"/>
            </a:rPr>
            <a:t>, obtendo o apoio dos fundos monetários do Golfo.</a:t>
          </a:r>
          <a:endParaRPr lang="pt-PT" sz="1600" kern="1200" dirty="0">
            <a:latin typeface="Calibri" pitchFamily="34" charset="0"/>
          </a:endParaRPr>
        </a:p>
      </dsp:txBody>
      <dsp:txXfrm rot="5400000">
        <a:off x="4282408" y="-1378985"/>
        <a:ext cx="750308" cy="7699076"/>
      </dsp:txXfrm>
    </dsp:sp>
    <dsp:sp modelId="{DD82572A-9CA1-4D6B-A02C-9D9C2A9D6A1A}">
      <dsp:nvSpPr>
        <dsp:cNvPr id="0" name=""/>
        <dsp:cNvSpPr/>
      </dsp:nvSpPr>
      <dsp:spPr>
        <a:xfrm rot="5400000">
          <a:off x="-173148" y="3311420"/>
          <a:ext cx="1154320" cy="8080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latin typeface="Calibri" pitchFamily="34" charset="0"/>
            </a:rPr>
            <a:t>Anos 90</a:t>
          </a:r>
          <a:endParaRPr lang="pt-PT" sz="1600" b="1" kern="1200" dirty="0">
            <a:latin typeface="Calibri" pitchFamily="34" charset="0"/>
          </a:endParaRPr>
        </a:p>
      </dsp:txBody>
      <dsp:txXfrm rot="5400000">
        <a:off x="-173148" y="3311420"/>
        <a:ext cx="1154320" cy="808024"/>
      </dsp:txXfrm>
    </dsp:sp>
    <dsp:sp modelId="{901CA3A9-E302-4A30-A16E-30913DE723B9}">
      <dsp:nvSpPr>
        <dsp:cNvPr id="0" name=""/>
        <dsp:cNvSpPr/>
      </dsp:nvSpPr>
      <dsp:spPr>
        <a:xfrm rot="5400000">
          <a:off x="4282408" y="-336112"/>
          <a:ext cx="750308" cy="7699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smtClean="0">
              <a:latin typeface="Calibri" pitchFamily="34" charset="0"/>
            </a:rPr>
            <a:t>A Tunísia foi totalmente integrada na </a:t>
          </a:r>
          <a:r>
            <a:rPr lang="pt-PT" sz="1600" b="1" kern="1200" dirty="0" smtClean="0">
              <a:latin typeface="Calibri" pitchFamily="34" charset="0"/>
            </a:rPr>
            <a:t>economia global</a:t>
          </a:r>
          <a:r>
            <a:rPr lang="pt-PT" sz="1600" kern="1200" dirty="0" smtClean="0">
              <a:latin typeface="Calibri" pitchFamily="34" charset="0"/>
            </a:rPr>
            <a:t>, tendo assinado, nesta década, o </a:t>
          </a:r>
          <a:r>
            <a:rPr lang="pt-PT" sz="1600" b="1" kern="1200" dirty="0" smtClean="0">
              <a:latin typeface="Calibri" pitchFamily="34" charset="0"/>
            </a:rPr>
            <a:t>primeiro acordo de comércio </a:t>
          </a:r>
          <a:r>
            <a:rPr lang="pt-PT" sz="1600" kern="1200" dirty="0" smtClean="0">
              <a:latin typeface="Calibri" pitchFamily="34" charset="0"/>
            </a:rPr>
            <a:t>com a União Europeia. </a:t>
          </a:r>
          <a:endParaRPr lang="pt-PT" sz="1600" kern="1200" dirty="0">
            <a:latin typeface="Calibri" pitchFamily="34" charset="0"/>
          </a:endParaRPr>
        </a:p>
      </dsp:txBody>
      <dsp:txXfrm rot="5400000">
        <a:off x="4282408" y="-336112"/>
        <a:ext cx="750308" cy="7699076"/>
      </dsp:txXfrm>
    </dsp:sp>
    <dsp:sp modelId="{633465D0-029E-422F-999C-7206101347F4}">
      <dsp:nvSpPr>
        <dsp:cNvPr id="0" name=""/>
        <dsp:cNvSpPr/>
      </dsp:nvSpPr>
      <dsp:spPr>
        <a:xfrm rot="5400000">
          <a:off x="-173148" y="4557495"/>
          <a:ext cx="1154320" cy="8080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latin typeface="Calibri" pitchFamily="34" charset="0"/>
            </a:rPr>
            <a:t>Hoje</a:t>
          </a:r>
          <a:endParaRPr lang="pt-PT" sz="1600" b="1" kern="1200" dirty="0">
            <a:latin typeface="Calibri" pitchFamily="34" charset="0"/>
          </a:endParaRPr>
        </a:p>
      </dsp:txBody>
      <dsp:txXfrm rot="5400000">
        <a:off x="-173148" y="4557495"/>
        <a:ext cx="1154320" cy="808024"/>
      </dsp:txXfrm>
    </dsp:sp>
    <dsp:sp modelId="{1C3E0EE6-16F9-4869-9269-935E9F5560E3}">
      <dsp:nvSpPr>
        <dsp:cNvPr id="0" name=""/>
        <dsp:cNvSpPr/>
      </dsp:nvSpPr>
      <dsp:spPr>
        <a:xfrm rot="5400000">
          <a:off x="4079206" y="909962"/>
          <a:ext cx="1156712" cy="7699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t-PT" sz="1600" i="0" u="none" strike="noStrike" kern="1200" cap="none" spc="0" normalizeH="0" baseline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A maior</a:t>
          </a:r>
          <a:r>
            <a:rPr kumimoji="0" lang="pt-PT" sz="1600" i="0" u="none" strike="noStrike" kern="1200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 evolução ocorreu graças ao desenvolvimento da </a:t>
          </a:r>
          <a:r>
            <a:rPr kumimoji="0" lang="pt-PT" sz="1600" b="1" i="0" u="none" strike="noStrike" kern="1200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indústria automóvel </a:t>
          </a:r>
          <a:r>
            <a:rPr kumimoji="0" lang="pt-PT" sz="1600" i="0" u="none" strike="noStrike" kern="1200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e dos </a:t>
          </a:r>
          <a:r>
            <a:rPr kumimoji="0" lang="pt-PT" sz="1600" b="1" i="0" u="none" strike="noStrike" kern="1200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componentes aeronáuticos. </a:t>
          </a:r>
          <a:r>
            <a:rPr kumimoji="0" lang="pt-PT" sz="1600" i="0" u="none" strike="noStrike" kern="1200" cap="none" spc="0" normalizeH="0" noProof="0" dirty="0" smtClean="0">
              <a:ln/>
              <a:effectLst/>
              <a:uLnTx/>
              <a:uFillTx/>
              <a:latin typeface="Calibri" pitchFamily="34" charset="0"/>
              <a:ea typeface="+mn-ea"/>
              <a:cs typeface="+mn-cs"/>
            </a:rPr>
            <a:t>A Tunísia explorou recentemente </a:t>
          </a:r>
          <a:r>
            <a:rPr lang="pt-PT" sz="1600" kern="1200" dirty="0" smtClean="0">
              <a:latin typeface="Calibri" pitchFamily="34" charset="0"/>
              <a:cs typeface="+mn-cs"/>
            </a:rPr>
            <a:t>as possibilidades das </a:t>
          </a:r>
          <a:r>
            <a:rPr lang="pt-PT" sz="1600" b="1" kern="1200" dirty="0" smtClean="0">
              <a:latin typeface="Calibri" pitchFamily="34" charset="0"/>
              <a:cs typeface="+mn-cs"/>
            </a:rPr>
            <a:t>tecnologias de informação e comunicação</a:t>
          </a:r>
          <a:r>
            <a:rPr lang="pt-PT" sz="1600" kern="1200" dirty="0" smtClean="0">
              <a:latin typeface="Calibri" pitchFamily="34" charset="0"/>
              <a:cs typeface="+mn-cs"/>
            </a:rPr>
            <a:t>, sobretudo nas indústrias do </a:t>
          </a:r>
          <a:r>
            <a:rPr lang="pt-PT" sz="1600" b="1" kern="1200" dirty="0" smtClean="0">
              <a:latin typeface="Calibri" pitchFamily="34" charset="0"/>
              <a:cs typeface="+mn-cs"/>
            </a:rPr>
            <a:t>sector têxtil e do vestuário</a:t>
          </a:r>
          <a:r>
            <a:rPr lang="pt-PT" sz="1600" kern="1200" dirty="0" smtClean="0">
              <a:latin typeface="Calibri" pitchFamily="34" charset="0"/>
              <a:cs typeface="+mn-cs"/>
            </a:rPr>
            <a:t>.</a:t>
          </a:r>
          <a:endParaRPr lang="pt-PT" sz="1600" kern="1200" dirty="0">
            <a:latin typeface="Calibri" pitchFamily="34" charset="0"/>
          </a:endParaRPr>
        </a:p>
      </dsp:txBody>
      <dsp:txXfrm rot="5400000">
        <a:off x="4079206" y="909962"/>
        <a:ext cx="1156712" cy="7699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1263" cy="492760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05485" y="0"/>
            <a:ext cx="2911263" cy="492760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fld id="{2A011897-D590-4792-BFF0-4B39755770B7}" type="datetimeFigureOut">
              <a:rPr lang="pt-PT" smtClean="0"/>
              <a:pPr/>
              <a:t>11-04-2016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3" y="9360729"/>
            <a:ext cx="2911263" cy="492760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05485" y="9360729"/>
            <a:ext cx="2911263" cy="492760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fld id="{04E6C068-469E-45D4-8CEA-308DDA343CB8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926513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1263" cy="494472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05485" y="0"/>
            <a:ext cx="2911263" cy="494472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E5FF03-41F7-401D-A386-6F484E8744CF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31900"/>
            <a:ext cx="591185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1830" y="4742816"/>
            <a:ext cx="5374640" cy="3880485"/>
          </a:xfrm>
          <a:prstGeom prst="rect">
            <a:avLst/>
          </a:prstGeom>
        </p:spPr>
        <p:txBody>
          <a:bodyPr vert="horz" lIns="90608" tIns="45304" rIns="90608" bIns="45304" rtlCol="0"/>
          <a:lstStyle/>
          <a:p>
            <a:pPr lvl="0"/>
            <a:r>
              <a:rPr lang="pt-PT" noProof="0" smtClean="0"/>
              <a:t>Clique para editar os estilos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3" y="9360733"/>
            <a:ext cx="2911263" cy="49447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05485" y="9360733"/>
            <a:ext cx="2911263" cy="494471"/>
          </a:xfrm>
          <a:prstGeom prst="rect">
            <a:avLst/>
          </a:prstGeom>
        </p:spPr>
        <p:txBody>
          <a:bodyPr vert="horz" wrap="square" lIns="90608" tIns="45304" rIns="90608" bIns="453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8D308043-EA7A-434A-8447-B4D12549716C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1917850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8043-EA7A-434A-8447-B4D12549716C}" type="slidenum">
              <a:rPr lang="pt-PT" altLang="pt-PT" smtClean="0"/>
              <a:pPr>
                <a:defRPr/>
              </a:pPr>
              <a:t>27</a:t>
            </a:fld>
            <a:endParaRPr lang="pt-PT" alt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8043-EA7A-434A-8447-B4D12549716C}" type="slidenum">
              <a:rPr lang="pt-PT" altLang="pt-PT" smtClean="0"/>
              <a:pPr>
                <a:defRPr/>
              </a:pPr>
              <a:t>28</a:t>
            </a:fld>
            <a:endParaRPr lang="pt-PT" alt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-3175" y="-1588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68459-46D3-4BA5-A8D6-70ADE2C33429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9192C-FF43-43C5-BBE4-D5D4F471B4BD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2676523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06162-2A5B-4594-9719-E3DCBC09F71A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D05EF-E6C2-4411-A501-CF266DB39124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20216830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E031B-27C0-4AAF-B54F-B324F162AFB5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99BA4-9046-468E-B1F9-149A2069BF48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2063330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C62E-1D0C-4DDE-A566-C3F13C7C5431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25926-34D7-4260-9EC2-5348EF22F0A2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9150527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3175" y="-1588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AE71D-6AFF-4F04-9E85-CB088B11C1FD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A5A01-9E10-45DB-8DA1-99A3ABC3F937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3666437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11FD-5C17-4029-AA0A-1E73EB5A6C40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1C2B7-4860-4CC7-B65D-CA7880F52AB0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2033663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43D23-2E65-40D6-AC22-3CEE8E44FCAC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54B3C-6567-415D-BE6A-A390B3C3FFE9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493202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8F875-BBF7-4BDD-B558-FDD4BFD93970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72635-F5A2-4BAA-82AF-2F494B1B222C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3549704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E1AB-8BC1-44B8-9286-C3CB62250D5E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AC2E7-D4C4-4BE7-9025-B4BB9F6D9413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538024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17"/>
          <p:cNvSpPr/>
          <p:nvPr/>
        </p:nvSpPr>
        <p:spPr>
          <a:xfrm rot="5400000">
            <a:off x="1720850" y="-1720850"/>
            <a:ext cx="6858000" cy="1029970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5F5B-9080-4FBB-BE99-B233C834B1DD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C5612D0-6430-4B99-B2F6-5D65C7EB66D6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4062751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pt-PT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23B69-9699-4EC9-B526-BC883830C245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64EB-6846-453A-AC1C-530B643B898C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="" xmlns:p14="http://schemas.microsoft.com/office/powerpoint/2010/main" val="1303361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4765675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5" y="5051425"/>
            <a:ext cx="12195175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365125"/>
            <a:ext cx="1002823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100138"/>
            <a:ext cx="1002823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 smtClean="0"/>
              <a:t>Clique para editar os estilos</a:t>
            </a:r>
          </a:p>
          <a:p>
            <a:pPr lvl="1"/>
            <a:r>
              <a:rPr lang="pt-PT" altLang="pt-PT" smtClean="0"/>
              <a:t>Segundo nível</a:t>
            </a:r>
          </a:p>
          <a:p>
            <a:pPr lvl="2"/>
            <a:r>
              <a:rPr lang="pt-PT" altLang="pt-PT" smtClean="0"/>
              <a:t>Terceiro nível</a:t>
            </a:r>
          </a:p>
          <a:p>
            <a:pPr lvl="3"/>
            <a:r>
              <a:rPr lang="pt-PT" altLang="pt-PT" smtClean="0"/>
              <a:t>Quarto nível</a:t>
            </a:r>
          </a:p>
          <a:p>
            <a:pPr lvl="4"/>
            <a:r>
              <a:rPr lang="pt-PT" altLang="pt-PT" smtClean="0"/>
              <a:t>Quinto nível</a:t>
            </a:r>
            <a:endParaRPr lang="en-US" altLang="pt-P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9BE27EDC-4B54-4621-A01D-F3B8E692EAC6}" type="datetimeFigureOut">
              <a:rPr lang="pt-PT"/>
              <a:pPr>
                <a:defRPr/>
              </a:pPr>
              <a:t>11-04-2016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9475" y="6284913"/>
            <a:ext cx="6299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69925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0BA083A1-2983-47E4-A240-CFD16B491E7B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83" r:id="rId2"/>
    <p:sldLayoutId id="2147484091" r:id="rId3"/>
    <p:sldLayoutId id="2147484084" r:id="rId4"/>
    <p:sldLayoutId id="2147484085" r:id="rId5"/>
    <p:sldLayoutId id="2147484086" r:id="rId6"/>
    <p:sldLayoutId id="2147484087" r:id="rId7"/>
    <p:sldLayoutId id="2147484092" r:id="rId8"/>
    <p:sldLayoutId id="2147484093" r:id="rId9"/>
    <p:sldLayoutId id="2147484088" r:id="rId10"/>
    <p:sldLayoutId id="214748408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itchFamily="34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21" Type="http://schemas.openxmlformats.org/officeDocument/2006/relationships/image" Target="../media/image3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2.pn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7.pn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Relationship Id="rId22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Bandeira da Tuní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408" y="1769634"/>
            <a:ext cx="2983409" cy="1989911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5786651" y="5709690"/>
            <a:ext cx="5965610" cy="787844"/>
          </a:xfrm>
        </p:spPr>
        <p:txBody>
          <a:bodyPr/>
          <a:lstStyle/>
          <a:p>
            <a:pPr marL="285750" lvl="0" indent="-285750" algn="ctr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b="1" cap="none" dirty="0" smtClean="0">
                <a:latin typeface="Calibri" pitchFamily="34" charset="0"/>
              </a:rPr>
              <a:t> </a:t>
            </a:r>
            <a:br>
              <a:rPr lang="pt-PT" b="1" cap="none" dirty="0" smtClean="0">
                <a:latin typeface="Calibri" pitchFamily="34" charset="0"/>
              </a:rPr>
            </a:br>
            <a:r>
              <a:rPr lang="pt-PT" b="1" cap="none" dirty="0" smtClean="0">
                <a:latin typeface="Calibri" pitchFamily="34" charset="0"/>
              </a:rPr>
              <a:t/>
            </a:r>
            <a:br>
              <a:rPr lang="pt-PT" b="1" cap="none" dirty="0" smtClean="0">
                <a:latin typeface="Calibri" pitchFamily="34" charset="0"/>
              </a:rPr>
            </a:br>
            <a:r>
              <a:rPr lang="pt-PT" sz="2000" b="1" cap="none" dirty="0" smtClean="0">
                <a:solidFill>
                  <a:schemeClr val="bg1"/>
                </a:solidFill>
                <a:latin typeface="Calibri" pitchFamily="34" charset="0"/>
              </a:rPr>
              <a:t>CENTRO DE CONGRESSOS DE LISBOA (JUNQUEIRA)</a:t>
            </a:r>
            <a:br>
              <a:rPr lang="pt-PT" sz="2000" b="1" cap="none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pt-PT" sz="1800" b="1" cap="none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42" name="Picture 2" descr="Fundação AI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408" y="4710541"/>
            <a:ext cx="2470246" cy="865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AutoShape 2" descr="https://upload.wikimedia.org/wikipedia/commons/7/77/Flag_of_Alge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" name="AutoShape 2" descr="https://upload.wikimedia.org/wikipedia/commons/c/ce/Flag_of_Tunis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1988" name="AutoShape 4" descr="https://upload.wikimedia.org/wikipedia/commons/c/ce/Flag_of_Tunis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9" name="Imagem 8" descr="X:\15 - Nova Partilha 2016\05 - EVENTOS\04 - SESSÕES DE ESCLARECIMENTO 2016\New Tunisia - 2016.04.07\New_Tunisia_3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89" y="496862"/>
            <a:ext cx="6319209" cy="103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74" y="4779364"/>
            <a:ext cx="4890982" cy="79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95096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Bandeira da Tuní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51" y="2643096"/>
            <a:ext cx="2587623" cy="1725925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2" name="Rectângulo 1"/>
          <p:cNvSpPr/>
          <p:nvPr/>
        </p:nvSpPr>
        <p:spPr>
          <a:xfrm>
            <a:off x="4394579" y="382957"/>
            <a:ext cx="7445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</a:t>
            </a:r>
            <a:r>
              <a:rPr lang="pt-PT" sz="2400" dirty="0" smtClean="0">
                <a:solidFill>
                  <a:srgbClr val="BAAA6B"/>
                </a:solidFill>
                <a:cs typeface="Arial" charset="0"/>
              </a:rPr>
              <a:t>HISTÓRICO-ECONÓMICA </a:t>
            </a:r>
            <a:r>
              <a:rPr lang="pt-PT" sz="2400" dirty="0">
                <a:solidFill>
                  <a:srgbClr val="BAAA6B"/>
                </a:solidFill>
                <a:cs typeface="Arial" charset="0"/>
              </a:rPr>
              <a:t>DO PAÍS</a:t>
            </a:r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0" y="6642556"/>
            <a:ext cx="2363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Fontes: </a:t>
            </a:r>
            <a:r>
              <a:rPr lang="pt-PT" sz="900" dirty="0" err="1" smtClean="0">
                <a:solidFill>
                  <a:schemeClr val="bg1"/>
                </a:solidFill>
              </a:rPr>
              <a:t>African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Economic</a:t>
            </a:r>
            <a:r>
              <a:rPr lang="pt-PT" sz="900" dirty="0" smtClean="0">
                <a:solidFill>
                  <a:schemeClr val="bg1"/>
                </a:solidFill>
              </a:rPr>
              <a:t> Outlook; </a:t>
            </a:r>
            <a:r>
              <a:rPr lang="pt-PT" sz="900" dirty="0" err="1" smtClean="0">
                <a:solidFill>
                  <a:schemeClr val="bg1"/>
                </a:solidFill>
              </a:rPr>
              <a:t>Tunisia-live</a:t>
            </a:r>
            <a:endParaRPr lang="pt-PT" sz="9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="" xmlns:p14="http://schemas.microsoft.com/office/powerpoint/2010/main" val="2161870223"/>
              </p:ext>
            </p:extLst>
          </p:nvPr>
        </p:nvGraphicFramePr>
        <p:xfrm>
          <a:off x="3316402" y="1084490"/>
          <a:ext cx="8507101" cy="5548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2336808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Bandeira da Tuní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235" y="2574856"/>
            <a:ext cx="2587623" cy="1725925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2" name="Rectângulo 1"/>
          <p:cNvSpPr/>
          <p:nvPr/>
        </p:nvSpPr>
        <p:spPr>
          <a:xfrm>
            <a:off x="6020789" y="382957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8" name="Marcador de Posição de Conteúdo 2"/>
          <p:cNvSpPr txBox="1">
            <a:spLocks/>
          </p:cNvSpPr>
          <p:nvPr/>
        </p:nvSpPr>
        <p:spPr bwMode="auto">
          <a:xfrm>
            <a:off x="0" y="1085003"/>
            <a:ext cx="12192000" cy="119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SzTx/>
              <a:tabLst/>
              <a:defRPr/>
            </a:pPr>
            <a:r>
              <a:rPr lang="pt-PT" dirty="0" smtClean="0">
                <a:cs typeface="+mn-cs"/>
              </a:rPr>
              <a:t>A Tunísia é historicamente </a:t>
            </a:r>
            <a:r>
              <a:rPr lang="pt-PT" b="1" dirty="0" smtClean="0">
                <a:cs typeface="+mn-cs"/>
              </a:rPr>
              <a:t>bem integrada na cadeia de valores mundial</a:t>
            </a:r>
            <a:r>
              <a:rPr lang="pt-PT" dirty="0" smtClean="0">
                <a:cs typeface="+mn-cs"/>
              </a:rPr>
              <a:t>, nomeadamente em três grandes sectores: </a:t>
            </a:r>
            <a:endParaRPr lang="pt-PT" b="1" dirty="0" smtClean="0"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SzTx/>
              <a:tabLst/>
              <a:defRPr/>
            </a:pPr>
            <a:r>
              <a:rPr lang="pt-PT" b="1" dirty="0" smtClean="0">
                <a:cs typeface="+mn-cs"/>
              </a:rPr>
              <a:t>Têxtil e vestuário   </a:t>
            </a:r>
            <a:r>
              <a:rPr lang="pt-PT" dirty="0" smtClean="0">
                <a:solidFill>
                  <a:srgbClr val="BAAA6B"/>
                </a:solidFill>
                <a:cs typeface="+mn-cs"/>
              </a:rPr>
              <a:t>|</a:t>
            </a:r>
            <a:r>
              <a:rPr lang="pt-PT" b="1" dirty="0" smtClean="0">
                <a:cs typeface="+mn-cs"/>
              </a:rPr>
              <a:t>   Agro-indústria</a:t>
            </a:r>
            <a:r>
              <a:rPr lang="pt-PT" dirty="0" smtClean="0">
                <a:cs typeface="+mn-cs"/>
              </a:rPr>
              <a:t>   </a:t>
            </a:r>
            <a:r>
              <a:rPr lang="pt-PT" dirty="0" smtClean="0">
                <a:solidFill>
                  <a:srgbClr val="BAAA6B"/>
                </a:solidFill>
                <a:cs typeface="+mn-cs"/>
              </a:rPr>
              <a:t>|</a:t>
            </a:r>
            <a:r>
              <a:rPr lang="pt-PT" b="1" dirty="0" smtClean="0">
                <a:cs typeface="+mn-cs"/>
              </a:rPr>
              <a:t>   Indústrias mecânica, eléctrica e electrónica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6642556"/>
            <a:ext cx="1774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Fontes: </a:t>
            </a:r>
            <a:r>
              <a:rPr lang="pt-PT" sz="900" dirty="0" err="1" smtClean="0">
                <a:solidFill>
                  <a:schemeClr val="bg1"/>
                </a:solidFill>
              </a:rPr>
              <a:t>African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Economic</a:t>
            </a:r>
            <a:r>
              <a:rPr lang="pt-PT" sz="900" dirty="0" smtClean="0">
                <a:solidFill>
                  <a:schemeClr val="bg1"/>
                </a:solidFill>
              </a:rPr>
              <a:t> Outlook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3348249" y="2269802"/>
            <a:ext cx="8238699" cy="274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/>
              <a:t>A </a:t>
            </a:r>
            <a:r>
              <a:rPr lang="pt-PT" b="1" dirty="0" smtClean="0"/>
              <a:t>economia</a:t>
            </a:r>
            <a:r>
              <a:rPr lang="pt-PT" dirty="0" smtClean="0"/>
              <a:t> é cada vez mais </a:t>
            </a:r>
            <a:r>
              <a:rPr lang="pt-PT" b="1" dirty="0" smtClean="0"/>
              <a:t>aberta</a:t>
            </a:r>
            <a:r>
              <a:rPr lang="pt-PT" dirty="0" smtClean="0"/>
              <a:t> e </a:t>
            </a:r>
            <a:r>
              <a:rPr lang="pt-PT" b="1" dirty="0" smtClean="0"/>
              <a:t>diversificada</a:t>
            </a:r>
            <a:r>
              <a:rPr lang="pt-PT" dirty="0" smtClean="0"/>
              <a:t>, atenta à </a:t>
            </a:r>
            <a:r>
              <a:rPr lang="pt-PT" b="1" dirty="0" smtClean="0"/>
              <a:t>crescente procura</a:t>
            </a:r>
            <a:r>
              <a:rPr lang="pt-PT" dirty="0" smtClean="0"/>
              <a:t> por parte de uma população com mais </a:t>
            </a:r>
            <a:r>
              <a:rPr lang="pt-PT" b="1" dirty="0" smtClean="0"/>
              <a:t>poder de compra </a:t>
            </a:r>
            <a:r>
              <a:rPr lang="pt-PT" dirty="0" smtClean="0"/>
              <a:t>e ávida de </a:t>
            </a:r>
            <a:r>
              <a:rPr lang="pt-PT" b="1" dirty="0" smtClean="0"/>
              <a:t>novos produtos de consumo</a:t>
            </a:r>
            <a:r>
              <a:rPr lang="pt-PT" dirty="0" smtClean="0"/>
              <a:t> e de </a:t>
            </a:r>
            <a:r>
              <a:rPr lang="pt-PT" b="1" dirty="0" smtClean="0"/>
              <a:t>comodidade</a:t>
            </a:r>
            <a:r>
              <a:rPr lang="pt-PT" dirty="0" smtClean="0"/>
              <a:t>;</a:t>
            </a:r>
          </a:p>
          <a:p>
            <a:pPr marL="342900" lvl="0" indent="-34290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1000" dirty="0" smtClean="0"/>
          </a:p>
          <a:p>
            <a:pPr marL="342900" lvl="0" indent="-34290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/>
              <a:t>Isto exigiu a que a Tunísia sofisticasse os seus </a:t>
            </a:r>
            <a:r>
              <a:rPr lang="pt-PT" b="1" dirty="0" smtClean="0"/>
              <a:t>meios de produção </a:t>
            </a:r>
            <a:r>
              <a:rPr lang="pt-PT" dirty="0" smtClean="0"/>
              <a:t>através de novas </a:t>
            </a:r>
            <a:r>
              <a:rPr lang="pt-PT" b="1" dirty="0" smtClean="0"/>
              <a:t>tecnologias da indústria</a:t>
            </a:r>
            <a:r>
              <a:rPr lang="pt-PT" dirty="0" smtClean="0"/>
              <a:t>;</a:t>
            </a:r>
          </a:p>
          <a:p>
            <a:pPr marL="342900" lvl="0" indent="-34290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1000" dirty="0" smtClean="0"/>
          </a:p>
          <a:p>
            <a:pPr marL="342900" lvl="0" indent="-34290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/>
              <a:t>A Tunísia ocupou, em 2014, a </a:t>
            </a:r>
            <a:r>
              <a:rPr lang="pt-PT" b="1" dirty="0" smtClean="0"/>
              <a:t>75ª posição </a:t>
            </a:r>
            <a:r>
              <a:rPr lang="pt-PT" dirty="0" smtClean="0"/>
              <a:t>em termos de </a:t>
            </a:r>
            <a:r>
              <a:rPr lang="pt-PT" b="1" dirty="0" smtClean="0"/>
              <a:t>Exportações</a:t>
            </a:r>
            <a:r>
              <a:rPr lang="pt-PT" dirty="0" smtClean="0"/>
              <a:t> e a </a:t>
            </a:r>
            <a:r>
              <a:rPr lang="pt-PT" b="1" dirty="0" smtClean="0"/>
              <a:t>71ª posição</a:t>
            </a:r>
            <a:r>
              <a:rPr lang="pt-PT" dirty="0" smtClean="0"/>
              <a:t> em termos de </a:t>
            </a:r>
            <a:r>
              <a:rPr lang="pt-PT" b="1" dirty="0" smtClean="0"/>
              <a:t>Importações,</a:t>
            </a:r>
            <a:r>
              <a:rPr lang="pt-PT" dirty="0" smtClean="0"/>
              <a:t> no </a:t>
            </a:r>
            <a:r>
              <a:rPr lang="pt-PT" b="1" dirty="0" smtClean="0"/>
              <a:t>Comércio Mundial de Bens.</a:t>
            </a:r>
            <a:endParaRPr lang="pt-PT" dirty="0" smtClean="0"/>
          </a:p>
        </p:txBody>
      </p:sp>
    </p:spTree>
    <p:extLst>
      <p:ext uri="{BB962C8B-B14F-4D97-AF65-F5344CB8AC3E}">
        <p14:creationId xmlns="" xmlns:p14="http://schemas.microsoft.com/office/powerpoint/2010/main" val="22336808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Bandeira da Tuní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51" y="2383784"/>
            <a:ext cx="2587623" cy="1725925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2" name="Rectângulo 1"/>
          <p:cNvSpPr/>
          <p:nvPr/>
        </p:nvSpPr>
        <p:spPr>
          <a:xfrm>
            <a:off x="6020789" y="464845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8" name="Marcador de Posição de Conteúdo 2"/>
          <p:cNvSpPr txBox="1">
            <a:spLocks/>
          </p:cNvSpPr>
          <p:nvPr/>
        </p:nvSpPr>
        <p:spPr bwMode="auto">
          <a:xfrm>
            <a:off x="2993404" y="1303362"/>
            <a:ext cx="8911988" cy="369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Relativamente ao 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ambiente de negócios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  <a:p>
            <a:pPr marL="725488" indent="-369888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/>
              <a:t>Ocupou a </a:t>
            </a:r>
            <a:r>
              <a:rPr lang="pt-PT" b="1" dirty="0" smtClean="0"/>
              <a:t>51ª posição</a:t>
            </a:r>
            <a:r>
              <a:rPr lang="pt-PT" dirty="0" smtClean="0"/>
              <a:t>, entre 189 países, em termos de </a:t>
            </a:r>
            <a:r>
              <a:rPr lang="pt-PT" b="1" dirty="0" smtClean="0"/>
              <a:t>facilidade de fazer negócios</a:t>
            </a:r>
            <a:r>
              <a:rPr lang="pt-PT" dirty="0" smtClean="0"/>
              <a:t> (</a:t>
            </a:r>
            <a:r>
              <a:rPr lang="pt-PT" b="1" dirty="0" err="1" smtClean="0"/>
              <a:t>Doing</a:t>
            </a:r>
            <a:r>
              <a:rPr lang="pt-PT" b="1" dirty="0" smtClean="0"/>
              <a:t> </a:t>
            </a:r>
            <a:r>
              <a:rPr lang="pt-PT" b="1" dirty="0" err="1" smtClean="0"/>
              <a:t>Business</a:t>
            </a:r>
            <a:r>
              <a:rPr lang="pt-PT" b="1" dirty="0" smtClean="0"/>
              <a:t> 2014</a:t>
            </a:r>
            <a:r>
              <a:rPr lang="pt-PT" dirty="0" smtClean="0"/>
              <a:t>);</a:t>
            </a:r>
          </a:p>
          <a:p>
            <a:pPr marL="725488" lvl="0" indent="-369888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/>
              <a:t>Ocupou a </a:t>
            </a:r>
            <a:r>
              <a:rPr lang="pt-PT" b="1" dirty="0" smtClean="0"/>
              <a:t>78ª posição</a:t>
            </a:r>
            <a:r>
              <a:rPr lang="pt-PT" dirty="0" smtClean="0"/>
              <a:t>, entre 143 países, em termos de </a:t>
            </a:r>
            <a:r>
              <a:rPr lang="pt-PT" b="1" dirty="0" smtClean="0"/>
              <a:t>inovação</a:t>
            </a:r>
            <a:r>
              <a:rPr lang="pt-PT" dirty="0" smtClean="0"/>
              <a:t> (</a:t>
            </a:r>
            <a:r>
              <a:rPr lang="pt-PT" b="1" dirty="0" err="1" smtClean="0"/>
              <a:t>The</a:t>
            </a:r>
            <a:r>
              <a:rPr lang="pt-PT" b="1" dirty="0" smtClean="0"/>
              <a:t> Global </a:t>
            </a:r>
            <a:r>
              <a:rPr lang="pt-PT" b="1" dirty="0" err="1" smtClean="0"/>
              <a:t>Innovation</a:t>
            </a:r>
            <a:r>
              <a:rPr lang="pt-PT" b="1" dirty="0" smtClean="0"/>
              <a:t> </a:t>
            </a:r>
            <a:r>
              <a:rPr lang="pt-PT" b="1" dirty="0" err="1" smtClean="0"/>
              <a:t>Index</a:t>
            </a:r>
            <a:r>
              <a:rPr lang="pt-PT" b="1" dirty="0" smtClean="0"/>
              <a:t> 2014</a:t>
            </a:r>
            <a:r>
              <a:rPr lang="pt-PT" dirty="0" smtClean="0"/>
              <a:t>);</a:t>
            </a:r>
          </a:p>
          <a:p>
            <a:pPr marL="725488" indent="-369888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/>
              <a:t>Ocupou a </a:t>
            </a:r>
            <a:r>
              <a:rPr lang="pt-PT" b="1" dirty="0" smtClean="0"/>
              <a:t>87ª posição</a:t>
            </a:r>
            <a:r>
              <a:rPr lang="pt-PT" dirty="0" smtClean="0"/>
              <a:t>, entre 144 países, em termos de </a:t>
            </a:r>
            <a:r>
              <a:rPr lang="pt-PT" b="1" dirty="0" smtClean="0"/>
              <a:t>competitividade</a:t>
            </a:r>
            <a:r>
              <a:rPr lang="pt-PT" dirty="0" smtClean="0"/>
              <a:t> (</a:t>
            </a:r>
            <a:r>
              <a:rPr lang="pt-PT" b="1" dirty="0" smtClean="0"/>
              <a:t>Global </a:t>
            </a:r>
            <a:r>
              <a:rPr lang="pt-PT" b="1" dirty="0" err="1" smtClean="0"/>
              <a:t>Competitiveness</a:t>
            </a:r>
            <a:r>
              <a:rPr lang="pt-PT" b="1" dirty="0" smtClean="0"/>
              <a:t> </a:t>
            </a:r>
            <a:r>
              <a:rPr lang="pt-PT" b="1" dirty="0" err="1" smtClean="0"/>
              <a:t>Index</a:t>
            </a:r>
            <a:r>
              <a:rPr lang="pt-PT" b="1" dirty="0" smtClean="0"/>
              <a:t> 2014-2015</a:t>
            </a:r>
            <a:r>
              <a:rPr lang="pt-PT" dirty="0" smtClean="0"/>
              <a:t>);</a:t>
            </a:r>
          </a:p>
          <a:p>
            <a:pPr marL="725488" indent="-369888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1000" dirty="0" smtClean="0"/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Governo tunisino continua a melhorar o </a:t>
            </a: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ambiente de negócios 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 a incentivar</a:t>
            </a:r>
            <a:r>
              <a:rPr kumimoji="0" lang="pt-PT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 </a:t>
            </a:r>
            <a:r>
              <a:rPr kumimoji="0" lang="pt-PT" sz="1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investiment</a:t>
            </a:r>
            <a:r>
              <a:rPr lang="pt-PT" b="1" noProof="0" dirty="0" smtClean="0">
                <a:cs typeface="+mn-cs"/>
              </a:rPr>
              <a:t>o estrangeiro</a:t>
            </a:r>
            <a:r>
              <a:rPr lang="pt-PT" b="1" dirty="0" smtClean="0">
                <a:cs typeface="+mn-cs"/>
              </a:rPr>
              <a:t> e privado, </a:t>
            </a:r>
            <a:r>
              <a:rPr lang="pt-PT" dirty="0" smtClean="0">
                <a:cs typeface="+mn-cs"/>
              </a:rPr>
              <a:t>com políticas previstas no </a:t>
            </a:r>
            <a:r>
              <a:rPr lang="pt-PT" b="1" dirty="0" smtClean="0">
                <a:cs typeface="+mn-cs"/>
              </a:rPr>
              <a:t>Plano de Desenvolvimento da Tunísia (2016/2020)</a:t>
            </a:r>
            <a:r>
              <a:rPr lang="pt-PT" dirty="0" smtClean="0">
                <a:cs typeface="+mn-cs"/>
              </a:rPr>
              <a:t>. </a:t>
            </a:r>
            <a:endParaRPr kumimoji="0" lang="pt-PT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6642556"/>
            <a:ext cx="10851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Fontes: </a:t>
            </a:r>
            <a:r>
              <a:rPr lang="pt-PT" sz="900" dirty="0" err="1" smtClean="0">
                <a:solidFill>
                  <a:schemeClr val="bg1"/>
                </a:solidFill>
              </a:rPr>
              <a:t>World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Trade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Organization</a:t>
            </a:r>
            <a:r>
              <a:rPr lang="pt-PT" sz="900" dirty="0" smtClean="0">
                <a:solidFill>
                  <a:schemeClr val="bg1"/>
                </a:solidFill>
              </a:rPr>
              <a:t> (WTO); </a:t>
            </a:r>
            <a:r>
              <a:rPr lang="pt-PT" sz="900" dirty="0" err="1" smtClean="0">
                <a:solidFill>
                  <a:schemeClr val="bg1"/>
                </a:solidFill>
              </a:rPr>
              <a:t>Transparency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</a:t>
            </a:r>
            <a:r>
              <a:rPr lang="pt-PT" sz="900" dirty="0" smtClean="0">
                <a:solidFill>
                  <a:schemeClr val="bg1"/>
                </a:solidFill>
              </a:rPr>
              <a:t>; </a:t>
            </a:r>
            <a:r>
              <a:rPr lang="en-US" sz="900" dirty="0" smtClean="0">
                <a:solidFill>
                  <a:schemeClr val="bg1"/>
                </a:solidFill>
              </a:rPr>
              <a:t>UNCTAD - World Investment Report 2015; </a:t>
            </a:r>
            <a:r>
              <a:rPr lang="pt-PT" sz="900" dirty="0" smtClean="0">
                <a:solidFill>
                  <a:schemeClr val="bg1"/>
                </a:solidFill>
              </a:rPr>
              <a:t>Global </a:t>
            </a:r>
            <a:r>
              <a:rPr lang="pt-PT" sz="900" dirty="0" err="1" smtClean="0">
                <a:solidFill>
                  <a:schemeClr val="bg1"/>
                </a:solidFill>
              </a:rPr>
              <a:t>Innovation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Index</a:t>
            </a:r>
            <a:r>
              <a:rPr lang="pt-PT" sz="900" dirty="0" smtClean="0">
                <a:solidFill>
                  <a:schemeClr val="bg1"/>
                </a:solidFill>
              </a:rPr>
              <a:t>; </a:t>
            </a:r>
            <a:r>
              <a:rPr lang="pt-PT" sz="900" dirty="0" err="1" smtClean="0">
                <a:solidFill>
                  <a:schemeClr val="bg1"/>
                </a:solidFill>
              </a:rPr>
              <a:t>World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Economic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Forum</a:t>
            </a:r>
            <a:r>
              <a:rPr lang="pt-PT" sz="900" dirty="0" smtClean="0">
                <a:solidFill>
                  <a:schemeClr val="bg1"/>
                </a:solidFill>
              </a:rPr>
              <a:t>;  </a:t>
            </a:r>
            <a:r>
              <a:rPr lang="pt-PT" sz="900" dirty="0" err="1" smtClean="0">
                <a:solidFill>
                  <a:schemeClr val="bg1"/>
                </a:solidFill>
              </a:rPr>
              <a:t>World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Trade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Organization</a:t>
            </a:r>
            <a:r>
              <a:rPr lang="pt-PT" sz="900" dirty="0" smtClean="0">
                <a:solidFill>
                  <a:schemeClr val="bg1"/>
                </a:solidFill>
              </a:rPr>
              <a:t>; </a:t>
            </a:r>
            <a:r>
              <a:rPr lang="pt-PT" sz="900" dirty="0" err="1" smtClean="0">
                <a:solidFill>
                  <a:schemeClr val="bg1"/>
                </a:solidFill>
              </a:rPr>
              <a:t>Heritage</a:t>
            </a:r>
            <a:r>
              <a:rPr lang="pt-PT" sz="900" dirty="0" smtClean="0">
                <a:solidFill>
                  <a:schemeClr val="bg1"/>
                </a:solidFill>
              </a:rPr>
              <a:t>: </a:t>
            </a:r>
            <a:r>
              <a:rPr lang="pt-PT" sz="900" dirty="0" err="1" smtClean="0">
                <a:solidFill>
                  <a:schemeClr val="bg1"/>
                </a:solidFill>
              </a:rPr>
              <a:t>Index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of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Economic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Freedom</a:t>
            </a:r>
            <a:endParaRPr lang="pt-P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36808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799866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As </a:t>
            </a:r>
            <a:r>
              <a:rPr lang="pt-PT" sz="2000" dirty="0" smtClean="0">
                <a:latin typeface="Calibri" panose="020F0502020204030204" pitchFamily="34" charset="0"/>
              </a:rPr>
              <a:t>políticas de desenvolvimento </a:t>
            </a:r>
            <a:r>
              <a:rPr lang="pt-PT" sz="2000" b="0" dirty="0" smtClean="0">
                <a:latin typeface="Calibri" panose="020F0502020204030204" pitchFamily="34" charset="0"/>
              </a:rPr>
              <a:t>foram traçadas para vários patamares: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627168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graphicFrame>
        <p:nvGraphicFramePr>
          <p:cNvPr id="18" name="Gráfico 17"/>
          <p:cNvGraphicFramePr/>
          <p:nvPr>
            <p:extLst>
              <p:ext uri="{D42A27DB-BD31-4B8C-83A1-F6EECF244321}">
                <p14:modId xmlns="" xmlns:p14="http://schemas.microsoft.com/office/powerpoint/2010/main" val="1206492929"/>
              </p:ext>
            </p:extLst>
          </p:nvPr>
        </p:nvGraphicFramePr>
        <p:xfrm>
          <a:off x="2374711" y="1610435"/>
          <a:ext cx="7629100" cy="52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áfico 17"/>
          <p:cNvGraphicFramePr/>
          <p:nvPr/>
        </p:nvGraphicFramePr>
        <p:xfrm>
          <a:off x="-545913" y="1610435"/>
          <a:ext cx="7629100" cy="52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799866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As </a:t>
            </a:r>
            <a:r>
              <a:rPr lang="pt-PT" sz="2000" dirty="0" smtClean="0">
                <a:latin typeface="Calibri" panose="020F0502020204030204" pitchFamily="34" charset="0"/>
              </a:rPr>
              <a:t>reformas económicas e sociais</a:t>
            </a:r>
            <a:r>
              <a:rPr lang="pt-PT" sz="2000" b="0" dirty="0" smtClean="0">
                <a:latin typeface="Calibri" panose="020F0502020204030204" pitchFamily="34" charset="0"/>
              </a:rPr>
              <a:t> são dirigidas, entre outros, para: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627168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8" name="Chamada com Linha 2 (Limite e Barra de Destaque) 7"/>
          <p:cNvSpPr/>
          <p:nvPr/>
        </p:nvSpPr>
        <p:spPr>
          <a:xfrm>
            <a:off x="7233310" y="2156345"/>
            <a:ext cx="4012443" cy="341194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959"/>
              <a:gd name="adj6" fmla="val -53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Modernização da administração;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Revisão do sistema de contratos públicos;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Promulgação do Novo Código de Investimentos;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Continuação da reforma fiscal e do sector financeiro;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Adopção de uma política voluntária para aumentar o número de parcerias público-privadas</a:t>
            </a:r>
            <a:r>
              <a:rPr lang="pt-PT" dirty="0">
                <a:latin typeface="Calibri" pitchFamily="34" charset="0"/>
              </a:rPr>
              <a:t>.</a:t>
            </a:r>
            <a:endParaRPr lang="pt-PT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799866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Relativamente à </a:t>
            </a:r>
            <a:r>
              <a:rPr lang="pt-PT" sz="2000" dirty="0" smtClean="0">
                <a:latin typeface="Calibri" panose="020F0502020204030204" pitchFamily="34" charset="0"/>
              </a:rPr>
              <a:t>Economia Verde</a:t>
            </a:r>
            <a:r>
              <a:rPr lang="pt-PT" sz="2000" b="0" dirty="0" smtClean="0">
                <a:latin typeface="Calibri" panose="020F0502020204030204" pitchFamily="34" charset="0"/>
              </a:rPr>
              <a:t>, de elevada importância para o desenvolvimento económico, foram estabelecidos os seguintes objectivos: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-13648" y="6613522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8" name="Chamada com Linha 2 (Limite e Barra de Destaque) 7"/>
          <p:cNvSpPr/>
          <p:nvPr/>
        </p:nvSpPr>
        <p:spPr>
          <a:xfrm flipH="1">
            <a:off x="1201004" y="2374714"/>
            <a:ext cx="4030649" cy="236106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0407"/>
              <a:gd name="adj6" fmla="val -379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Utilização total e sustentável dos recursos naturais (hídricos, património natural e agricultura);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Protecção do meio ambiente e do meio natural;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Controlo do consumo energético</a:t>
            </a:r>
            <a:r>
              <a:rPr lang="pt-PT" dirty="0">
                <a:latin typeface="Calibri" pitchFamily="34" charset="0"/>
              </a:rPr>
              <a:t>.</a:t>
            </a:r>
            <a:endParaRPr lang="pt-PT" dirty="0" smtClean="0">
              <a:latin typeface="Calibri" pitchFamily="34" charset="0"/>
            </a:endParaRPr>
          </a:p>
        </p:txBody>
      </p:sp>
      <p:graphicFrame>
        <p:nvGraphicFramePr>
          <p:cNvPr id="9" name="Gráfico 8"/>
          <p:cNvGraphicFramePr/>
          <p:nvPr/>
        </p:nvGraphicFramePr>
        <p:xfrm>
          <a:off x="4767620" y="1733267"/>
          <a:ext cx="7629100" cy="52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799866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O </a:t>
            </a:r>
            <a:r>
              <a:rPr lang="pt-PT" sz="2000" dirty="0" smtClean="0">
                <a:latin typeface="Calibri" panose="020F0502020204030204" pitchFamily="34" charset="0"/>
              </a:rPr>
              <a:t>desenvolvimento </a:t>
            </a:r>
            <a:r>
              <a:rPr lang="pt-PT" sz="2000" b="0" dirty="0" smtClean="0">
                <a:latin typeface="Calibri" panose="020F0502020204030204" pitchFamily="34" charset="0"/>
              </a:rPr>
              <a:t>do</a:t>
            </a:r>
            <a:r>
              <a:rPr lang="pt-PT" sz="2000" dirty="0" smtClean="0">
                <a:latin typeface="Calibri" panose="020F0502020204030204" pitchFamily="34" charset="0"/>
              </a:rPr>
              <a:t> Centro Económico</a:t>
            </a:r>
            <a:r>
              <a:rPr lang="pt-PT" sz="2000" b="0" dirty="0" smtClean="0">
                <a:latin typeface="Calibri" panose="020F0502020204030204" pitchFamily="34" charset="0"/>
              </a:rPr>
              <a:t>, com uma economia de baixo custo, passa pelos seguintes objectivos:</a:t>
            </a:r>
          </a:p>
        </p:txBody>
      </p:sp>
      <p:graphicFrame>
        <p:nvGraphicFramePr>
          <p:cNvPr id="18" name="Gráfico 17"/>
          <p:cNvGraphicFramePr/>
          <p:nvPr/>
        </p:nvGraphicFramePr>
        <p:xfrm>
          <a:off x="-409433" y="1651379"/>
          <a:ext cx="7629100" cy="52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627168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8" name="Chamada com Linha 2 (Limite e Barra de Destaque) 7"/>
          <p:cNvSpPr/>
          <p:nvPr/>
        </p:nvSpPr>
        <p:spPr>
          <a:xfrm>
            <a:off x="7342494" y="2265530"/>
            <a:ext cx="4012443" cy="226552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7195"/>
              <a:gd name="adj6" fmla="val -44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Diversificação do tecido económico e criação de emprego;</a:t>
            </a:r>
          </a:p>
          <a:p>
            <a:pPr algn="ctr">
              <a:buFont typeface="Arial" pitchFamily="34" charset="0"/>
              <a:buChar char="•"/>
            </a:pPr>
            <a:endParaRPr lang="pt-PT" dirty="0" smtClean="0">
              <a:latin typeface="Calibri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Promoção do investimento e da melhoria do ambiente de negócios</a:t>
            </a:r>
            <a:r>
              <a:rPr lang="pt-PT" dirty="0">
                <a:latin typeface="Calibri" pitchFamily="34" charset="0"/>
              </a:rPr>
              <a:t>.</a:t>
            </a:r>
            <a:endParaRPr lang="pt-PT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772570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O 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Para materialização do </a:t>
            </a:r>
            <a:r>
              <a:rPr lang="pt-PT" sz="2000" dirty="0" smtClean="0">
                <a:latin typeface="Calibri" panose="020F0502020204030204" pitchFamily="34" charset="0"/>
              </a:rPr>
              <a:t>1º objectivo </a:t>
            </a:r>
            <a:r>
              <a:rPr lang="pt-PT" sz="2000" b="0" dirty="0" smtClean="0">
                <a:latin typeface="Calibri" panose="020F0502020204030204" pitchFamily="34" charset="0"/>
              </a:rPr>
              <a:t>de </a:t>
            </a:r>
            <a:r>
              <a:rPr lang="pt-PT" sz="2000" dirty="0" smtClean="0">
                <a:latin typeface="Calibri" panose="020F0502020204030204" pitchFamily="34" charset="0"/>
              </a:rPr>
              <a:t>desenvolvimento </a:t>
            </a:r>
            <a:r>
              <a:rPr lang="pt-PT" sz="2000" b="0" dirty="0" smtClean="0">
                <a:latin typeface="Calibri" panose="020F0502020204030204" pitchFamily="34" charset="0"/>
              </a:rPr>
              <a:t>do</a:t>
            </a:r>
            <a:r>
              <a:rPr lang="pt-PT" sz="2000" dirty="0" smtClean="0">
                <a:latin typeface="Calibri" panose="020F0502020204030204" pitchFamily="34" charset="0"/>
              </a:rPr>
              <a:t> Centro Económico</a:t>
            </a:r>
            <a:r>
              <a:rPr lang="pt-PT" sz="2000" b="0" dirty="0" smtClean="0">
                <a:latin typeface="Calibri" panose="020F0502020204030204" pitchFamily="34" charset="0"/>
              </a:rPr>
              <a:t>, foram criadas estratégias: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627168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337907" y="1923158"/>
          <a:ext cx="9121401" cy="4395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1401"/>
              </a:tblGrid>
              <a:tr h="324468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Calibri" pitchFamily="34" charset="0"/>
                        </a:rPr>
                        <a:t>DIVERSIFICAÇÃO DO TECIDO ECONÓMICO E CRIAÇÃO DE EMPREGO</a:t>
                      </a:r>
                      <a:endParaRPr lang="pt-PT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784131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pt-PT" sz="1800" b="1" dirty="0" smtClean="0">
                          <a:latin typeface="Calibri" pitchFamily="34" charset="0"/>
                        </a:rPr>
                        <a:t>1. Posicionamento</a:t>
                      </a:r>
                      <a:r>
                        <a:rPr lang="pt-PT" sz="1800" b="1" baseline="0" dirty="0" smtClean="0">
                          <a:latin typeface="Calibri" pitchFamily="34" charset="0"/>
                        </a:rPr>
                        <a:t> na cadeia de valores mundial e promoção dos sectores mais promissores da economia tunisina:</a:t>
                      </a:r>
                    </a:p>
                    <a:p>
                      <a:pPr marL="0" marR="0" indent="273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Calibri" pitchFamily="34" charset="0"/>
                        </a:rPr>
                        <a:t>1.1. </a:t>
                      </a:r>
                      <a:r>
                        <a:rPr lang="pt-PT" sz="1600" dirty="0" smtClean="0">
                          <a:latin typeface="Calibri" pitchFamily="34" charset="0"/>
                        </a:rPr>
                        <a:t>Aumentar</a:t>
                      </a:r>
                      <a:r>
                        <a:rPr lang="pt-PT" sz="16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600" dirty="0" smtClean="0">
                          <a:latin typeface="Calibri" pitchFamily="34" charset="0"/>
                        </a:rPr>
                        <a:t>a participação</a:t>
                      </a:r>
                      <a:r>
                        <a:rPr lang="pt-PT" sz="1600" baseline="0" dirty="0" smtClean="0">
                          <a:latin typeface="Calibri" pitchFamily="34" charset="0"/>
                        </a:rPr>
                        <a:t> no</a:t>
                      </a:r>
                      <a:r>
                        <a:rPr lang="pt-PT" sz="1600" dirty="0" smtClean="0">
                          <a:latin typeface="Calibri" pitchFamily="34" charset="0"/>
                        </a:rPr>
                        <a:t> sector da tecnologia de 20% em</a:t>
                      </a:r>
                      <a:r>
                        <a:rPr lang="pt-PT" sz="16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600" dirty="0" smtClean="0">
                          <a:latin typeface="Calibri" pitchFamily="34" charset="0"/>
                        </a:rPr>
                        <a:t>2015 para 30% até 2020.</a:t>
                      </a:r>
                    </a:p>
                  </a:txBody>
                  <a:tcPr/>
                </a:tc>
              </a:tr>
              <a:tr h="110859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baseline="0" dirty="0" smtClean="0">
                          <a:latin typeface="Calibri" pitchFamily="34" charset="0"/>
                        </a:rPr>
                        <a:t>2.</a:t>
                      </a:r>
                      <a:r>
                        <a:rPr lang="pt-PT" sz="18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800" b="1" baseline="0" dirty="0" smtClean="0">
                          <a:latin typeface="Calibri" pitchFamily="34" charset="0"/>
                        </a:rPr>
                        <a:t>Desenvolvimento das infra-estruturas e da logística:</a:t>
                      </a:r>
                      <a:endParaRPr lang="pt-PT" sz="1000" baseline="0" dirty="0" smtClean="0">
                        <a:latin typeface="Calibri" pitchFamily="34" charset="0"/>
                      </a:endParaRPr>
                    </a:p>
                    <a:p>
                      <a:pPr marL="0" indent="273050" algn="just"/>
                      <a:r>
                        <a:rPr lang="pt-PT" sz="1600" b="1" baseline="0" dirty="0" smtClean="0">
                          <a:latin typeface="Calibri" pitchFamily="34" charset="0"/>
                        </a:rPr>
                        <a:t>2.1. </a:t>
                      </a:r>
                      <a:r>
                        <a:rPr lang="pt-PT" sz="1600" baseline="0" dirty="0" smtClean="0">
                          <a:latin typeface="Calibri" pitchFamily="34" charset="0"/>
                        </a:rPr>
                        <a:t>Expandir a rede de auto-estradas e vias rápidas de 420 km para 1200 km até 2020;</a:t>
                      </a:r>
                    </a:p>
                    <a:p>
                      <a:pPr algn="just"/>
                      <a:endParaRPr lang="pt-PT" sz="500" baseline="0" dirty="0" smtClean="0">
                        <a:latin typeface="Calibri" pitchFamily="34" charset="0"/>
                      </a:endParaRPr>
                    </a:p>
                    <a:p>
                      <a:pPr marL="0" indent="273050" algn="just"/>
                      <a:r>
                        <a:rPr lang="pt-PT" sz="1600" b="1" baseline="0" dirty="0" smtClean="0">
                          <a:latin typeface="Calibri" pitchFamily="34" charset="0"/>
                        </a:rPr>
                        <a:t>2.2. </a:t>
                      </a:r>
                      <a:r>
                        <a:rPr lang="pt-PT" sz="1600" b="0" baseline="0" dirty="0" smtClean="0">
                          <a:latin typeface="Calibri" pitchFamily="34" charset="0"/>
                        </a:rPr>
                        <a:t>Estender a rede ferroviária para ligar Tunis aos governos administrativos do interior: </a:t>
                      </a:r>
                      <a:r>
                        <a:rPr lang="pt-PT" sz="1600" b="0" baseline="0" dirty="0" err="1" smtClean="0">
                          <a:latin typeface="Calibri" pitchFamily="34" charset="0"/>
                        </a:rPr>
                        <a:t>Kairouan</a:t>
                      </a:r>
                      <a:r>
                        <a:rPr lang="pt-PT" sz="1600" b="0" baseline="0" dirty="0" smtClean="0">
                          <a:latin typeface="Calibri" pitchFamily="34" charset="0"/>
                        </a:rPr>
                        <a:t>, </a:t>
                      </a:r>
                      <a:r>
                        <a:rPr lang="pt-PT" sz="1600" b="0" baseline="0" dirty="0" err="1" smtClean="0">
                          <a:latin typeface="Calibri" pitchFamily="34" charset="0"/>
                        </a:rPr>
                        <a:t>Kasserine</a:t>
                      </a:r>
                      <a:r>
                        <a:rPr lang="pt-PT" sz="1600" b="0" baseline="0" dirty="0" smtClean="0">
                          <a:latin typeface="Calibri" pitchFamily="34" charset="0"/>
                        </a:rPr>
                        <a:t>, </a:t>
                      </a:r>
                      <a:r>
                        <a:rPr lang="pt-PT" sz="1600" b="0" baseline="0" dirty="0" err="1" smtClean="0">
                          <a:latin typeface="Calibri" pitchFamily="34" charset="0"/>
                        </a:rPr>
                        <a:t>Sidi</a:t>
                      </a:r>
                      <a:r>
                        <a:rPr lang="pt-PT" sz="1600" b="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600" b="0" baseline="0" dirty="0" err="1" smtClean="0">
                          <a:latin typeface="Calibri" pitchFamily="34" charset="0"/>
                        </a:rPr>
                        <a:t>Bouzid</a:t>
                      </a:r>
                      <a:r>
                        <a:rPr lang="pt-PT" sz="1600" b="0" baseline="0" dirty="0" smtClean="0">
                          <a:latin typeface="Calibri" pitchFamily="34" charset="0"/>
                        </a:rPr>
                        <a:t> e </a:t>
                      </a:r>
                      <a:r>
                        <a:rPr lang="pt-PT" sz="1600" b="0" baseline="0" dirty="0" err="1" smtClean="0">
                          <a:latin typeface="Calibri" pitchFamily="34" charset="0"/>
                        </a:rPr>
                        <a:t>Medenine</a:t>
                      </a:r>
                      <a:r>
                        <a:rPr lang="pt-PT" sz="1600" b="0" baseline="0" dirty="0" smtClean="0">
                          <a:latin typeface="Calibri" pitchFamily="34" charset="0"/>
                        </a:rPr>
                        <a:t>.</a:t>
                      </a:r>
                    </a:p>
                  </a:txBody>
                  <a:tcPr/>
                </a:tc>
              </a:tr>
              <a:tr h="5407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baseline="0" dirty="0" smtClean="0">
                          <a:latin typeface="Calibri" pitchFamily="34" charset="0"/>
                        </a:rPr>
                        <a:t>3.</a:t>
                      </a:r>
                      <a:r>
                        <a:rPr lang="pt-PT" sz="18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800" b="1" baseline="0" dirty="0" smtClean="0">
                          <a:latin typeface="Calibri" pitchFamily="34" charset="0"/>
                        </a:rPr>
                        <a:t>Promoção da inovação:</a:t>
                      </a:r>
                    </a:p>
                    <a:p>
                      <a:pPr marL="0" marR="0" indent="273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Calibri" pitchFamily="34" charset="0"/>
                        </a:rPr>
                        <a:t>3.1. </a:t>
                      </a:r>
                      <a:r>
                        <a:rPr lang="pt-PT" sz="1600" b="0" dirty="0" smtClean="0">
                          <a:latin typeface="Calibri" pitchFamily="34" charset="0"/>
                        </a:rPr>
                        <a:t>Duplicar o número</a:t>
                      </a:r>
                      <a:r>
                        <a:rPr lang="pt-PT" sz="1600" b="0" baseline="0" dirty="0" smtClean="0">
                          <a:latin typeface="Calibri" pitchFamily="34" charset="0"/>
                        </a:rPr>
                        <a:t> de patentes.</a:t>
                      </a:r>
                      <a:endParaRPr lang="pt-PT" sz="1600" b="0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407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baseline="0" dirty="0" smtClean="0">
                          <a:latin typeface="Calibri" pitchFamily="34" charset="0"/>
                        </a:rPr>
                        <a:t>4.</a:t>
                      </a:r>
                      <a:r>
                        <a:rPr lang="pt-PT" sz="18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800" b="1" baseline="0" dirty="0" smtClean="0">
                          <a:latin typeface="Calibri" pitchFamily="34" charset="0"/>
                        </a:rPr>
                        <a:t>Desenvolvimento de fileiras económicas complementares, integrais e duráveis:</a:t>
                      </a:r>
                    </a:p>
                    <a:p>
                      <a:pPr marL="0" marR="0" indent="273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Calibri" pitchFamily="34" charset="0"/>
                        </a:rPr>
                        <a:t>4.1. </a:t>
                      </a:r>
                      <a:r>
                        <a:rPr lang="pt-PT" sz="1600" b="0" dirty="0" smtClean="0">
                          <a:latin typeface="Calibri" pitchFamily="34" charset="0"/>
                        </a:rPr>
                        <a:t>Aumentar os sectores de exportação de valor agregado de 15% em 2015 para 20% até 2020.</a:t>
                      </a:r>
                    </a:p>
                  </a:txBody>
                  <a:tcPr/>
                </a:tc>
              </a:tr>
              <a:tr h="37680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baseline="0" dirty="0" smtClean="0">
                          <a:latin typeface="Calibri" pitchFamily="34" charset="0"/>
                        </a:rPr>
                        <a:t>5.</a:t>
                      </a:r>
                      <a:r>
                        <a:rPr lang="pt-PT" sz="18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800" b="1" baseline="0" dirty="0" smtClean="0">
                          <a:latin typeface="Calibri" pitchFamily="34" charset="0"/>
                        </a:rPr>
                        <a:t>Tornar a produtividade a fonte de competitividade</a:t>
                      </a:r>
                    </a:p>
                  </a:txBody>
                  <a:tcPr/>
                </a:tc>
              </a:tr>
              <a:tr h="37680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baseline="0" dirty="0" smtClean="0">
                          <a:latin typeface="Calibri" pitchFamily="34" charset="0"/>
                        </a:rPr>
                        <a:t>6. Criação de emprego e, consequentemente, redução da taxa de desemprego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8370" name="AutoShape 2" descr="Resultado de imagem para empres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58374" name="Picture 6" descr="https://upload.wikimedia.org/wikipedia/commons/3/39/Tunisie_Autoroute_A1_sortie_A%C3%A9ropor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761862" y="4288198"/>
            <a:ext cx="2988859" cy="2306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799866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Estratégias para concretização do </a:t>
            </a:r>
            <a:r>
              <a:rPr lang="pt-PT" sz="2000" dirty="0" smtClean="0">
                <a:latin typeface="Calibri" panose="020F0502020204030204" pitchFamily="34" charset="0"/>
              </a:rPr>
              <a:t>2º objectivo </a:t>
            </a:r>
            <a:r>
              <a:rPr lang="pt-PT" sz="2000" b="0" dirty="0" smtClean="0">
                <a:latin typeface="Calibri" panose="020F0502020204030204" pitchFamily="34" charset="0"/>
              </a:rPr>
              <a:t>de </a:t>
            </a:r>
            <a:r>
              <a:rPr lang="pt-PT" sz="2000" dirty="0" smtClean="0">
                <a:latin typeface="Calibri" panose="020F0502020204030204" pitchFamily="34" charset="0"/>
              </a:rPr>
              <a:t>desenvolvimento </a:t>
            </a:r>
            <a:r>
              <a:rPr lang="pt-PT" sz="2000" b="0" dirty="0" smtClean="0">
                <a:latin typeface="Calibri" panose="020F0502020204030204" pitchFamily="34" charset="0"/>
              </a:rPr>
              <a:t>do</a:t>
            </a:r>
            <a:r>
              <a:rPr lang="pt-PT" sz="2000" dirty="0" smtClean="0">
                <a:latin typeface="Calibri" panose="020F0502020204030204" pitchFamily="34" charset="0"/>
              </a:rPr>
              <a:t> Centro Económico</a:t>
            </a:r>
            <a:r>
              <a:rPr lang="pt-PT" sz="2000" b="0" dirty="0" smtClean="0"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627168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79448777"/>
              </p:ext>
            </p:extLst>
          </p:nvPr>
        </p:nvGraphicFramePr>
        <p:xfrm>
          <a:off x="1765732" y="2131803"/>
          <a:ext cx="8558091" cy="2817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8091"/>
              </a:tblGrid>
              <a:tr h="440394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Calibri" pitchFamily="34" charset="0"/>
                        </a:rPr>
                        <a:t>PROMOÇÃO DO INVESTIMENTO E DA MELHORIA DO AMBIENTE DE NEGÓCIOS</a:t>
                      </a:r>
                      <a:endParaRPr lang="pt-PT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51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baseline="0" dirty="0" smtClean="0">
                          <a:latin typeface="Calibri" pitchFamily="34" charset="0"/>
                        </a:rPr>
                        <a:t>1.</a:t>
                      </a:r>
                      <a:r>
                        <a:rPr lang="pt-PT" sz="18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800" b="1" dirty="0" smtClean="0">
                          <a:latin typeface="Calibri" pitchFamily="34" charset="0"/>
                        </a:rPr>
                        <a:t>Posicionamento</a:t>
                      </a:r>
                      <a:r>
                        <a:rPr lang="pt-PT" sz="1800" b="1" baseline="0" dirty="0" smtClean="0">
                          <a:latin typeface="Calibri" pitchFamily="34" charset="0"/>
                        </a:rPr>
                        <a:t> do investimento privado como motor essencial para o crescimento do emprego:</a:t>
                      </a:r>
                    </a:p>
                    <a:p>
                      <a:pPr marL="0" indent="361950" algn="just"/>
                      <a:r>
                        <a:rPr lang="pt-PT" sz="1600" b="1" dirty="0" smtClean="0">
                          <a:latin typeface="Calibri" pitchFamily="34" charset="0"/>
                        </a:rPr>
                        <a:t>1.1. </a:t>
                      </a:r>
                      <a:r>
                        <a:rPr lang="pt-PT" sz="1600" b="0" dirty="0" smtClean="0">
                          <a:latin typeface="Calibri" pitchFamily="34" charset="0"/>
                        </a:rPr>
                        <a:t>Aumentar a taxa de investimento para atingir 25% do PIB em 2020;</a:t>
                      </a:r>
                    </a:p>
                    <a:p>
                      <a:pPr algn="just"/>
                      <a:endParaRPr lang="pt-PT" sz="500" b="0" dirty="0" smtClean="0">
                        <a:latin typeface="Calibri" pitchFamily="34" charset="0"/>
                      </a:endParaRPr>
                    </a:p>
                    <a:p>
                      <a:pPr marL="0" indent="361950" algn="just"/>
                      <a:r>
                        <a:rPr lang="pt-PT" sz="1600" b="1" dirty="0" smtClean="0">
                          <a:latin typeface="Calibri" pitchFamily="34" charset="0"/>
                        </a:rPr>
                        <a:t>1.2.</a:t>
                      </a:r>
                      <a:r>
                        <a:rPr lang="pt-PT" sz="1600" b="1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600" b="0" dirty="0" smtClean="0">
                          <a:latin typeface="Calibri" pitchFamily="34" charset="0"/>
                        </a:rPr>
                        <a:t>Melhorar a participação do investimento privado no investimento total, ultrapassando o limiar de 65% até 2020;</a:t>
                      </a:r>
                    </a:p>
                    <a:p>
                      <a:pPr algn="just"/>
                      <a:endParaRPr lang="pt-PT" sz="500" b="0" dirty="0" smtClean="0">
                        <a:latin typeface="Calibri" pitchFamily="34" charset="0"/>
                      </a:endParaRPr>
                    </a:p>
                    <a:p>
                      <a:pPr marL="0" indent="361950" algn="just"/>
                      <a:r>
                        <a:rPr lang="pt-PT" sz="1600" b="1" dirty="0" smtClean="0">
                          <a:latin typeface="Calibri" pitchFamily="34" charset="0"/>
                        </a:rPr>
                        <a:t>1.3.</a:t>
                      </a:r>
                      <a:r>
                        <a:rPr lang="pt-PT" sz="1600" b="1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600" b="0" dirty="0" smtClean="0">
                          <a:latin typeface="Calibri" pitchFamily="34" charset="0"/>
                        </a:rPr>
                        <a:t>Aumentar o volume do investimento estrangeiro directo em 80% nos</a:t>
                      </a:r>
                      <a:r>
                        <a:rPr lang="pt-PT" sz="1600" b="0" baseline="0" dirty="0" smtClean="0">
                          <a:latin typeface="Calibri" pitchFamily="34" charset="0"/>
                        </a:rPr>
                        <a:t> próximos 5 anos.</a:t>
                      </a:r>
                      <a:endParaRPr lang="pt-PT" sz="1600" b="0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6624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baseline="0" dirty="0" smtClean="0">
                          <a:latin typeface="Calibri" pitchFamily="34" charset="0"/>
                        </a:rPr>
                        <a:t>2. Melhoria do ambiente de negócios:</a:t>
                      </a:r>
                    </a:p>
                    <a:p>
                      <a:pPr marL="0" marR="0" indent="273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Calibri" pitchFamily="34" charset="0"/>
                        </a:rPr>
                        <a:t>2.1</a:t>
                      </a:r>
                      <a:r>
                        <a:rPr lang="pt-PT" sz="1600" b="1" i="0" dirty="0" smtClean="0">
                          <a:latin typeface="Calibri" pitchFamily="34" charset="0"/>
                        </a:rPr>
                        <a:t>. </a:t>
                      </a:r>
                      <a:r>
                        <a:rPr lang="pt-PT" sz="1600" b="0" i="0" dirty="0" smtClean="0">
                          <a:latin typeface="Calibri" pitchFamily="34" charset="0"/>
                        </a:rPr>
                        <a:t>Melhorar a classificação da Tunísia no "</a:t>
                      </a:r>
                      <a:r>
                        <a:rPr lang="pt-PT" sz="1600" b="0" i="0" dirty="0" err="1" smtClean="0">
                          <a:latin typeface="Calibri" pitchFamily="34" charset="0"/>
                        </a:rPr>
                        <a:t>Doing</a:t>
                      </a:r>
                      <a:r>
                        <a:rPr lang="pt-PT" sz="1600" b="0" i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sz="1600" b="0" i="0" dirty="0" err="1" smtClean="0">
                          <a:latin typeface="Calibri" pitchFamily="34" charset="0"/>
                        </a:rPr>
                        <a:t>Business“</a:t>
                      </a:r>
                      <a:r>
                        <a:rPr lang="pt-PT" sz="1600" b="0" i="0" dirty="0" smtClean="0">
                          <a:latin typeface="Calibri" pitchFamily="34" charset="0"/>
                        </a:rPr>
                        <a:t>, para ocupar a 40ª posição.</a:t>
                      </a:r>
                      <a:endParaRPr lang="pt-PT" sz="1600" i="0" baseline="0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áfico 17"/>
          <p:cNvGraphicFramePr/>
          <p:nvPr/>
        </p:nvGraphicFramePr>
        <p:xfrm>
          <a:off x="4972340" y="1665027"/>
          <a:ext cx="7629100" cy="52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799866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No que respeita ao </a:t>
            </a:r>
            <a:r>
              <a:rPr lang="pt-PT" sz="2000" dirty="0" smtClean="0">
                <a:latin typeface="Calibri" panose="020F0502020204030204" pitchFamily="34" charset="0"/>
              </a:rPr>
              <a:t>desenvolvimento regional</a:t>
            </a:r>
            <a:r>
              <a:rPr lang="pt-PT" sz="2000" b="0" dirty="0" smtClean="0">
                <a:latin typeface="Calibri" panose="020F0502020204030204" pitchFamily="34" charset="0"/>
              </a:rPr>
              <a:t>, foram delineados os seguintes objectivos: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627168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8" name="Chamada com Linha 2 (Limite e Barra de Destaque) 7"/>
          <p:cNvSpPr/>
          <p:nvPr/>
        </p:nvSpPr>
        <p:spPr>
          <a:xfrm flipH="1">
            <a:off x="736986" y="2238237"/>
            <a:ext cx="4180766" cy="2702257"/>
          </a:xfrm>
          <a:prstGeom prst="accentBorderCallout2">
            <a:avLst>
              <a:gd name="adj1" fmla="val 18750"/>
              <a:gd name="adj2" fmla="val -8333"/>
              <a:gd name="adj3" fmla="val 18625"/>
              <a:gd name="adj4" fmla="val -24027"/>
              <a:gd name="adj5" fmla="val 80591"/>
              <a:gd name="adj6" fmla="val -41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Realização da ligação entre as regiões;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Promoção do desenvolvimento das regiões e aumento da sua atractividade;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Desenvolvimento e adaptação do sistema de financiamento do desenvolvimento regional;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Melhoria das condições de vida e do nível regional e local;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Desenvolvimento da descentralização.</a:t>
            </a:r>
          </a:p>
        </p:txBody>
      </p:sp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79382" y="1730401"/>
            <a:ext cx="1812282" cy="1861922"/>
            <a:chOff x="437756" y="225053"/>
            <a:chExt cx="1812282" cy="1355957"/>
          </a:xfrm>
        </p:grpSpPr>
        <p:sp>
          <p:nvSpPr>
            <p:cNvPr id="3" name="Arredondar Rectângulo de Canto do Mesmo Lado 2"/>
            <p:cNvSpPr/>
            <p:nvPr/>
          </p:nvSpPr>
          <p:spPr>
            <a:xfrm rot="10800000">
              <a:off x="437756" y="225053"/>
              <a:ext cx="1812282" cy="1355957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Arredondar Rectângulo de Canto do Mesmo Lado 4"/>
            <p:cNvSpPr/>
            <p:nvPr/>
          </p:nvSpPr>
          <p:spPr>
            <a:xfrm>
              <a:off x="479456" y="225053"/>
              <a:ext cx="1728882" cy="1314257"/>
            </a:xfrm>
            <a:prstGeom prst="rect">
              <a:avLst/>
            </a:prstGeom>
            <a:solidFill>
              <a:srgbClr val="BAAA6B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600" b="1" kern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Associação sem fins lucrativos / Entidade de Utilidade Pública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PT" sz="1600" b="1" kern="12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600" b="1" kern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Fundada em 1977</a:t>
              </a:r>
              <a:endParaRPr lang="pt-PT" sz="1600" b="1" kern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2470245" y="2718592"/>
            <a:ext cx="2347415" cy="1837803"/>
            <a:chOff x="2842872" y="2257258"/>
            <a:chExt cx="1812282" cy="2758870"/>
          </a:xfrm>
        </p:grpSpPr>
        <p:sp>
          <p:nvSpPr>
            <p:cNvPr id="6" name="Arredondar Rectângulo de Canto do Mesmo Lado 5"/>
            <p:cNvSpPr/>
            <p:nvPr/>
          </p:nvSpPr>
          <p:spPr>
            <a:xfrm rot="10800000">
              <a:off x="2842872" y="2257258"/>
              <a:ext cx="1812282" cy="275887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edondar Rectângulo de Canto do Mesmo Lado 4"/>
            <p:cNvSpPr/>
            <p:nvPr/>
          </p:nvSpPr>
          <p:spPr>
            <a:xfrm rot="21600000">
              <a:off x="2898606" y="2257258"/>
              <a:ext cx="1700814" cy="2703136"/>
            </a:xfrm>
            <a:prstGeom prst="rect">
              <a:avLst/>
            </a:prstGeom>
            <a:solidFill>
              <a:srgbClr val="BAAA6B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600" b="1" kern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Liga dos Estados Árabes, União Geral das Câmaras de Comércio, Indústria e Agricultura dos Países Árabes</a:t>
              </a:r>
              <a:endParaRPr lang="pt-PT" sz="1600" b="1" kern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212201" y="1310325"/>
            <a:ext cx="2444190" cy="1741109"/>
            <a:chOff x="4863676" y="2257258"/>
            <a:chExt cx="1812282" cy="2758870"/>
          </a:xfrm>
        </p:grpSpPr>
        <p:sp>
          <p:nvSpPr>
            <p:cNvPr id="9" name="Arredondar Rectângulo de Canto do Mesmo Lado 8"/>
            <p:cNvSpPr/>
            <p:nvPr/>
          </p:nvSpPr>
          <p:spPr>
            <a:xfrm rot="10800000">
              <a:off x="4863676" y="2257258"/>
              <a:ext cx="1812282" cy="275887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BAAA6B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edondar Rectângulo de Canto do Mesmo Lado 4"/>
            <p:cNvSpPr/>
            <p:nvPr/>
          </p:nvSpPr>
          <p:spPr>
            <a:xfrm rot="21600000">
              <a:off x="4919410" y="2257258"/>
              <a:ext cx="1700814" cy="2703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600" b="1" kern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Desenvolvimento das Relações Económicas, Comerciais, Industriais e Culturais entre Portugal e os 22 países da Liga dos Estados Árabes</a:t>
              </a:r>
              <a:endParaRPr lang="pt-PT" sz="1600" b="1" kern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8034226" y="3490483"/>
            <a:ext cx="2147681" cy="1184954"/>
            <a:chOff x="6857187" y="2257258"/>
            <a:chExt cx="2147681" cy="2758870"/>
          </a:xfrm>
        </p:grpSpPr>
        <p:sp>
          <p:nvSpPr>
            <p:cNvPr id="12" name="Arredondar Rectângulo de Canto do Mesmo Lado 11"/>
            <p:cNvSpPr/>
            <p:nvPr/>
          </p:nvSpPr>
          <p:spPr>
            <a:xfrm rot="10800000">
              <a:off x="6857187" y="2257258"/>
              <a:ext cx="2147681" cy="275887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edondar Rectângulo de Canto do Mesmo Lado 4"/>
            <p:cNvSpPr/>
            <p:nvPr/>
          </p:nvSpPr>
          <p:spPr>
            <a:xfrm rot="21600000">
              <a:off x="6923236" y="2257258"/>
              <a:ext cx="2015583" cy="2692821"/>
            </a:xfrm>
            <a:prstGeom prst="rect">
              <a:avLst/>
            </a:prstGeom>
            <a:solidFill>
              <a:srgbClr val="BAAA6B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600" b="1" kern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Auxílio e apoio à internacionalização das Empresas</a:t>
              </a:r>
              <a:endParaRPr lang="pt-PT" sz="1600" b="1" kern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10325126" y="2122304"/>
            <a:ext cx="1812282" cy="1420379"/>
            <a:chOff x="9392470" y="2175370"/>
            <a:chExt cx="1812282" cy="2840758"/>
          </a:xfrm>
          <a:solidFill>
            <a:srgbClr val="BAAA6B"/>
          </a:solidFill>
        </p:grpSpPr>
        <p:sp>
          <p:nvSpPr>
            <p:cNvPr id="18" name="Arredondar Rectângulo de Canto do Mesmo Lado 17"/>
            <p:cNvSpPr/>
            <p:nvPr/>
          </p:nvSpPr>
          <p:spPr>
            <a:xfrm rot="10800000">
              <a:off x="9392470" y="2257258"/>
              <a:ext cx="1812282" cy="2758870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edondar Rectângulo de Canto do Mesmo Lado 4"/>
            <p:cNvSpPr/>
            <p:nvPr/>
          </p:nvSpPr>
          <p:spPr>
            <a:xfrm>
              <a:off x="9448204" y="2175370"/>
              <a:ext cx="1700814" cy="27031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600" b="1" kern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Prestação de vários serviços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PT" sz="1600" b="1" kern="12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600" b="1" kern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Acções 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27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ângulo 19"/>
          <p:cNvSpPr/>
          <p:nvPr/>
        </p:nvSpPr>
        <p:spPr>
          <a:xfrm>
            <a:off x="8552596" y="339154"/>
            <a:ext cx="3313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b="1" dirty="0">
                <a:solidFill>
                  <a:srgbClr val="BAAA6B"/>
                </a:solidFill>
                <a:cs typeface="Arial" charset="0"/>
              </a:rPr>
              <a:t>QUEM </a:t>
            </a: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SOMOS?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21" name="Imagem 2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3" y="280125"/>
            <a:ext cx="5171120" cy="693652"/>
          </a:xfrm>
          <a:prstGeom prst="rect">
            <a:avLst/>
          </a:prstGeom>
        </p:spPr>
      </p:pic>
      <p:sp>
        <p:nvSpPr>
          <p:cNvPr id="22" name="Rectângulo arredondado 21"/>
          <p:cNvSpPr/>
          <p:nvPr/>
        </p:nvSpPr>
        <p:spPr>
          <a:xfrm>
            <a:off x="3024242" y="1435167"/>
            <a:ext cx="1356689" cy="1052305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tângulo arredondado 22"/>
          <p:cNvSpPr/>
          <p:nvPr/>
        </p:nvSpPr>
        <p:spPr>
          <a:xfrm>
            <a:off x="5677601" y="3523394"/>
            <a:ext cx="1378291" cy="1171638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ângulo arredondado 23"/>
          <p:cNvSpPr/>
          <p:nvPr/>
        </p:nvSpPr>
        <p:spPr>
          <a:xfrm>
            <a:off x="8093122" y="1475970"/>
            <a:ext cx="1914316" cy="1376996"/>
          </a:xfrm>
          <a:prstGeom prst="roundRect">
            <a:avLst>
              <a:gd name="adj" fmla="val 10000"/>
            </a:avLst>
          </a:prstGeom>
          <a:blipFill rotWithShape="1">
            <a:blip r:embed="rId5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="" xmlns:p14="http://schemas.microsoft.com/office/powerpoint/2010/main" val="2243100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áfico 17"/>
          <p:cNvGraphicFramePr/>
          <p:nvPr/>
        </p:nvGraphicFramePr>
        <p:xfrm>
          <a:off x="0" y="1610435"/>
          <a:ext cx="7629100" cy="52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799866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Para o </a:t>
            </a:r>
            <a:r>
              <a:rPr lang="pt-PT" sz="2000" dirty="0" smtClean="0">
                <a:latin typeface="Calibri" panose="020F0502020204030204" pitchFamily="34" charset="0"/>
              </a:rPr>
              <a:t>desenvolvimento social e humano</a:t>
            </a:r>
            <a:r>
              <a:rPr lang="pt-PT" sz="2000" b="0" dirty="0" smtClean="0">
                <a:latin typeface="Calibri" panose="020F0502020204030204" pitchFamily="34" charset="0"/>
              </a:rPr>
              <a:t> foram estabelecidos os seguintes objectivos: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627168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8" name="Chamada com Linha 2 (Limite e Barra de Destaque) 7"/>
          <p:cNvSpPr/>
          <p:nvPr/>
        </p:nvSpPr>
        <p:spPr>
          <a:xfrm>
            <a:off x="7560858" y="2647673"/>
            <a:ext cx="3930558" cy="1091821"/>
          </a:xfrm>
          <a:prstGeom prst="accentBorderCallout2">
            <a:avLst>
              <a:gd name="adj1" fmla="val 18750"/>
              <a:gd name="adj2" fmla="val -8333"/>
              <a:gd name="adj3" fmla="val 327233"/>
              <a:gd name="adj4" fmla="val -28339"/>
              <a:gd name="adj5" fmla="val 328594"/>
              <a:gd name="adj6" fmla="val -757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Desenvolvimento do capital humano;</a:t>
            </a:r>
          </a:p>
          <a:p>
            <a:pPr algn="ctr">
              <a:buFont typeface="Arial" pitchFamily="34" charset="0"/>
              <a:buChar char="•"/>
            </a:pPr>
            <a:r>
              <a:rPr lang="pt-PT" dirty="0" smtClean="0">
                <a:latin typeface="Calibri" pitchFamily="34" charset="0"/>
              </a:rPr>
              <a:t> Promoção do diálogo social</a:t>
            </a:r>
            <a:r>
              <a:rPr lang="pt-PT" dirty="0">
                <a:latin typeface="Calibri" pitchFamily="34" charset="0"/>
              </a:rPr>
              <a:t>.</a:t>
            </a:r>
            <a:endParaRPr lang="pt-PT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895402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O 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De entre as várias políticas apresentadas no Plano, o governo tunisino identificou uma série de </a:t>
            </a:r>
            <a:r>
              <a:rPr lang="pt-PT" sz="2000" dirty="0" smtClean="0">
                <a:latin typeface="Calibri" panose="020F0502020204030204" pitchFamily="34" charset="0"/>
              </a:rPr>
              <a:t>objectivos</a:t>
            </a:r>
            <a:r>
              <a:rPr lang="pt-PT" sz="2000" b="0" dirty="0" smtClean="0">
                <a:latin typeface="Calibri" panose="020F0502020204030204" pitchFamily="34" charset="0"/>
              </a:rPr>
              <a:t> para o </a:t>
            </a:r>
            <a:r>
              <a:rPr lang="pt-PT" sz="2000" dirty="0" smtClean="0">
                <a:latin typeface="Calibri" panose="020F0502020204030204" pitchFamily="34" charset="0"/>
              </a:rPr>
              <a:t>Sector Privado</a:t>
            </a:r>
            <a:r>
              <a:rPr lang="pt-PT" sz="2000" b="0" dirty="0" smtClean="0">
                <a:latin typeface="Calibri" panose="020F0502020204030204" pitchFamily="34" charset="0"/>
              </a:rPr>
              <a:t>, tais como: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627168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409423" y="2534828"/>
          <a:ext cx="9567080" cy="3455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7080"/>
              </a:tblGrid>
              <a:tr h="849817">
                <a:tc>
                  <a:txBody>
                    <a:bodyPr/>
                    <a:lstStyle/>
                    <a:p>
                      <a:pPr algn="ctr"/>
                      <a:endParaRPr lang="pt-PT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pt-PT" dirty="0" smtClean="0">
                          <a:latin typeface="Calibri" pitchFamily="34" charset="0"/>
                        </a:rPr>
                        <a:t>SECTOR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PRIVADO COMO MOTOR DO CRESCIMENTO ECONÓMICO</a:t>
                      </a:r>
                      <a:endParaRPr lang="pt-PT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605726">
                <a:tc>
                  <a:txBody>
                    <a:bodyPr/>
                    <a:lstStyle/>
                    <a:p>
                      <a:pPr marL="355600" indent="-355600" algn="just">
                        <a:buNone/>
                      </a:pPr>
                      <a:endParaRPr lang="pt-PT" dirty="0" smtClean="0">
                        <a:latin typeface="Calibri" pitchFamily="34" charset="0"/>
                      </a:endParaRPr>
                    </a:p>
                    <a:p>
                      <a:pPr marL="355600" indent="-355600" algn="just">
                        <a:buNone/>
                      </a:pPr>
                      <a:r>
                        <a:rPr lang="pt-PT" b="1" dirty="0" smtClean="0">
                          <a:latin typeface="Calibri" pitchFamily="34" charset="0"/>
                        </a:rPr>
                        <a:t>1. </a:t>
                      </a:r>
                      <a:r>
                        <a:rPr lang="pt-PT" dirty="0" smtClean="0">
                          <a:latin typeface="Calibri" pitchFamily="34" charset="0"/>
                        </a:rPr>
                        <a:t>Criação de riqueza e emprego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a partir do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investimento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1000" baseline="0" dirty="0" smtClean="0">
                        <a:latin typeface="Calibri" pitchFamily="34" charset="0"/>
                      </a:endParaRPr>
                    </a:p>
                    <a:p>
                      <a:pPr marL="273050" indent="-273050" algn="just"/>
                      <a:r>
                        <a:rPr lang="pt-PT" b="1" baseline="0" dirty="0" smtClean="0">
                          <a:latin typeface="Calibri" pitchFamily="34" charset="0"/>
                        </a:rPr>
                        <a:t>2. 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Intensificação da presença do sector privado nas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actividades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e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sectores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promissores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de alto valor agregado;</a:t>
                      </a:r>
                    </a:p>
                    <a:p>
                      <a:pPr algn="just"/>
                      <a:endParaRPr lang="pt-PT" sz="1000" baseline="0" dirty="0" smtClean="0">
                        <a:latin typeface="Calibri" pitchFamily="34" charset="0"/>
                      </a:endParaRPr>
                    </a:p>
                    <a:p>
                      <a:pPr marL="273050" indent="-273050" algn="just"/>
                      <a:r>
                        <a:rPr lang="pt-PT" b="1" baseline="0" dirty="0" smtClean="0">
                          <a:latin typeface="Calibri" pitchFamily="34" charset="0"/>
                        </a:rPr>
                        <a:t>3. 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Reforço da capacidade em termos de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inovação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e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qualidade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, consolidando o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empreendedorismo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;</a:t>
                      </a:r>
                    </a:p>
                    <a:p>
                      <a:pPr algn="just"/>
                      <a:endParaRPr lang="pt-PT" sz="1000" baseline="0" dirty="0" smtClean="0">
                        <a:latin typeface="Calibri" pitchFamily="34" charset="0"/>
                      </a:endParaRPr>
                    </a:p>
                    <a:p>
                      <a:pPr marL="273050" indent="-273050" algn="just"/>
                      <a:r>
                        <a:rPr lang="pt-PT" b="1" baseline="0" dirty="0" smtClean="0">
                          <a:latin typeface="Calibri" pitchFamily="34" charset="0"/>
                        </a:rPr>
                        <a:t>4. 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Preservação da paz social através do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desenvolvimento do diálogo e de parcerias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http://www.mexicanbusinessweb.mx/wp-content/uploads/2015/01/empresa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849199" y="2211475"/>
            <a:ext cx="2876204" cy="1608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785" y="895402"/>
            <a:ext cx="11354937" cy="605813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pt-PT" sz="2400" dirty="0" smtClean="0">
                <a:latin typeface="Calibri" panose="020F0502020204030204" pitchFamily="34" charset="0"/>
              </a:rPr>
              <a:t>O Plano de Desenvolvimento da Tunísia (2016-2020):</a:t>
            </a:r>
          </a:p>
          <a:p>
            <a:pPr marL="0" indent="0" algn="just" eaLnBrk="1" fontAlgn="auto" hangingPunct="1">
              <a:spcAft>
                <a:spcPts val="0"/>
              </a:spcAft>
              <a:defRPr/>
            </a:pPr>
            <a:endParaRPr lang="pt-PT" sz="600" dirty="0" smtClean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2000" b="0" dirty="0" smtClean="0">
                <a:latin typeface="Calibri" panose="020F0502020204030204" pitchFamily="34" charset="0"/>
              </a:rPr>
              <a:t> Uma das políticas apresentadas no Plano foi destinada ao </a:t>
            </a:r>
            <a:r>
              <a:rPr lang="pt-PT" sz="2000" dirty="0" smtClean="0">
                <a:latin typeface="Calibri" panose="020F0502020204030204" pitchFamily="34" charset="0"/>
              </a:rPr>
              <a:t>Investimento</a:t>
            </a:r>
            <a:r>
              <a:rPr lang="pt-PT" sz="2000" b="0" dirty="0" smtClean="0">
                <a:latin typeface="Calibri" panose="020F0502020204030204" pitchFamily="34" charset="0"/>
              </a:rPr>
              <a:t>, traçando-se </a:t>
            </a:r>
            <a:r>
              <a:rPr lang="pt-PT" sz="2000" dirty="0" smtClean="0">
                <a:latin typeface="Calibri" panose="020F0502020204030204" pitchFamily="34" charset="0"/>
              </a:rPr>
              <a:t>objectivos </a:t>
            </a:r>
            <a:r>
              <a:rPr lang="pt-PT" sz="2000" b="0" dirty="0" smtClean="0">
                <a:latin typeface="Calibri" panose="020F0502020204030204" pitchFamily="34" charset="0"/>
              </a:rPr>
              <a:t>como:</a:t>
            </a:r>
          </a:p>
        </p:txBody>
      </p:sp>
      <p:sp>
        <p:nvSpPr>
          <p:cNvPr id="5" name="Rectângulo 4"/>
          <p:cNvSpPr/>
          <p:nvPr/>
        </p:nvSpPr>
        <p:spPr>
          <a:xfrm>
            <a:off x="6020789" y="287421"/>
            <a:ext cx="5818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CARACTERIZAÇÃO ECONÓMICA DO PAÍS</a:t>
            </a: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627168"/>
            <a:ext cx="5666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 smtClean="0">
                <a:solidFill>
                  <a:schemeClr val="bg1"/>
                </a:solidFill>
              </a:rPr>
              <a:t>Fonte: </a:t>
            </a:r>
            <a:r>
              <a:rPr lang="pt-PT" sz="900" dirty="0" err="1" smtClean="0">
                <a:solidFill>
                  <a:schemeClr val="bg1"/>
                </a:solidFill>
              </a:rPr>
              <a:t>République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Tunisienne</a:t>
            </a:r>
            <a:r>
              <a:rPr lang="pt-PT" sz="900" dirty="0" smtClean="0">
                <a:solidFill>
                  <a:schemeClr val="bg1"/>
                </a:solidFill>
              </a:rPr>
              <a:t>, </a:t>
            </a:r>
            <a:r>
              <a:rPr lang="pt-PT" sz="900" dirty="0" err="1" smtClean="0">
                <a:solidFill>
                  <a:schemeClr val="bg1"/>
                </a:solidFill>
              </a:rPr>
              <a:t>Ministère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du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Développement</a:t>
            </a:r>
            <a:r>
              <a:rPr lang="pt-PT" sz="900" dirty="0" smtClean="0">
                <a:solidFill>
                  <a:schemeClr val="bg1"/>
                </a:solidFill>
              </a:rPr>
              <a:t>, de </a:t>
            </a:r>
            <a:r>
              <a:rPr lang="pt-PT" sz="900" dirty="0" err="1" smtClean="0">
                <a:solidFill>
                  <a:schemeClr val="bg1"/>
                </a:solidFill>
              </a:rPr>
              <a:t>l’Investissement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et</a:t>
            </a:r>
            <a:r>
              <a:rPr lang="pt-PT" sz="900" dirty="0" smtClean="0">
                <a:solidFill>
                  <a:schemeClr val="bg1"/>
                </a:solidFill>
              </a:rPr>
              <a:t> de </a:t>
            </a:r>
            <a:r>
              <a:rPr lang="pt-PT" sz="900" dirty="0" err="1" smtClean="0">
                <a:solidFill>
                  <a:schemeClr val="bg1"/>
                </a:solidFill>
              </a:rPr>
              <a:t>la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Coopération</a:t>
            </a:r>
            <a:r>
              <a:rPr lang="pt-PT" sz="900" dirty="0" smtClean="0">
                <a:solidFill>
                  <a:schemeClr val="bg1"/>
                </a:solidFill>
              </a:rPr>
              <a:t> </a:t>
            </a:r>
            <a:r>
              <a:rPr lang="pt-PT" sz="900" dirty="0" err="1" smtClean="0">
                <a:solidFill>
                  <a:schemeClr val="bg1"/>
                </a:solidFill>
              </a:rPr>
              <a:t>Internationale</a:t>
            </a:r>
            <a:endParaRPr lang="pt-PT" sz="900" dirty="0">
              <a:solidFill>
                <a:schemeClr val="bg1"/>
              </a:solidFill>
            </a:endParaRPr>
          </a:p>
        </p:txBody>
      </p:sp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709674" y="2330114"/>
          <a:ext cx="9567080" cy="3455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7080"/>
              </a:tblGrid>
              <a:tr h="849817">
                <a:tc>
                  <a:txBody>
                    <a:bodyPr/>
                    <a:lstStyle/>
                    <a:p>
                      <a:pPr algn="ctr"/>
                      <a:endParaRPr lang="pt-PT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pt-PT" dirty="0" smtClean="0">
                          <a:latin typeface="Calibri" pitchFamily="34" charset="0"/>
                        </a:rPr>
                        <a:t>DESENVOLVIMENTO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DO </a:t>
                      </a:r>
                      <a:r>
                        <a:rPr lang="pt-PT" dirty="0" smtClean="0">
                          <a:latin typeface="Calibri" pitchFamily="34" charset="0"/>
                        </a:rPr>
                        <a:t>INVESTIMENTO</a:t>
                      </a:r>
                      <a:endParaRPr lang="pt-PT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605726">
                <a:tc>
                  <a:txBody>
                    <a:bodyPr/>
                    <a:lstStyle/>
                    <a:p>
                      <a:pPr marL="355600" indent="-355600" algn="just">
                        <a:buNone/>
                      </a:pPr>
                      <a:endParaRPr lang="pt-PT" dirty="0" smtClean="0">
                        <a:latin typeface="Calibri" pitchFamily="34" charset="0"/>
                      </a:endParaRPr>
                    </a:p>
                    <a:p>
                      <a:pPr marL="273050" marR="0" indent="-273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b="1" dirty="0" smtClean="0">
                          <a:latin typeface="Calibri" pitchFamily="34" charset="0"/>
                        </a:rPr>
                        <a:t>1. </a:t>
                      </a:r>
                      <a:r>
                        <a:rPr lang="pt-PT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Aumentar a taxa de investimento de 18,5% em 2015 para </a:t>
                      </a:r>
                      <a:r>
                        <a:rPr lang="pt-PT" sz="18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25% até 2020</a:t>
                      </a:r>
                      <a:r>
                        <a:rPr lang="pt-PT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, sendo que o volume total de investimentos deverá atingir, durante este período, cerca de </a:t>
                      </a:r>
                      <a:r>
                        <a:rPr lang="pt-PT" sz="18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55 mil milhões</a:t>
                      </a:r>
                      <a:r>
                        <a:rPr lang="pt-PT" sz="1800" b="1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USD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1000" baseline="0" dirty="0" smtClean="0">
                        <a:latin typeface="Calibri" pitchFamily="34" charset="0"/>
                      </a:endParaRPr>
                    </a:p>
                    <a:p>
                      <a:pPr marL="273050" indent="-273050" algn="just"/>
                      <a:r>
                        <a:rPr lang="pt-PT" b="1" baseline="0" dirty="0" smtClean="0">
                          <a:latin typeface="Calibri" pitchFamily="34" charset="0"/>
                        </a:rPr>
                        <a:t>2. </a:t>
                      </a:r>
                      <a:r>
                        <a:rPr lang="pt-PT" dirty="0" smtClean="0">
                          <a:latin typeface="Calibri" pitchFamily="34" charset="0"/>
                        </a:rPr>
                        <a:t>O </a:t>
                      </a:r>
                      <a:r>
                        <a:rPr lang="pt-PT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investimento público, incluindo empresas e instituições públicas:</a:t>
                      </a:r>
                      <a:r>
                        <a:rPr lang="pt-PT" sz="1800" b="0" i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b="1" i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pt-PT" sz="1800" b="1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50% </a:t>
                      </a:r>
                      <a:r>
                        <a:rPr lang="pt-PT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em comparação a 2015, atingindo </a:t>
                      </a:r>
                      <a:r>
                        <a:rPr lang="pt-PT" sz="1800" b="0" i="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aprox</a:t>
                      </a:r>
                      <a:r>
                        <a:rPr lang="pt-PT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pt-PT" sz="1800" b="0" i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b="1" i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20 mil milhões USD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;</a:t>
                      </a:r>
                    </a:p>
                    <a:p>
                      <a:pPr algn="just"/>
                      <a:endParaRPr lang="pt-PT" sz="1000" baseline="0" dirty="0" smtClean="0">
                        <a:latin typeface="Calibri" pitchFamily="34" charset="0"/>
                      </a:endParaRPr>
                    </a:p>
                    <a:p>
                      <a:pPr marL="273050" indent="-273050" algn="just"/>
                      <a:r>
                        <a:rPr lang="pt-PT" b="1" baseline="0" dirty="0" smtClean="0">
                          <a:latin typeface="Calibri" pitchFamily="34" charset="0"/>
                        </a:rPr>
                        <a:t>3. </a:t>
                      </a:r>
                      <a:r>
                        <a:rPr lang="pt-PT" b="0" baseline="0" dirty="0" smtClean="0">
                          <a:latin typeface="Calibri" pitchFamily="34" charset="0"/>
                        </a:rPr>
                        <a:t>O investimento privado local: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+ 65%, </a:t>
                      </a:r>
                      <a:r>
                        <a:rPr lang="pt-PT" b="0" baseline="0" dirty="0" smtClean="0">
                          <a:latin typeface="Calibri" pitchFamily="34" charset="0"/>
                        </a:rPr>
                        <a:t>atingindo </a:t>
                      </a:r>
                      <a:r>
                        <a:rPr lang="pt-PT" b="0" baseline="0" dirty="0" err="1" smtClean="0">
                          <a:latin typeface="Calibri" pitchFamily="34" charset="0"/>
                        </a:rPr>
                        <a:t>aprox</a:t>
                      </a:r>
                      <a:r>
                        <a:rPr lang="pt-PT" b="0" baseline="0" dirty="0" smtClean="0">
                          <a:latin typeface="Calibri" pitchFamily="34" charset="0"/>
                        </a:rPr>
                        <a:t>. </a:t>
                      </a:r>
                      <a:r>
                        <a:rPr lang="pt-PT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27 mil milhões USD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;</a:t>
                      </a:r>
                    </a:p>
                    <a:p>
                      <a:pPr algn="just"/>
                      <a:endParaRPr lang="pt-PT" sz="1000" baseline="0" dirty="0" smtClean="0">
                        <a:latin typeface="Calibri" pitchFamily="34" charset="0"/>
                      </a:endParaRPr>
                    </a:p>
                    <a:p>
                      <a:pPr marL="273050" marR="0" indent="-273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b="1" baseline="0" dirty="0" smtClean="0">
                          <a:latin typeface="Calibri" pitchFamily="34" charset="0"/>
                        </a:rPr>
                        <a:t>4. </a:t>
                      </a:r>
                      <a:r>
                        <a:rPr lang="pt-PT" b="0" baseline="0" dirty="0" smtClean="0">
                          <a:latin typeface="Calibri" pitchFamily="34" charset="0"/>
                        </a:rPr>
                        <a:t>Investimento Directo Estrangeiro: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+ 80%</a:t>
                      </a:r>
                      <a:r>
                        <a:rPr lang="pt-PT" b="0" baseline="0" dirty="0" smtClean="0">
                          <a:latin typeface="Calibri" pitchFamily="34" charset="0"/>
                        </a:rPr>
                        <a:t>, atingindo </a:t>
                      </a:r>
                      <a:r>
                        <a:rPr lang="pt-PT" b="0" baseline="0" dirty="0" err="1" smtClean="0">
                          <a:latin typeface="Calibri" pitchFamily="34" charset="0"/>
                        </a:rPr>
                        <a:t>aprox</a:t>
                      </a:r>
                      <a:r>
                        <a:rPr lang="pt-PT" b="0" baseline="0" dirty="0" smtClean="0">
                          <a:latin typeface="Calibri" pitchFamily="34" charset="0"/>
                        </a:rPr>
                        <a:t>. </a:t>
                      </a:r>
                      <a:r>
                        <a:rPr lang="pt-PT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 mil milhões USD</a:t>
                      </a:r>
                      <a:r>
                        <a:rPr lang="pt-PT" b="0" baseline="0" dirty="0" smtClean="0">
                          <a:latin typeface="Calibri" pitchFamily="34" charset="0"/>
                        </a:rPr>
                        <a:t>;</a:t>
                      </a:r>
                      <a:endParaRPr lang="pt-PT" baseline="0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412" name="Picture 4" descr="http://swansoncapitalgroup.com/wp-content/uploads/2015/12/hf_130492_article.jpg"/>
          <p:cNvPicPr>
            <a:picLocks noChangeAspect="1" noChangeArrowheads="1"/>
          </p:cNvPicPr>
          <p:nvPr/>
        </p:nvPicPr>
        <p:blipFill>
          <a:blip r:embed="rId3" cstate="print"/>
          <a:srcRect t="3917" b="4275"/>
          <a:stretch>
            <a:fillRect/>
          </a:stretch>
        </p:blipFill>
        <p:spPr bwMode="auto">
          <a:xfrm>
            <a:off x="8549369" y="4735774"/>
            <a:ext cx="2874016" cy="1583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335878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4039737" y="340832"/>
            <a:ext cx="7942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b="1" dirty="0">
                <a:solidFill>
                  <a:srgbClr val="BAAA6B"/>
                </a:solidFill>
                <a:cs typeface="Arial" charset="0"/>
              </a:rPr>
              <a:t>ESTRUTURA SECTORIAL DA </a:t>
            </a: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ECONOMIA TUNISINA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graphicFrame>
        <p:nvGraphicFramePr>
          <p:cNvPr id="6" name="Marcador de Posição de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57654791"/>
              </p:ext>
            </p:extLst>
          </p:nvPr>
        </p:nvGraphicFramePr>
        <p:xfrm>
          <a:off x="1023582" y="1282890"/>
          <a:ext cx="10181230" cy="4694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ângulo 2"/>
          <p:cNvSpPr/>
          <p:nvPr/>
        </p:nvSpPr>
        <p:spPr>
          <a:xfrm>
            <a:off x="0" y="6627168"/>
            <a:ext cx="10871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PT" sz="900" b="1" i="1" dirty="0" smtClean="0">
                <a:solidFill>
                  <a:schemeClr val="bg1"/>
                </a:solidFill>
                <a:cs typeface="Arial" charset="0"/>
              </a:rPr>
              <a:t>Fonte: </a:t>
            </a:r>
            <a:r>
              <a:rPr lang="pt-PT" sz="900" b="1" i="1" dirty="0" err="1" smtClean="0">
                <a:solidFill>
                  <a:schemeClr val="bg1"/>
                </a:solidFill>
                <a:cs typeface="Arial" charset="0"/>
              </a:rPr>
              <a:t>IndexMundi</a:t>
            </a:r>
            <a:endParaRPr lang="pt-PT" sz="900" b="1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5450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445" t="10431" r="21654" b="7299"/>
          <a:stretch>
            <a:fillRect/>
          </a:stretch>
        </p:blipFill>
        <p:spPr bwMode="auto">
          <a:xfrm>
            <a:off x="559560" y="3179934"/>
            <a:ext cx="2216815" cy="167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ângulo 4"/>
          <p:cNvSpPr/>
          <p:nvPr/>
        </p:nvSpPr>
        <p:spPr>
          <a:xfrm>
            <a:off x="4694829" y="299064"/>
            <a:ext cx="6591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</a:p>
        </p:txBody>
      </p:sp>
      <p:pic>
        <p:nvPicPr>
          <p:cNvPr id="18" name="Imagem 1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13316" name="AutoShape 4" descr="data:image/jpeg;base64,/9j/4AAQSkZJRgABAQAAAQABAAD/2wCEAAkGBxMSEhUTExMWFhUXFxgYGBgXGBgYGhcaGBoXHxYbGRgYHSggHR8lHRoXITEhJSkrLi4uGiAzRDMtNygtLisBCgoKDg0OGxAQGy0lICUtLS0tLS0rLS0tLS0tLS0tLS0tLS0tLS0tLS0tLS0tLS0tLS0tLS0tLS0tLS0tLS0tK//AABEIALcBFAMBIgACEQEDEQH/xAAcAAABBQEBAQAAAAAAAAAAAAAEAAIDBQYBBwj/xABAEAACAQIEBAMECAUEAQQDAAABAhEDIQAEEjEFIkFRE2FxBjKBkRQjQlKhscHwBzNictEVQ+HxknOCotIkNFP/xAAZAQADAQEBAAAAAAAAAAAAAAABAgMABAX/xAApEQACAgICAQMDBAMAAAAAAAAAAQIREiEDMUEiUWETcYEEMqHwQpHB/9oADAMBAAIRAxEAPwDAVaKNRfN1Heo2sK4iGFrHUQREaRbA1Gv9W7LSVYKgAktq1Ek6hZTZbWwRwTMhXKM0U6kK/aJsSOvn5E4i4vws5VXQEx4wg/0qjQfP3wMVlGnTFTtWivrcRqAWcgEe6oVPmFAxcca4WxoZfMqffRdbFrhyNQ1E/eEH19cZ+rTZhYSSRBH5RjXcN4qhzdfK1P5NZvCJgAJUTkQiNgQqj1joMTkt2MmZSpnHJRm+wFVSoAjSSQSO83OH5euGJ2uSbbXM27emLPP8L8I1Fcw9Ngu3vAzpYGdiB5xgGlQpuyghgTMlSoHkV1QPmcPF47Qr3okGJctXamwdGKspkEdDgZtVMlKggix69LGRvO84mGOqMlJEWmi4zFBcypq0lC1QJq0hsR1qUx27r0OKgYky9ZkYOhKspkEbg41Q9nDm8uc1TXw6hmKdglQqeZlP2Qdo7z0wG/p99BSy6MbVoBvI9/8AOB6QdWCgEkmAN59MWvCsqa5KqyK4MaHbSSRuFMQfnixy/A31kVD4cKwBUoS2qxCmbmD8pxOeP7ovY0b6YvZ3O0dILCFLaSWggsZvAM6Apse7fJnGlrZSqKdRhpYE02AWGUWvAsRip4twSpRCVqcvSawYC4bqhG8/C98dynEA/iDMhqmtVUOxOunpIIKz5WjEVPdj4qqLfhnEX1oG50chSCIBDEAwY3uMPzlWsa706bsRr0oASBsth6TikySutSmEcsgqqdJ6Sygm/kMa+jl4+kGqxSiGLZg/dALBadM/fqLGqLhYG5xSXIk7oVRb1ZDSzZooteqzVKNN/qhqP19YSARP+2pkDuZPbGZro1ao9WqSGJ+zYCZMDsBi3z61cy61XVKdMKBQpGpSXRT+ydJcQSB2wNlcuWaoABI0zL0wPtbEtB9RgccU/VIMm+kD0+Hp92fW/wCeJSedVEBQrEWAuSsn8Bh+XBYkKIjfUyKPgzMBhi5znGgBnAcC6kISVGpgCZjSYHU+WLtxXRJJvsnNQ+5TvUbdh/tqeg/rP4AzvtFTpB+RP5SxJH+4R0H9IN56nyjHEWZRCbz4jzck7qD3PU9rd8WdCiAB0HQYMY5O2ZvFUhJSwSq44MPAxYmR5tWChlWYb47GYHWP1wVl6nJ0vcA3A/q/x364cDYE9rD99Pz+eBczQI5wYY+U7Rv2B2xCd9somHoMD8S4UmYXS49GFivn/wAdcPymYVgOh8+mHZrMAKxCljMIIEsYNyTYDa5sIxpSTRoplFm+EeE1N8u5BZtPhsZDgESfIdSTtPwNiWQAeOsMQRJEh72VG6ATIBg9b4MphUSXYSTe4E2EKoOy7b+pwMQtVp8PUTMGORRt1Fxc7XJjEVH2KWVtU66y01CutRCApstOCSCALiLk9TPy0XD+HrRphFk23bdj54HfhELFJyu1iJWx3Ubp8DF9jgrLZgsOYQRO5HQx+4/DFIRUexG76M/xGnVFUuxlvvX00kXYA+QPqJMcxERCmpUWOm2hBZqhBgExsAbQNthLSw02aoK6wwnyMxPnjO5nLNTJMwI5niAi7BEG+3LAvFhEscR5OJx34HhOwWtWgw7OT/QaYVY+yNVQTG1pHSSQThYNpVmAGmolFTdVZ6Ssw6MdSNMxuIEAACACViWxzL4PzdWpmFRfDkUxEjvBuY25Ruex74Fp0WYMwBIUamjoOpODfZ7iQo1g26NyVBvKtY/Kx+GOvkVr7E4uiHhmRKuPrE1kzEBxaTeLdPvYZmOKCJVJkyxe0HedKRf1JwXm+ENlK9WGmktKo9PrIdSlP1u4HwxTU787CVQxYTqboPMDc/8AOOdpFE2XP0KpmMq9WBNEyVQBSEaSJntIaOxPpila8JExcwIJnoe4EdO+LzhPG2oeDVN0dqgrW95ToQMfMaSb/rjntFwTwa2mn7r89JpAGg736xI+EHCx+QspuI5kvEySkqC3vaRsr942HlhlNAOZWIHUATHwMCPjOCqmkuVqFSADBUgdrlgCenW+Ia2XNIKwlqbiQYiYA1R5fpGGi0mK1Z2nmDEsLdxti5yPtDXSg9FKko3uk70/vaD59jsb4oqdbfTe55dvl/jDkyxJXTJLGAFsZPTz+OKtqS3sVadoL/0GqDpQS8aii2IHe9ojzwGqVSRGombRJv5eeNlncm1GkWavLQtCqEWyqIZVhTO5IJvuB3wBwt08RGR6TaWViJYMACJhXgk+QGIwhF9sdtlAudqq2rU2q0kzftiPN8TcxrAncHTBv28j2xfZvKVQ+rQYuJCQI3WbX62PfB+a4JqTnVA9VEWnKxDUwZVewvqZhaBtgSjjuzRdlHwBl1o9RwhkeHqm0/7hgGw6dC1zZTiT2o44KsUaIZcvTJ09fEqbs7sfekyZO++Klsq8sCDykqT0JU3AO2BA5902v3+X/eA0+wmkyOYr1lFDQupWgMxPJqvFvsk9zucRPk6quVd9NgToEbEiL3sZxWZWvVpsFVjTabkErvEajMR/nFknFautXrsXDIRNiXVTtI6zaTtviq5Or2LiSnIU1XU4Lk2RWJOtv0Ubk/Dc4a+TKt4a2c3qMBGmfswNie3QeuDclmDSqatKvXIGjUZp0ASdJfyB2BIk3OHZNYUGSSbkkySTuSepOLQqctCN0h2VpBAFAiNsGoMRhQRcTh6apPUdCASR6gfnjobr7EasmGJFS0n4Dv8A8fv0iy5OlWeJPQbEjcjy/wCsSapN8BPLo1USBSet8E01/Z/XyxFSWT++nn2xzPZgBTpk7gAW1EAXPYCfQAYWckhoqwLP5VuXwKmhjcKf9y0xG0eXSx6HEPC+JIGdKxIqE/dJ1mTyIOgudx3J7YsKmXACswkkC46xMKvYD9JOK3N5dszUEFS0BlYCNGk2Vz1vcE3mZEbclNPRbVFp4z1G1aF6BQZAUdSBJbeJJgkjByJA/XDMhRCrCyYsS3vSN588EFcdUI0Qk7OasRMIaTEGxnv0+e3wGJtOEoUkBhK9QLGPI4drQqY/K5LWwCk6eoO6+Q+9YG3TEHHKFKmBrIIt7wJANr7AR64lTiNRKdRAA7JK26kbH+r7wxU5njAzCzUSahJEOs+EoJCqqsI1tBYudhERjhlyTT+DpSi18lbW4awJIpVK2rmLhygv0AA2AiD28gMLHfovYmPIgD4arn164WEtewaZRUc2wptR1aUdlLkCTA6eY6x1jA2YyirULoNNJifDBMmFsdR72mP6hh1NQSJ2m+PXM97N5allVC0wzlRLXgEgGVEwJ7xfvi/LUZKXkWFtUea53ir1cqlACXBK6+1OVYSfIr36eeAMuKpGmiF0rYQmtvViJud9uuLnimQWnpeSvMA2iJKyOhkGIkSOmM7xNKtOow1swJmb8wPuMy7XEYldux/gsM/lqlQIrVdGmnDhnVZgsXOmQSLjpgyjUGYoU8nK1Smoo41So+yssoBBPKPh2xUcUJNVl06gCEEG8qAv6fnifgWdFF3qJc0abOOztZb9gJAHlfCtUFMrl0qz6xMKwUAfbiAGHQAkn4RguhxJBR8JjrUyy2hqTgwD2YEACOgOLf2uyatozlEfVVrmN0fr87/EHvigzOTgwywxjqPn5b7YO6N5IM0080QNptBO5Mx640mRpHJUfHN8xVAFJWH8tSY8Qg9e2IeA8LVNWYqvqoJsBPO5sBJAgA7nFhnXBrVfED6hHOrm6iw5WtaIsQMC9mB+F1W8KHRilSrUSqIJkOlM6x6MoaepB74rRljTch4BRrmbiDI9QRBB8xiwoLSzFEqKupfFU8/IQSrDRF5mCZJi2G1uF1alNTfWqwHQhldJIWSDBI/L0xS6YvZJUytU5msi1dINR2ka5A1SLrE3It1kDrix9oaTIyU0LtmtMldU+AlomP8AdJkmO43CjBud4gmUQ11AerVJNFd5Is1UgfZW+kfHqIw7NqbU7AuxLszn3ie87Ht8MT/e/gN0iejk30yhIEBmBNpkCTPWT+eAeKU2DQyhWURIuG7R02viwyHFfCNQ6ifqyEB5oYsp6zA975+eH5TM6tZNAvKlm1HSige8QbBd+2H1vYCmSfCYjROpbmdSxNgNoM/hhuUzzJJUAtEBjfSCLwNvj5eeDspQH8xk3sibyT+WC6/BtazI8Q3PQHy+GCuKT2gZpOmWXCUNFBUsysec7g2giPtLePLBeapBDqSfDczaD4ZNyp/HGVynEKlA+G4lQZ0noe4ny+GNZwt6TJFJ5RrOjX0aoiOwn5E9jhoyroDjY5EwXSy5CayDo1QOmpokAfLfAjqUJUkFT7liDBmNfaCI7k4IohipSSbhhPTSDYD+2R8MdGbkvSRSSex1dfEBggP0kwD6n7J7H54Ho19TwQytsVNoIHyj99bTIpYwMT5yhSq09DkqVHLUEqQbncXixvhOVYPKI0HlpjfpNiFBNp294yI9AL/nhlMhaZNRhJYgzAnflWen/ZxWtnGy/vEmkVuBJIZQIPmIIvtDA9cF5Gqax1JAtabwCbmB8Osnt2nGWQ7VEiJ4huhaTAuQigb8pF7z0ufTF1QpBRGG5egFH5nviYi2LJKKtk9ydITL8/z8j/np+GIdc7yCOnUH4fn1xJNrdcDZhLSDGn9xbGvyujfBODOOkYjSqDt08iPjGJAZxRNPoRqiF7MDe9pHSJN/LEPEuBNUmrTtU6ibOLC3Zom+LVMqSOoiDI3EEYtAAi3gAdemI8iT0UhrZ5umYOxpgkWIcEFTA5YiwAgYWNZmadKsxc+COnPGoxaTf4fDHccuBazzPGpyvtaxywy9WSVICvvKDZHHWLQ2+MtjuO1wUuyKdB/Ec/4gj8dvgBh9XiS/RQh/m03HhtAPKZkGdwP8YrcJ0BBBwJcaxpBUtglOqxLMPfYkmfP3yexb974Ly+o0KzCdc01iNrloH/gMMVmoQz09SOOVm1KJtOxHceWLCvm/qkfQqMzOJ0BoCBL82rqxv5Y50rVFH2G+yuep1KVTK1yEp1AdJawR+hE/D5eeAaHCnrZgh3Gm3iOIK6VXlKRuWVRGBV41WWRrJJK6NMC/aFgQZv6DGjyGWetRKVKhJrciVgY0V0uiyI5THp23xNtpjICfPMWZ1RBl6dPwhTbVZHZZLKFJ1NBHlPliPj1QeM0MSRdQALhh7sz87dMDZfP1IKVG1VFbSaNVdRgBpIdYaxEbnc4L4rl6E66wqIeSCIIqEqnKBAYQDcgGI7mMaktm7IuHJTNCoxQxrRlAkksmvaIiJHlf4GPJZl6JFYUV+j6gv9xAkqje9J2JFoJFsWXDMpTYVXqV1+jaVUtS1cmhg3h6SJXUoYSdye+KPinF/FdYULSUaaVIEEonWR1Y7k4DeTCtEmlKzk1NdNogBLiNxFwYgzG/XHanC6ehagI06DqksTOpwDp33WPgcBVq8llVW3LKDYrHu7mdsE0w76BUiLaWk2O4vEddsNVdAuyWjw0ioqkmCraCRpUnSWW5iRqA8sC5nMBQUB5CATFhUYfdMXVWJI779sSZvKuRoFQuEJDKSNMjopAIPYmfLHcxSDOpZSYAusuptJAAECDbzxjEdFGEOLMfdFiGmLf3E+k4s6eeiNYjzGw7yNxiJuGatIpqykkCRME77bdOnzwypkqyAErrBFwognYnWD1vYi+LqeHRNxyDczlqdZb37MNx6f4xQhauWfUhNrahcX6EbbdDbFpRyzCCIEi+ohSOukgkXOwbzO2LPKO4Ok0kemR9+nJX7rIG38gcLOSn8GinEbw3itOuHB5JEsJFma2pJ6eXw6YOy1N1cIxlhzK3RheIPXbFBx72bCfWJqFNogMCSCZ5T8onrI74L4Nm5y/hglmC6AF5dJBNz1nYk7QfgVhNxDKKZocxFOy7GDPlq2nt088cp1ytNgy3LKbCXIGqVjykGAOh3xDl6ZKkVRpKSQNQNoEzHUjv2wyhVao6tJIkmFWFC7AFiJ2JuN/K0G8wL0jFpu1QFdQHulWELo68hJvMwYF97WxZ0OEJTA0KLddi3e/Q/vbE2VygQQNt5NyZ6k4MRo/xi8YYk5SsHUGLc3kbfj/nA6ZwH7LKQDJYED5i2DqtGObcHcfr6jDKjqTptET/AI+E/ljNNmWmCiolwpDG0+fkB8TPbHFabxHl27W6Y7XywLSfe3B2G0fPDNGm5BvYCAskbjAjrbC6a0O0yRvbYjcen+OuIznXp11Wrp01ICsiwth7ov73cG56dsTZZAxgGSN9jHb9+mDM9lafhGmy6g2yjeRfUD0I3nA5F/lE0PZlrUdESSbEfOdh64zvEs+1UKqgmodMU5gIGYAO5PU3j9nFFUz1agDQrSVN6Vb3uXVBB/qEH9nFzwioj0AUiVYGowchiwg6mUjlJAG/bEM3J0VcVEMHBaZvURne0sy0z02UGdI/pFsLHK3FdJiKhjqDTI+BMThYb0i+o81Ax3CwsdaJCwowsdGCY0fB1Gay1TKsAXQeJSnrE6l9L/8Ay8sUHEVNKnRAgKqMzA9Nbtt8ALeeJ+G5s0ai1F3Ugj06g/CR8cLj1b6RmGqlSKQjSCIDkC1vu9fP425+RYv7lI7RW0aZYF5hyOUdUUjc9i35HztospUPhUqJIT/8fxWi2l2qEo3kYIv5nAIyNMxUqPzG4VCNRnox2H54M4r4lWo6ohOXGkKKYlq2hVAlgCQggydvUm0J0ikbCuMqlemlSqvOhYVANQcuNIVtWmAtr9iepxDTy9WvmEpxCeHTqF9lpqFEkk7AXA9fU4sMlmCI8am/ODSrKASChvTcD7JQyPibzin49xxfDXJ0bqABVcQpqlZhL7KAbxacCLS+4Wgb2p434x00EjKo82ECo7TLtHU9MN4XVGkAe7IJgRO0H9+eAKCVQlTRGhwQUPN1mR2II3nAWVaGAaQNrEj93w8PQ9rsWXq6Zo+IVaRqEsVFOTt1EmGGo77YHo5hSrUqUwHYioeiuqggL96VInoCcStlkpMBS0sxurRsvRyPnA7iemEF0gIu5/ZJxbDPb6JZOJBSSpTBQAEWIOxWZHLPWJ6j3sNNRRZ1Ia0SsBhBAmOottixRIEf94n0SPwP6fvyw/0RfqFVVyoZZBKwReTKyDAZQYI8/wA98SZanUUnlV7cyxzwRYgiQdxG18G/6chMgFT3W34bYcOG1UvTdTcNBGkgjqCJG3SMTlxNdIePIn5BsyEeoquEHJ7rWMyeUHvteww+pk2WCjaxuBU2ZVsLi8WkSPjh9SoRapTb1IGm5J1AiQD3BsfjiFaKmfDfSHMgJdTvspm0C628vObXuOmRjNtSqGS6MY1XF73uDGqLXievfFjls60M7Cmx97WEALKhg7fLYkA/HCSo6iXVTK6QacAQG5tzA+d9I64jy2Wy2oaGKFZJmRI2IKkXkBrgYnKPsOn7gq8S1kB6ZQswFjYKPtXv5Y0mYyqM9GllnJqVGsW+wqxrJ+QUenTFBm8g9MhdBdWAM21ctmBBuSCAbdI9cN4NmzRqNVRpYK6LMyog6SREm9+n5gTSraGbvTNRmuKBKjoOZaZ0ah9pwTqi+wKuP/a3lJNDOo1geum/e9vwPyOMlRrlFBMwqjSd5d45r7kAKfWn/VghSNl3U+Gsb6z75Ei5EQJ3K0u5OLR55Ik+NGt8bp0xB4J1d+3x7eRxR06zrZDIkU0H3mnmI7jt/dT7nBh4yApGgs2oKkGA0e/v6gj+5e+LLniTfEyzLR+nqcRvQLcosfvW5t/KB5YWTzKVQGF4NxsfOP359cEVKqUyCzHTBM+XWZ2jvt+GHm09gimgWmdBAkg9J0gSBsQOkD8MCLmzXZyjAKphnn3gIJWmYg9ASdhtvOO1UbMMx5lRYC7BnN9xNlkepi+JKAKamflAPL7wAtHSQZCruMc7bbLVQyjlNKPpYlYgUmZCogzIMypE+fnig4txlXqMtKmKeYYAMwlVqRsqjaWm3597nMZ56rBNIAkQCQT293pMfaNp64nqezdJqbCrLO9y/VD0Kdo9PlsMuLLaA549nchwJnQNUhWYAlWUOVsLEtO3acLAdPOZ+gPDNE1gPdqCOZek3F8dw/p8r+BPUY3CwhjuOoQQGHAYQGO4IBYvuA0xWp1aIIWvpmjUIBIgzpkg2n8CcUQwTw/MGnUVwY0mbYTkgpRY0ZUx3CvHeqi1qtVZqBQuqzkHmsPsiDPy32HbJ1s1UdnqgU/eqNECnTB6DaBsF7kY0xyNaoNeuTWRnR0EClVX3AxJkg+7e0k23xl+I5ommtCnTZKaaTVEyzuAAZPkdUDzxwKuqOj5Bc/xE1KgTLg06aqEQAw0LsWYXLE39fTDuLcMr+Lpq0VLs4E0zbWRIUGSJO8eeOU6AqVKJpROtUg269f1xf8AAsw2earlWqaQNVZSogvUGx8oJJ7kGOmNOGJlKzNUckujUldkYG6ssR5ABiSfQYir5KsQWYLZS5JgNpBAJ8/TffF5k+FmprZ2NNqX82ob6SOkdZ6DFdncy1V1FTSpCBBA0jTciR0JJuThnHVATDcmqpTGm+21yScFUKUXPvHf/A8hiszXDaXiL4TctQAqQbqVs4jc3up6g+WLbLUdChZJgbnc+uOzhlkujn5FXkeBgrKrJ0/esPX7P42+JxEq4Ip07Ys+iSHokYl1YmzKSq1Rs3K3k4/+w5vXV2wMDgJ2FomU46/CqdSzIL7kcp8rjDqJjB1O+BJJmVld/ojJelUk3/mCTcyYYfK4IPwwHWyrj+dRLCIJ/mCepHUeRI9e406U7YcFxJ8SKLkZjsxsr03JAABDHUF02B7j3gDMf5WbppUpCGWV6EDUzsbGd9iTEiOsRGNdmOH06g50B/P574y/GvZtqANWjqZIMqZJURZZJ9ybyQYN8c8uKiqnZX0g9JqbszVFi8r66QNRjUOh7n521XhAZRVyzSNLaO8tuxY9QQPQovbDcrxQ10VGZVgfVyRLETI2jfc23B2jEOVfMZOqdek0AQH0xaZOq0SR1gXAwsEumtDSvwRmq9M6SCIilT3Es4l2X5sAf/S7YmFQNZb38KlpsZPvsJNrkx28Sl93Gor0qdQA2II5WHYieU9LTjJ5/KLTP1BNlZKS+bHmKnebnp0B2XGnxNbQIzseVK81IyAfDp6bFifeaO17eT0R0OHvmyfeYsFhFiSHcXJjqBDED/0+pwGcy1NoIIKxSpQIJZxLuvzaPPwh9nE/igSyxFP6tCBOqofeYDrEEgdqdIdcS2OXNHP+EWIaQulCDBlhqnSYvENeehOByalZyoJJWx0iAoHd5knfaDIjbFcW8O1oo9CZDVTbfqAVAntRfvh3D+JVaVVaFEKzRqqFwSQzXOx3Aie7E4dSXkFexpsvkaaKFCyWjUSBzTAv5XOJmR02GtZ92bgWspNvge2+BnzNRVLEQwAIP2ZgjafPFePaGqwV9CgXERIOkkBvjviq5Y/km+ORoFzaNcMLWg2IPYg3BwsVKcYy7CauXVm7wpt0uwnCwfrIH0jAY6BhY6MdZM6BjuOjCxgCGHKvbCAwTlMyaZLKBr0kIxvoY7OB1IuR54zdIyD81mK6Uhk6EmpOqoVI+ruCEU976m7X88C8VylQqmbBVgzGlVWCuiom5YyZ1RqkRv8AHAGVeqjBuQwZvq5t9U7zMkHvJxsMpnKdar4KuFpZimF0ER4Fdf5TCREEyv444ZxlGWR0JpqjE5nKTzE80jYQB8P1xDwes9CsXTenzW66eg7738pxf5deWvScAGkNOkqJVywEzE7a49cU2arvRGmjfdiCiPA23ZSf+jhpRtZIEXumaL2kpLUVM5SB8Opp8RP6h7hK9SDb4DFLRoA0aha9Zl1heyj3mJNgFWficW/snXTNMaVRFcujRyqmkQNYJRYJid/ujvisqJVytSshUkIArFY1FTGlhqBkGOnc4lGWsWO15K+llSE1ga7GNJgo1oI77DlPTFzw3Miogbrsw7HAeTrjXrLlkebookNcwVi+IvHanX8VkKo3LzQCYA5iB8MX45qD1+fYnOLki/UYmKGJBv8AgfX/ADhtMdcEAY7GrOZOgr2ez1MVGoZjkpVV0sx2Rh7jj0PXzxf5XglGhQNWtUXVrhWs6sAbBApklh8R074zVGmupS6B1Bkq0wfK1/lgDLZOpQqpWDE0w4hSWhGJOiVJuOknvjj5VNPT7OiDi+y3OYovUfwUdaSwBrm7RLRquQDaTv8ALBC5kCwGBeOcZp1amvwzTYxrEyrf1A7jENKrO2LcTbjsnyaei0SoW3wXTXAeVXFjSGHYqJFXb1/Q4mcSI/MSPlhiGXVewLHy6D53+WJaz9sT7H6RifaLgApP46CVLzUUDvaY/e/XBxb6mD4ehtXMWMn3p6bxIF+2LrMVOVpEiDM9RBnGE9oshWow2opSLAwDqKsQAzDsYBM2AnpviE44P7lIyyREc26jTTY+EpbUoJ+qNwp2sJuVG1/he8G8JlWo0MxaC26gFfdUyYgkbwSROGUspTFDR4LXJIchBsGm6n+63mfjnauZOXYUqWsK7yVJ0jWNMqpF4ntBv8lvF7Gq1ou+KVeZFRuaF1Eg1YvB0LdpvMggCMOpey2Ypor0xJpq3h0zHvH7bGYkcp09NIE41Ps5wZQFrMwqVIIkDSFvcAd+5N8aBUwWk9sy0eP1KppWdCFoqGhgfrKzDlAJ3AAUT2R/vYXssxQNVYy7k3O5E3PxM/LHrWd4TRzCla1NXBEXFwPI7j4YxPtT7NU8kgqUvFZZsILBO2sjZY6nt1xCUaKR2SV6njhMtTIWpVYLM2Ufbby0rPxjF9xH2aFMqlMcoTli40rYGRjznI5h6beLfUwgTuqG9+xbc/DGq4J7TuoIDkaoDTeR2g4RaHY2rw0g+7hY19PjtAgaqKzEWJH4DCw2QtHi+HAYQGHDHqnEcAw4Y6BjowTHAMPAwgMOAwQCAxeeziJUFSgwAZxKN1DLt+h+BxSgYnytQowYGCpkeows45Ro0XTLT2rp+JR+ke4zsqZgjdatENHwYEH1HnjLZSs1M/WqeeObcdgpA29Mb+rm1qaUYBaGb+rZjHLXIU0X3sBpZTOMuaNRGKtyspKtG4I7E7fC/nji4m7ddnRPrZzgvDzlDmazvoQUgFgy6mo6AHR8GgnB/HtOcytLPKOZYSsF7TDbdiZ9GxUZukVo1adInW706p1GbU9WxPWdJvgv+H3FlNWpRf3a0yv2ZO9vOY+WJyhJSHUk0BVuEqw1UjpJHmQw8/8AOOcIzaGp9fGpV0IGurNMPfYmCcG55Dk2rUW+xenP2lY8v4/riTLcKR6CJWYhVR3EiFDsFN26SAR8ji0sZJSivuTjadMnyyeE/gk8pGqkT1Xqp812xYIpNhjLZxMwlJSjeLRBDo0S9P49o3xpOEcQWtSDrvsR2P7vi/FN/tZKcfKDNAUXMnEC1bww1Iwhl2lTv6HscShJx00sUavsROiTJUKKVPCrjxKLgQ+zAH3XBGxFwRtY4k4nwM5RwuovTb3GPb7pjrgSoTpjtJH6j9fh5403AqwzVA5Wr7wE026wNr9xiEk4PJfkrFqWih+lKi6mYKo6nBmS4nSZC6tIBANryYix7zbGU9oWajUqU8wIj3SBaPLAPsXxAVK4RiANwhF3KyVv5G/wwr5rdIZcdK2emU20gk+82/kPsj4fmThu+9u3niITub4yHt9m6dJ6bpVJZhIWbpB37D1w8pKCFUXM1tZwT4YIJtqiLDz9dvicLNUBWUowlTv0+IPTAvA1mktQsHZwGZliGMDb5R8++KL2x4r4LUnSsROyTGkgiSw7eZxpTSjsCi70QcTpuGSlrYUleBrsqgADmYXCiDBJkybDBuVyVCpQelUdFq+MinU6knaSJMhIJuIMLvOLtvZdMxlgTpZ3Jq6lPIzNeLWYCYBOKrK550alSK68yrxTqNZa4Cmabno45Y3PXuTyvXZ0EXs9xR8tUNOqyuWYqdLgq7BTBJElX06ZgcwE7zj0DLzA1EExII2I8vw/Zxkc5wOnmUqVzq+kBqN05GSpMeGgnljl3nv1wz2Y9o3EUszKySAxGnSwtI6CbEr01fdNltoNG3AxFm1DIytMMpBjeDvGHF+h3H4+Y8sCPUvgrZujBcX9j6yS9FvGQ3/r+Wx+HyxmtRQwQQR0NiD5g49ZylAIxYVHg7KTKLJmwiw/Ke2BuM8IXMAhkGoQQ0XEESJF4I+WFcQqRici1QoCMLBHHvYytUqA0a4VQoBU6hBEzGnphYXGQckZfDsIDDgMescQhhwGEBhwGCA4MPAwgMOAwQCAw4DCAw8DGAW3BNTh6ShA5UmmxAJWYmNUg3AMEdDiXiubHhU8zURDUP1WYBkRUSwcAEWZYkemKvK1ijK67qZ/f5fHF5xXJrUqKdCMMwmhS/u03cjn8thPe+OLm48ZZI6ITtUyuzIQik4MKwLEAyumSDBaTfST8MUdajlVK1mp11181ipCmeoBW/W2BuNHMUXalUUIKaeDAssIxJsTuS3yOG8GrNWqfWsNSqfDBtDHZgsQY88Scs9LspWP2Nf7V5OrmaHjgKRSUcwDBmBjVqUncWax74pMrxF6ap9ILik11qpDKZ76gYIxfcA4s2XrUMpVkq+WTxCbw9RnaWPY6gL98coZXwMxUydQTTaXpA7QfeX4R+HnhONeqhpPVguVz5Fbw2q6hV5qVRVQhzYEFVWJntGAKtPwc3VqKBpp6BWCjT78gtpFuW0+ZxLx72Z+jt4+WfSU5ypNli/Kf0OB/Y/P02qVvFYa6u4bZ5L6wPmLYom21/AjqtmtRREjY7YWicV/CwaVX6Mx5YLUWPVOqeq/li+FPoMdkZWrOZxplf4EYdlCabgixBlT6bj99MHeFiCugIjbsexwXsKLnjORp5ykldUVqlM3UifUfqDjxn2o4YctWFaiSEY6lPVG3K49S4NxjwqgJHKeVx+v6+mOe2nAUYFomjViY+yx2Yfh+5xxy48Xj4fRdStWVPs17QDNUgbB1gOPPuPI4n4zwGnmaTqFCu1ww3LDafLHm2WqVeHZqGvB5h0dD1GPob2fytCrl0q0iHWooYMfy8iO2GfNHGpLYPpvK4ni3sZxpslXOUzMrTLRf/bY9f7Ta+PTONey9LNUqiMoVnAIcC+oDkJPUeWK/wDiZ7ELmKRrUV+vpi4H+4g+z6jpis/hb7VNVX6HWk1KYJRiDdBYhvMTF8SU70Vx8ld7D8eqcPzDcPzZ0rqimTsrE2g/cbcdjjce0/ATXRmpiGBDGLFtPUGDBH7B2Nf7f+yq56lqQfXoDoP3h1Q+vTscDfw69pqnhjK5vkrIdKa+VnUREz1G3mMCn0YHokuUXwl+mTD0gWSnVUBitSaRs2lAbfe2MW77QeyilGqLVZqgqpqIDNqZkVvq0YkGNQgNJgXM4svaXhYIFSgoDaixAHOrERIv15ZBIt1FsRZE08wUJd6Lq6+NSV31ITTYq0NuDHvHphKfkKBfZT2g1gUK3IwshmwIJWFm5QkQJuNj0J0FYESCII3/AOPLGJ9svZvwyXp1SaS1QxNQyA7IvNZZ0myn0xd+yntKuYApPy1QIUnvflJ6gwYPWD1BwU6A1YaK98W2QzisIO4tfY9hgLPqDIIgjp2xSFyMPqaFpxNQ+aRTBFxvOFimo8VgAOiuRYFt46DHMJiNkjzMYcMIDDgMeojjOjDgMIDDgMMAQGHAYQGHgYwBAYcBhDDwMEx1Ri3o5qmctUWodIp86k3+A7mSfnirUYmoOVNog2abgg72BGJ8sG467GhKnsJ4xTTOLSzxplTOh0Yz38F37ytvXAmd4elUQ49GHvDzBxcM9RK/h1FQ5asNDECGAPuupmCA0HaRJwKmnxjlGlcwvLzQVbswEAlTvAPXHHxSUVUl2X5E27TKP2nSqlf6VTOqloVAV/8A56QsOPPeRsY7YvmqvncjSzC//s0IaRuwA3+IEf3KcC08mKirlqhA2aBq+sp0yN7csmN+2J/ZXJVMlXZCytQeYGoF1B2OkEk9NuonriPIq3EpF32Ccc4stXKrpaDWKqfK/N+/PEdPgNCoK1V2hFZUWIA0hQCyn7wN/ODgPigTL5pai6qlIVGZUAIhtqgEjcGPw88aD2Wo5TNUnUqhY1KjFIhlDOSvnt1GKZZi44lPxjIZrL0xBNekhD0qo/mUiNie6xv+mNb7OcUXNURUUjVs4+6w/Q7jywPwSkS9bLMalKpTPIVdiGQ+6RrkE+R/Q4zGVP0TP1aihnpU/q61SB9uCzQsAEG0DoDhoyxYGrRva5iwxV5lzi0cao03naOs3wFWyp6gjHVFo53ZVhSWkCe47j/ONlwRw1M0Kl1I5Z8+mKWhlCCLHF7w3LEMCfliXO01RTiTsznG/Ylc4py+oJmKZ1UajTDUp5lMXJH+D3xR/wAOfbT/AE5amUr0m0K7TUWSyNPMGUmIsTYfPHpXGMuWTWs+LT50K3JjsOs3BHUE48V4vWq0s5Uq1UQNVc1TTMOg1mVDX3WdjMHHFt9nT0j17gPtpk83WalRclgpbmUoDG8arkj0xmP4icDTLr9KoAUqpcElBDM2qbfO46gY849rOECj4bCrTc1AdQQ+6d9u3ScbTJe09LNKlStRqeJTVKNOmjuWqnSSWLMRAMLsesknGujdlfS/iBnKZR6pR6YPOoUKWBH3u/oIxZcT4eeKomby9LTyw6sy62M9PIDqYJ7YpeO0Fr6KGXQPVpgmu6CUVZ6kCXKgxqAkxsTMLhbVOG1KwWpJAXU4Gum1IgFXUC4KzMG1/SWyfgFANDiVbh+ZCgEKHmrQtzkCINjuCL+mNLmeINWdK9Ey9NSC6yNKOD9VKgO4mxfYXtuMDZaijU8wjKaleoJes2nVVptGnwrkAXQG9vlDaNKplazAFuS5WpE6D9oMhIP2dSzIgOO2N2bo0NF/Gpq6MQrwSrXKtp2N4iOg88ZTjnCq2X0+GRo1BkYcpRmMeGW+6dI8pjY4uc3WXxEzSSrwVcLEOYsG1SquATDRed7jHOKcSarSJQB6TrIsJAmIYMR1BvvbA+A/Jb+zvHVzqeE505hZALfa07o/9Q/58sA52qyuyBTrBgyDAPr1+GMPXoVaTD30LXpsRvF4MXtYg9Ma7Jcd+lRqYlwBM2noSPwn/nAcseg1fZOpAFySev8AxGFjrUZ2OFiWT9x8V7GRAw4DCUYcBj2zzRAYfhDDgMEwgMPGEBh6jGANp04xKBhAYeBgoB1RiRVx1VxIq4IC2y6+NQ0/ap7en7/IYdm8uj+Fm2AL0waLsNxqVhSf8dJOB+FV/DcHobH0xYTTo+J4oJpVClMgdqrwP/E3+GODnVWvyv8Ap08bun/sxPDmr5dmqqpzFITT1E8+mmSAQO0z8sH8VpUuJUJoN9dTuoNmH3lI3/5GL/heT8IGhF6R0eRH2W+IviSt7N0KlVKsFKiura05SYIJDRvMYNejWzX6tg/FQmcpVqVO1fJuAI3JABU/Egr6jDvZj2Gy/EMmlenUajmVLKXSxFQEzrWRM22gwd8UGcoV+FcRWvX0+FmmcnS0zTdgWkbgpqU/DGq4DxFeGcQOufoub3IBIWoLqwA76unfyxxp0dIHxfPcQ4eUGeoCqqEGnm6QmdOwqgd5IMwYJ33wX/C7KU8zlM41SGNasSw3jl6j1Y40P8S/aSh/pmZFOqpd1FPTs3OQG5TB92emMDw32TdDSq5fMNlalRmpqSeV3pwsMJ91mDDr7y2vjJ+5qNF7J5pspXORq7rLZdyLtT6pPUrPy9MaPN1QWkgemPOfariuYASnn6P0fM0iDRzNMfVuwmLjadtz5gY2Hs5xZc5lhWBAYctRR9lxv8DuPLFoyJyRZ0gXPKJjBNamUUsRcHE3CaiimbXm/nhVKs+hxOUnY8VoamZUDud5x5f/ABM4KQ/joC7OSRpQgaegdvdkSQLybY9HFibzhlFRVD0agBRu/Q9InC/KDXueP+xvBaFYv9IfVWnRToA6Z1L/ADGqbaVnYdR1MAlZjgxC1KM+PVpNqDgFahWny8pJOtLaSm62InbFrxbgQo5plFNFYBaqSoCOQStROwV10EfdbEX0qg70qgqilVU1zLMVAlgURgTBUhgLbgYKAc4bnDUSlUy4CVVco6gQHmwVjEqNSgW2LeWH5pbM6OKZ8dQEfSfCJVRUWqu5RhqsDHKN7YHz+eormErqxVio8RVnSGB94x71ip8wPTAXGKpLF3OqWkMDN490xv0I8r4NGHrxGgjlERlRwIUH+RWU+6rHdDJIO1422J4jnGqBmBMF1Ia2pHCARt/cOkiR3xnc9Q1S3Xrf3hF5wbw7PgUyHI1MBLP9sD82F79/iMHoHYNwzNvRfQw1IRpZSbFTaL9I2PnGL16YpGjVoufC0kMjbEDWQVUc0gte3QHpimq5pSukqrCSVckqWAF1IExPS4gwcWFCoF5Hko0kTZ0YbnyqLuY3BnvhJOxki4zlMVgdSBlKSrBwAVPMNJ6MCJmexxjMw5RmJaHEMrKwKvHcrYMRB8+ovj0nh2QpJQCoDVFXUdTANBb3lVRZTF7wLk3x57x3JimWpKSUDTBsEa8kAC4Nr7WwEisoNRUn5LLh/tJUdSSKIv8AbcIdh0J288LGdp5eg16lZ1fYgLqFtoM9otjmF1/UJv8ArLsYdGFhY9s84cMPAwsLGAPAw9RhYWMBkgGJFXCwsFAJlGHgYWFggJUXBOazyOqlqgApc5GliSUB3tEAEG15GFhY4/1jpJl/03bQbVzSlEzKmQIp1P6lP8triSQxj0JwRmc6aaK6iSalNPg7qG38icLCxDjk3FplppJ6Cq/BafGMzng9ko0ky9EndKrTUZx6EJ6iRjIcLptmspWylUxmMmxp6p+6zCmQw7FWX0g4WFiD7Kh/FPaD/UqHC8u6jxWzQSsSBzeFpBM9dSuDHfGlzHsPQq5I+GpSsS9Skwd9KvrcoQuqB0FgO+FhYz8BIfZDMVuIZJhUrK7Kxp1qdeklRCw7EQTIIvOMRnaR4Tn1CsUo1INREYspHkHBMAmd53vhYWMuzPo9AFcjbBlLNDTBGFhYtyInxs6KojEJuRO3bCwsRLEdV6eep1vD/m0ZQlhZl6g+W/Y2x5Rxql4NYJUtC2jmBDsum/bfcYWFgrTEYOcqG2HMNoMCBMjDsjm0TQxB8NrMpvBuAwG202/zhYWHkLEsM9wvT4hdtAgwFEjVpDA9+YE7G3xwLxDLg1Cjqg1GJQHkcEBWH9La1lRtOFhYjbbK0qKZU0OVclYJBi9xjRZDIjMZdq5qsGRwo66iBY3FiAd5wsLG5XSs0FbosvY72hegxLqBSYqCF6EhoIHaxtNttoxL/EbO0XrUVQcxSWhYtEqCetrC1pwsLCxbM0LJcOyRprNJn3gneNRsbi4Mi1rY5hYW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8" name="AutoShape 16" descr="data:image/jpeg;base64,/9j/4AAQSkZJRgABAQAAAQABAAD/2wCEAAkGBxMTEhUSExIWFRUXFx0YGBcYGBobGRcXFxgXFxcaGBoaHSggGholHRcXITEhJykrLi4uFx8zODMtNygtLisBCgoKDg0OGxAQGy0lHyYtLS0rLS0tLy0tLS0tNS0tLy8tLTUtLS8tMC0tLS0tLSstLS0vLS0tLS0tLSstLS0vLf/AABEIALcBEwMBIgACEQEDEQH/xAAbAAACAgMBAAAAAAAAAAAAAAAEBQMGAAECB//EAEUQAAECAwUFBgQDAwwCAwEAAAECEQADIQQFEjFBIlFhcZEGEzKBobFCwdHwI1LhFGJyBxUWM1OCkqKywtLxJENzhJM0/8QAGwEAAgMBAQEAAAAAAAAAAAAAAQIAAwQFBgf/xAAxEQACAQIEAwcDBAMBAAAAAAAAAQIDEQQSITFBUfAFE2FxkaHRIoHBMrHh8RQjQlL/2gAMAwEAAhEDEQA/ALFeXY/AE4JxCsO0C6k4hT4toA0oXbKsJ12e0yjtJZIqZiS4AFTTN/KLj/TBmTPkgcS4Yaly7+RivTu06cZYAo0C0kK/xpJPVMG5NxJet8m0MArZSGSHc8Sr945+cLJVqVLOJKikjUGLPaZdinjErChRJqS1Qzsqh1GbZwlt1wNtJnBSBmCr/eNPKE0Y6dgy7+0y5hwzJYWBQrFCPko8Kc4JvC5UzgFITm1CGLcSK8aEikMOztwHClS0YNydw+X29YtUuyBNcohBTcl09xIUgEkqwOTqUq3aZ+sOrAkJly95CW50iOaFrUkS8KQHJUoEuxBAADZtm9Nxgax2mdZ0EGUVBLAlKcWIBhsanlSAlqRvQPvuyhUiYsfrQjPpFUuCzy5KkMZct1pG0zrL+FL1KoulvSoyVJSHJowbImufB4U3VYGCu8lbQwlOJNQQc0uKaVG6HWwnEezVnujh8Wm7xVgEWUTHE5CFpZ2UMVd9ab+MGHEEMM3yI4wmvbtB+zzEoWkHGgkAFlE4gBnTCNp2c1FIl7Ilm3oMbpmBUsKGT0q9Og46QJ2nmql92pMkzMS0IJBLpSpRcsxds9OkUKy9tZ8iamT+GtGNKSlEyVMMtAXhUpWFljeQQyTR4t9uv6RNtEmTLtA/FSWw1bC5qx1AOf5TCp8RsutkOxapciTMmEEpRVTBy44b8oRTO3ktcyVKlV7xaUVBBGNQTQECtYfXfKkpEyVix4CFLxNRwFJLCgDAGBF3fJVbSru0nDIQtLBtoTFMqmZoIjuVu62GWEAijUOeuURC7ZT41IxKNdouByGkSu6t/PyidQgxHZy7JoAK6QOsmK5KtCZNvnrnTQAoJSEsr9zAAN9UhxmTpF1lBJAIYghx5w2wosSojOoga02Qmqen0hvPlCAicMEArlyHz9YcWCSBoIgmIxEEKAOoIcnzenSJZM1qRCDGadk8oGUsAKeODaHpvgC8phxs8LxDwBbZMGg6xT+17EIA40HFvpFu/ZCqorzivdpbGQtII0HuYdbgYjskghAZRQTNRUMCWJLV35ecMZ1392pyoYlEjXwpLpYb9tT+UMbmlgSy4BdQz4ZMdM4Y2iwCeljRQqG0OrcC0UqP1ttcjRKpenGK4X97AF321ZAl4tkJIAZswQNd7bo7vyYEqSKZEj0HyjVz2IJmLxAhSQHBO9ScuDRJeSQZtUuwAy5nMxYUi+Wta6JB8g0NpHZlS2KsXRvLaI46GDrsUkNlDaRfEsuz01II6OKwQXEJ7GvX/f8AREZDKb2mlgkboyAS5Tbwv+XjKVygEZMp0njnQ8vWFc6wWScQEKKFHT7cQTbrZOTSalExG8pr5FIb3iDs/ZZU+eAhBRh2iAaEhSUj/UTkDTnCTuotoaG6QPOudcyakJAW6lrzYDErgC4ACR5xZbT2fSLOt8wkqByYgH0g20XhZrIjaIBD4UJqpgWDDyFYntNuSpC8SVkBklsGFJXspKgF4iHIzHlCUo2gkhpy1JLPgfHJZSWbZUcBU5fI4T97o2hNoKsRlo/xOw6Rq572lSUd0uinfIMxpmTwMc3heksrIAWW+JKhhPEHFF1rblTkMpExXxIwgDPf9IglTpneZjA/o8LDe2FpctPiclSiSaYafZhZf9tmIlKWSS2gLD0yiqVRLYNyx3lekqssrDqDihIdLHxAMD5wJZ7zlISRMnv4SwJV4VBTUfdHnVpvKZQslzvdXq4gWfbJxPjIH7oSNSM2fSK+9kMkz061dp5bESwsnQgAD1L+kVO/iiatE5cgTVpLISTiclQIACzhclqnhlCKzpfxkn+NROu4lh0hte1o7uQiZmU4SOYUkxVOcuYbuNhb/KGJqZPfyhhwzJZCkiuApUFO3w953dDqAd0LbpvVE8CeEAqACZiXIUls2UCM8wamutYvF23okzZllnJSAWQgFmmpMoKUkg0xDb5gcC9B7Ydmpl2zv2qQ67LMLH9wk/1atBXwq8j+9opvSwaueMlUpu0kWmxpKRMVZ7TMQi0CpLKU7YCFFQdwCwIypm7w4st8WyUqzg4JkqWkpDEgrdIQnEVONH4k8opd13mPGGMpbYgNDk4BOeYbmDvi1y5qaJUypa/CasCWTV/hJodxNc4dqx3sHiKGPp3lFZ1urW+6tZ9WGsjtfgSBOkLQtU5sthEpSzUrFNlFd+UWGz9p7MtK1ImpUmWtKCQXcqwCnEFQDcIq6ElJCFnZNAo58EqP5tytaa5mXZd9mUsItElBIU6Jg2TiGRJSQddXZxvETXgZ8Xgaajmp39b6eHwM5FwoFptE2ZN7xK2HdKUSJeJjqWOI5bgSkUJh5MtgSCXyGg0GfCE1s7OpTiwrmJC1JWohT4zLKSkKfQYRQNQc4gnWOccQWUTkrmY1hQY4cARgSKgA4Q/MnMxR/kqLtJWOf3GbWMr+wZdHaaRaSUypjqAxYSCDh3h88xDFUsnIRTbtsUmyzBP/AGaZLUmXNJCSVoqR3aEiqicOtBTjFtsF/wBnmKwomJUcYRQguooxtzAFd0XQqxlsympRlHdG5tlUKiIgo5LDcfvKGotCVAFKgQQCORyPv0gGeh4tRWziVKIU7uN8bKEqWSQ8YhCgOEctV3z+sDiTgM5CUgUAEVHtlNeaE/lA9XMWmSDFL7SzHtC+GH/QIKA+B1dKNlPFfzEMFoUC6RUc98RXDKcygdST0BPyiyos0tg6Blma+8AIkSoEpIDE+IbmBPvvhbOlYpijxbJRyHJvWHVtCRNASAAEPTeT9I1JtUhIbvUPrtDM55REQVolEZBZ8m+cYqxLLAIYDQqYV5Ae8MJt5ygaKfkhZ+QgY32nMJmK5JA/1GGADfzGo/2f+c/7oyJDfJ0kq6j6xkG6BZlU/YbJMQZiZ88SslDuVKZywfCrfkcOkHi6UpD2e0hD+LEhQWapUXURifC4Y02gWDVkum7kyZEyRNnSps0K2O7SQUlwRiBUrCXAcGlNY6n2Y97NWcLd4C5DkFbBDDQ7Zep9Yx15yUPHp/gupWzHdqKEN3kuzzUnVcsE0/iINHaGRvWUUqT3aSDTElTFWE7JLCrEDWEy7tdZKgCTUlhUufb00iOz2JeF1hjiXl+XGoJNDuaDeUVZCuV9SObJRNImqSCrCAHqwqcjR3JrHNlnhSSRotafNK1CJJNmZAbd71iBMnCksG2ifMkkwjk3uVMJC9pJff8AX1aIu0k17Ory9xEAmF08/kYi7RTPwD5e4hGwXEV4yiyG+8olMuqRQU+ZjVumUR97oinLqA/2VE/OCW30CScPhUTypBF+Keyoo+y5B1YA1gVCeMF3iR3UoHwtXlsv6RXN7CyeqFH8o61S1y1pJB713GYIlAAgjJiXiy9je08u2ylWeelKl4WmoIpNRkVpG/eBkWNHDQduhISEqnfETgoo1wpd8PDfFHmTpUtSJsiYEzEqcVAbkCAeBBcEEiLk7aG3JdXDO0NxLuqeCkldjnHYXU4S1Uqb4gBzUEuKpIDy6LcMOE7UtXmxI03uN3iHSLH2eviReNmXJnISoEBM6W/hPwzEHNnDgioI3hzRbzu2bdVoEqb+JZll5U00Cku5SoiiVB67icQoSI0Rd0Ynnw9VVqW638evfzseg2G0pUBLWQp00yIWlizfmBD+Q4GNzvw/ESZeii7p4KOoFdrMOX3wksNmxysaHwYnVh8UpTgmY252K06UWNSXdltZOwsbQ8Q3j86Wz4hvWhJ6nDYiGIpKrD7rk/AsV0XrhaTOLoySs5jcFcNyvsMJgwqKTn7iKi/dkJJeUrwLzCCcknTAdN1BuaaZaZgSUAktVB1DaDeBuiqpTU14mLE4ZxvUp+bXPy8ea6dmJhBfPZ9E040Mldaszk6uKpJrXjXfBVyXuJ4wq2Zgz3K4p+kMiIwqU6U7rcywlGauih2KZOlqwonLllOEYVbSWQCEJKVVCQ5oGHygva+rcEuklSpacLSmTPSkhOKYBMStCw0suwfaLNVrled2pmBxRYyU3orePURXJiAo4VumYk0INQeB6HoRvjr0p08RHTRizpphlyduBNs4Us1SvBiIKypQS/8A60pcsXomCP6SzFKSJcucojLBZ15HXbT8oVXVaBKtG3+G+o8Cw70FMJpUChZwBUC/2RQUULDKSEAO40cGK8kk7SMklldisqvG8FeGz2g8T3Use4PpCm0XlOClBdlSVAkF5oKiRm5KM9M9Iv8AbLdKlqTjWlOJQSHOZ+zHmV+W38SaoZd4ohtdrSGUUI3qg2y9pSlu8kTZIGSwykgc0/J4a2S3S7SrCiYheJ3LqOGhNUGqct+6ALktxTLniYyT3C0gP4iQGA35wt7G2FEmcZilEDecgnGkgnpA2IXKy2fApaaFgPCCBWuRJ4ax0bnANZiwdwTLHukxHKtSPxZpVsBRJVphSBXo8Q2ztbZEJ70rWpLtiQkqS+7ExAPM6QU0TUYS7kSoeJf+PD6JAgG2XWhNChxxWo/OIbP23si1CWhS1qNAlNSo8MI4GDf50BysU888Q94N0S8uYs/ZZf8AYyTzQCepDxuDlXgp/wD+Bf8AjT/zjIOZciXlzPLuyNpXNnzkLmLIZS86uAlbvqXGZj0eYgFRcUxClGOFIUDzCiOgjzDsUR+0TXzMhxzUhIPuY9LlWhBSVlTbILbsaiQDxASOsYpa5V9/QkHZMlUQ+cc2g7CSCNfcwBa7SkLWMX2CYFvC1/8AjoIVXEp+p+UXSejKc4ZZlbIiCYQx5mFlltZwiNTrSWPP5CMrqEcjuarbT5+xgXtCr8HzHuIgM7aTz+UavtX4R8vcQildgW4LaA4SH1EELuIJQr8RZKQVYjics6szmNG3QLONBziP9vUpRTimDTMtuL1qDFGIw9Wq4uErW3NtCpGKd0TBYf73iD7cHlyv4P8AjAUsB8/ukMbQAUy60YB+BKQ8aJbozS3QB/K7LCpcipDKUaP+VO4iPN0yD8MxX+M+ygY9g7U2KxWkpRPtaZSkE7ImyklyE5hYJ0HWEkrsvdqFUJtIYV/bJCEuVBJDDCpwl1O7GNLkktTsUKtKNO046lNuW1WiTNQuUsmZiCQAmWrHiIGBXhJCqDPccwDHsl+WmROKbutKMSJiCpS0mshfwLSW34q8Q4YmKnJslgkKlzZUuWmcicEhpy5uIEEYgMTEuQ3ECGc6Wtcm0WoAiYonCR4pafCSOKUvTgMsxXRrKorxVtbalWLyZrJe9yv2GbabmtgkTi6DWXMyRNlg0rUJIdv3CWLoUDHoN5XdLnSU2qzeAVIFDKIqoEZhD5jNOYcM1S7O3hItqVXVaAVoAUqRNwAGQUpSwAfLaUAlqBOHLw9XBfpu9a7OTgXKWZay+JM1GFKpcxlChZWgDANy1XTRjoVamFqd5T24rr36u7sdpOEpWkEOQtJqxOvIv6g6vEkoKlqoXQaJJOv9ms6HLCrXI18SWd2kkKUFBSSTmlKWAFAzVDVLbq6FoJsvaORVya7Kga4hkkniAwJ1GeUQ9XRUsRS72nF2fDrr9x/dS0Ga5yNTvTxce+biLNapOHOoOR9geMeffz1IxAiYxGR1YsGO/wDTlFiuftZKA7qYoLTozaUIqwbL7oK6lJTVmc/F4CpTvVhF+K/I3V1hfed3pmhwwXorfqyt49R1ib+cpRUAnEAciWLcCQT1PvE/eJPxDrHN+ujPezMUJKcbopFt1RMSQU5jNSR+YfmRxHuCw9kvJdnUAWmSlFw5OFTjIEZFhz/iAaLpeV3y5wAVRQqlaSykngfcGh1ioXjdy5JKSkFKj4ckr1dH5F64TqPOOxQxMMQsstH1t8CVKd9yw3guzTpcicgBKZc5JmpOJRCRUukPiGy1BrwIij220pLvQAknyJhtdts7klaQok5KcpUlswoMygdxD0zoYXXpdqFpWqQDiKS8ou4UQaIPxfwuTkxUMmlFw0ZinTcZK4WLGuYtKpqe6lAuFYwsr1AKMOy4A1cVrFlusoQrGg4inQilQQNB9iBrzmpWoykqBWllKSlnSFPhJBUGBYtyhdYr6kSlKlLWoLxMxQc8s04hnxjLnlcfKrFjXKRNlTErBKJmMLDs7kpUAQxGUK5X7IiXIlOSmzqKkAh9pQUCVUZfiOfyhnK/qy2uIjzUT84qEm0ypkwoQtRWDVOBqvhZyWNTBcpcAqKLPIuyR3qLSiWEzE1SoBmdJR4RsthJDNR98EW29pyAhSSpZIH4YAdRbEySwOIswcs5DxytP4ZGTJ6MIA/nBKlAgMUEtXUEActYZSYrii4WSZLmy0TZZCkLSFpVvSoAg57jGRRhMw0QcKdAKAb/AFjIszC5CiWns4uwWoIVNCycKgQGoSpxmcgPWJ1Xqoijh5YLEvUuRUAUqNIOvq+E2qb3oyTLCFABQq638Yr4k18uSqdKdwCWSQgaHZBD0/h9Y5+dOfXXFDyp5Yu3XVjuZb1Eu9SInsduKtgmgV1cCFHcEthKsnoXcM7nE9GrpBEmTMAORZj+VhWur9BF0ldWM2Rj2yTMw+p9zEonhWMD4VMeeFJ+cIZdqUl3Qd9CNfOJZV4Da2VJcucSFAZAZkMctIzumwZBkrMc/lGr6V+EfL3EAJtgUxCgRvDHg8d3nPKkMNfkQYCVmSxLaaADjEdoZ/M/6lRzNU7NWN2lSjVidMtHp6Rah0akrhnbZjIkje3+2FcmY2gHl+kT3vPZMlTOwdhVzsNCy3QWtUKP5WJYTOQpvFi9AgffOB7ruOyT5KZmBSVFIJGNR55ne8Mv5VbIuYuQE4f/AGVJ0/Cb7rFdkTjKQEBQoGzEXTelk9TdC9/AIn3HKSCEhTHNjVmO/nFt7N9rjIaVPKpktgBMNVp02tVj/MONBFCmW0v4xERtX746j6wicuY0lFnqV4zLBIK50pUoqWMaglaFFmGFEvVOIhyB5iPL7cozFKmFZxKJJy10HAZDgIgVNH5xHJnD8xixNi6JWGlxpLKUXcqA8ksaevSGKjEVll4UpG4V56+8dFX1hZTPomBo9xhoQe9vd6v3Z0kxzNUrBsu5yahqXzOVI4WaNqfn+kAXra0YgkrZtACc2blT3gwkZ+1cT3OFm76tZV9/hXLH2bkqMwLUpYKASylJLkjDogb9+kXJE87z1in9k5bSzMfxkYapOymvwqLFyxBYjDUCLH32Q4e7xwcdUzV2uWhx+zsPbDp89Q9VrUG2j+g/6gC+LTPXJXgmYQllLcO6Q5KRuNM44XP9Pv784uCrkUbuVKSkKnTA5Gy7qUmmI5MkMa/CYt7NpudZO+i1E7TcaVG1tZO3yeSy70nY1ATDsnPyB+nSJpN62laVJQynJSXDjM9MnzEWOR/J1aQVYlygpZKgHWRkwS4QWIER3N2PnS1JSqdZlPO73ZnAumWvEpnSCWau5o9RUqpxtc4E4OUdFcOtFpmy7MuakpM9RQFTcLhZAYuCdpgGBz3uYXdm7ImfPXNnS5SlBl4gkpVjxAgna50aL5KuuZRsLHIjEzc8LRzbLuWAQVoBwlhUk00GfQPUbq89xk5XvpyK8t9LG5BPdJqxwCrOxw5trHMxSwlAM5lEgFRQNuhJGFmS7eTRigXopQSkEMEghyQAah3DU0qXjZn57TMTmnQCredX/wC4dMSUGtzdsWyFGKXcNseXMmKIAxqqTRkhyffpFsvIvKIJzTUgfukuB5ZRVbLdMoye6UMaTizDHbBSptQWJDisPHcVlfRKsLD/AMt//tTP+cahoOx1kFBLV/8ApM/5RkWC2Gt+MpFnVoJQBYOXSzvWgrnpuirTrYpEsqwB6Bq6hTnnrFptyhMSEn4QBloo1Y8k+0VztKkIQNKlROpCRrvNc8+Mc6EG5PzXta/7F82tPuJbqvUKn90lOEYJgDl/DLPAbt8N5c0O6Qzor0++kV+4rH+PKW2ZWk+ctSTTSoObZwbd850iun0ixr/Y/JfvIol+leb/AAOrBJSssokBiThDmgJoDnllBibpSr+pnS1lqJUe7X0XsnyUYHuL+sT/AHv9JhdMy/uj5xReTquKeyT9b/AbRUE2uL/AVbLsXLpMlKQP3k0PIsxgObZqMFKHI5eS3HpBl3XtPlJ2JqgPyu6fNJpDe756LQFhcmWFJAIUgYHcsXSKQtSvKlHNNaLl8MkKaqPLF6+JS72VOlS8SZpDEO6A5fi7f5Y3be0Kpc4oIASCRzZ65Z5dYl7RKBs6tC4+cKu1Fnaco8Ve/wCsa42a1QkYqzuhxI7XS9S3NKvdLwZLvVM9csJMuig7LDsVJctnpHnxSN8bNnJ+EnyJg5IbhUY3vY9T7cXKLUqWozcAQFfCFPjwcQzYfWKpL7KSPjtRHkge8VX9iJ+A9G94xNhV+X2izMuZbe//ACWS1XJY0UFrBP8A8kr2AiBN32Rv69T/AMSW9EwmFjVw9fpEiLIsbvb3gOpHmFX/APIwXZLOMlqPmr6CNSLNLKgEg781ZCBJQL4XSTuBBPQEw1kgSk18Rz+Q+/pAlUSR0OzcLLEVlmSUFrJ/jzf8hsyY3n7REZjVgE2oO5IjoTsRDF+EZ7ns5YuMtmFhTV3epjtVgZHehIWVZuBmQ6Q5ehLJ5lMRfzeVse8ZtK59KwzscmegMELbLa2R/mY+kI8TGC0epwe0aWIxtWMI6QXTfx/I2sssS0JQAAAKtQOaqbzJiQ2kPnC2ZZJh8cwJ5UHGpH+2IpF2HF41s9ci4Y5KDNp8PDjHIVNTleUtWdWc40Kei0ivZDmTbUpWHUQAfhOEk7gohhm/2SGa7zQkn8SfKVq4UUq540lJ5gfWKveKWV3acACWZJObpS+ru4Jd6vECDMT8Ckj9yYw6U9461CmqUcqJSh/kU41Gmrrbw4c/2LirtUcBSZ7gu/4QLg5u8sAjmIX/AM9SgcS1zCokB1kopnTKnAPnCFU1ZDYVF95PWi4iXhOadrR0LJ8mURFjky9YSnFfSrX8vhF7u62JThUFqlpBdYUSQx1LKqK5vT3eW6/ky6IQJqt7gJfRzrrvyZ481uSeVTAhKXNAxQ4FcgHpmc95i2z5aUkAj4icAKc/3lKpifQO3BmiyMnY5uKwsM6za9evucTO0FsXPSkLSkuwThC5Sq1cAY0kCrufDueLDMmFvEsbKskAtWhAwmo0FXBqDFTlWtCZ/eJSDhBSSmYVVUxZVEh2rR8uIIdC+0NUFuafmRFsYyaucvG4OpNx7qGn2C7ymsHejH5D5xTh2rs5L4lEE5hC1DqkGHnaC3fhy1pSVgkEAM7EPqQNIpFp7OyFEqKA5zLQ8Dhzi07D8dpbP/aj/Cr6RqKz/ReTx6n6xqHE1LXMnKStiCQ7+QAHVyekZeckT5Zlr8J8vv8AUwZNl6xwUtGRK2xY9RZd9xIlqCk4nD5l882jhPZ4CqBgLbtg5aCqTxFK5GHEoQws5ga5r9cfkjs1Yrl12RcucgLSz4mOaVbKsjkeWfCEc9w3L2/7j0OevClSwHIBOF6Karee8QjvC45azjkqwliTLUp0kZuhR5fprGdyUKzb2yr95B7pyglHm/wV2zEkM2rPlX5nhDa7F9y6i7qYZZMXzeu5s+ELxNSkmq8qAslIHmXPQQai07ilt4BZtzA0HP8AWKq0s8XF7HqMJ2LSpWlL6pey8v5B7Xd1nUFJmLUkaglIL8Az6wQqVIB7xaSSQWKkPnuxZEtuB6wPNCBUOD+ZTU/hZLD0hepY0QFb1LLDyf8ASK3KUlZvQ6VLsvDR1UPa45lzZZGxLDbykCm5yC/UQDOsiRUiSkbqH5P95wJ3h3yk+Z9iaxyZ4Gc1/wCEBP1hVGxqjhaS2ivREc+wAh0TcOmyjF7iFduuuY34c9Si+RwpJ4hvb7LRc9B/tFcyPpGG0EDZlpHFVfp7xbGcolFbsnC1Iv6Wm+WlvLh7FRRZlqLYzxJJaGNnuWX8Sio9B9fWOhMSJin2dGfXVqZPBiCN/t846Sk7HE7L7PoOOaolJ3a8NHbbx8UdyrvSnwhKOKQ6upieXdUvNTHiQ5PIZxDLd6H0HyhhKtTOMIciij8gfvnBik9WeljSpZbKC68NvY5l2BAylEDeQke/1jsoQB4Ek51UB847SmhJCn/MpQAr/FhJ6x1UCjZaEt6gpHWHDdJWRzIUHDpbdhmA9Q79HhghSUmjf3Q/WFqQo1KUM4zCvKuKHsmypKQzLWa4FuN3hSWfPNtMo5ePo/UrFFTTcFRiUdlGLk59qR3NuhU1JQtJSDkQpKNoFLO5LhsVG3QzlWttkTEJLZA1qKUxEDe7ab4PkEEVmJWTpVPuTTgTGanTySUk9UY6/wBUXGSun59e4mVcYq63OuFJVo1aEDpA8y4ikUH+VHoweLOZhAGyoDqPn6RLKnhVD9X+caVOXMWOJqQSstEUufdUw5V6v0xD2gU2RegXTdiblTF0MXmaoB6Dq3llnXWF9qtaA4IJV+XNXU+EcyOUFVGaaeLnL/kW3RMmEgKlpJGSzslI1NG0DcaQ/saZZBUcS28Si6JSQGqoqACW4JOUJJcxSChakp7orSC6iCASUgvkWcEtpiFM4sdrtcuiHM0VGBIaWxDENl/eDlnqzxqpu6uZcS25WS9Ovyhf2hnGThWtOZAThThxJz2cRXjZ3rhJCqZGKxb7zxFVFEfCnIHnV24P+m+0tkmy5ciWpUwoCnTiCsKVGoSkg1BCSQC+u+BwpnBAD6Aban0NdkcP+410W2jRhKay7369h7eayJdkQrMpD8gH6soRqSykhTEPoQxHMQstlo7y02NOMKKZa1KbTZZiHORo+RaHURI8PirqtNPmyEyRujIkJjcMUDISjHJl6Q5MgDKALTQ5RQ0OmBd21YllzuERzH3c/qI4EVsYME4kZQDaZNDhwgHNBolT5t+U+kSIUd0czlMkqVkASeQqYAy3KAFTZZriUk5VU4HAKoT5NEyrSPhWK57IBfcptl+LaQP3gWpRlzVAkklDO1csJqwyYBg0RzUEKOMB9WPy6UMY5I97h3tbb1XqErmAF0hzvVVvMxysY6qUDwpTyEaZLPpvPy3RiSdwPEuw6lhFZ0Wkdolyxx4AD2z9IlIAyRTeot7gRGCo5qLcMvSkbTJS2r8Wb5wA2Zyubw6N+p9Y5q3hB55+r0iRhpGFCmcfLpEC1ZC22WWWCFJxY1Go0FHo44x2iWNw80k+rxDexKsKTThl5xHKsoPhYnmcXSOlTu4K55zDfRUnCMb/AFPw432DZaA+Q5h/nSD7ONB1JI9XeFCZakl9rq46ORB8uYVAOcuTeVfUxZB2Z1aM+FrMJVNUMgDrspLdXBiJVrVoUA8A561PUxHhGqkkcQVN12fSJEsBr/eLDoKRbZssSuRS57KxEqJAzLOOQ/WCk3ko0fE++r+piBaiQ2nQfrEK5AOYHWObiku81LIRdufX3DROUHwoCTvAPs0ESrxWKllUahY8PtoTGyDRJHEGNFJGSiOBc/pGfKgSzf8AUff+i3WLtNhoVEcFgjooROu/CSUownFVnBAZga1YdfWlM/aFagEcPtoYXYsfCH4HIMRnw5GDZoo7ilJtpaj9d6TSakITvSxZ6NiUrZzoA2dBA6phZ0in5i7PvOWI8aAaAZxDIdSmSnERRzRA4JSGrzfLLQEGSPEpbnjl5MaeVeVIgqhGOgXdE2YtbLWVBmJZsJoxYB6110zDPFhMkJSSDh0r/WF8gBmiurdc4q10zpv7WkStlkVJbIvVjTMirddbcEMcKXmTdSXZO8n6eTCqTtpfpOditJ2Xp8/PsU3tipYXJNUFTqwbbEhg+2o1DnJPHWFqZyyCAhKSdalRficocdspkoLlMpSpjnEslktkdkBzVquwAoK0CkIBFMhmWYDy1PmwjbRWhswa/wBeosvGWLNau9lS1qSZdVrCiCSXLKZgAwDcTwgqX2qT8Us80KCh8ocWa8pYAxzQh9kFRwgtuJo/Al6GJ5l3yZm0US1n8wZ/JQr6wG2jw+Moyp15xlvdiYdpZH5yOGExkH/0dk/lWOGNR9y8ZAzmbKXuUmmUDWmTV2gqSYnmS3GcKQSqlxCqU0MZkmBlIaEaHTAzSOe9aNW5WFJXVgCSAHLCtBvijTu38ok4JSzxUQPQP7wqi3sFyS3A74u4pnTGJWl3BJBNQCcRFXBfNojkz1YWU606PmD60guftLMxsK1FyUk4CWDcRyLRCsKL5JUMwXauopwjHN30PeYOm4wi3fNbr+jaJQoQBvFPYROhBNdefyGXWIbJLNd293A6wRjljN1n0+kUs6a22NBFfEX3Jz8yz9Y7TZ9QjzVpzBzjr9oX8KcI5fVhHL4s5jndUnon6wpHc0oaFT8E6/fCMAAFQkfxn5GO5csaIccWA+vWMXMAyI/uJB6nKIHwK1b6zyHSkgAB9xxF06HPqDyiUSFtmFcDmeW+CL3unvyCnZWN9HB0dt/vxhMUT7OcKwW3KqlXIj5R1aVpQVjyOIxMcLipwqptN3TT4Pw202+w1lWopoQpJ41HrmIOTNx+BI88h5Zwpsl8IOyrZO41T+n3nDZEwkbLKHOg5nUcM/kyTT1O1gsRTrR+ieZcuPpw9CWXK1dz+6APU19Y3R6APv8AEfM6dY0UBtov6CNUUCQAQOLtmKA8QekWOokje7RWtl5vr9zUwuWeIyFaFoGXajjCAzkPU/fGCnPOOTNybzPiPCpCd0r6EbHd5s3qI332hcebj1jbn8rfflHTvSFIo8mchjkx9D98IKu2Wly6ykUo1TnUD5wGeFD5ejQVYZgcGh0pnvNM3r6weAHZvxHKJpUcKRs6DTz08sqR3NZIqxU2oYMNA7YzyLB9IxKTqyAdCTlvVu8+TaxMnAh1EFSgcz/tSfn1hTO3roE3HZVG0GYSEYUBqDEynGP92gwsDmDvrZTKBSQHlyviUfHM5cIrd326TKnhU5K8agUoFSDtUSouwJdJrTi0WgnHteEaBw434RkP4ukb6WsTj4pyz9dfAmvubLXIVKARLbCEGZhScRUPEtdEksQwOLlFXttjnSkjvZSkJ0yKTyWCQesegFBUFIphUCC70B0AFXP5nd68Io99dnTY5ZnSbWZeIkhHgSok0BEvDiHEvkKGNFOdimOOqYZtwinHdpvXzvsO7kuTuGtE+YlEtgwxAYhmQsFLKDaAwVZe01nWVIkSsQBDqWjDLNSwQCxVvxMMwxii2SVaLekd5OmKlguMTAYaULCoLO25nfOLbd92olCjk6k6/QQzZ57F4qeKqd5MMmWlySyRwAp7xkdgiNQDMO5cTg8MoBlTIIlTHpCkJFl6wFOUN0FqU8CWiW+VIgRbaidKR57Im2aTapqJ1mlzF1KCp9xIpkSlxzCd7k+jTpVGihdpLrMwlTNMTUcWyY+xgIKdpKVr2A1zEuMhuVX1bQ/XVoimgDZPMNv0IbT2bdA13z32Sa/l5MKafe7I0gEMHDffWMNSnKG577B4yjjNab+riut14mpYfOnDQ8YkCWypvoI6lne26vvxPKOAa06n6aRQdaJLjOpJHHL6ekbE3cG8vrSOAeu/WJUySRkSYUL0WuhytROfv9jpHCSSQBv0z6x2qZLlH8dWEDNL7fkMJaupG+IJ/axApZpAfRShiVrxL6VfIw6o1Wrxj66HMxfa+Ew94OV34fwHTbBODTEpUkjVQd/3VAsK6ZZZxJIInFcpSUkpz1SUuwNah82IduOVVt1vts0gTAvCdE1z4J57ov8A2Wu6ZKs6U91hUp1Kehc5ODXJo6UU4wSla/geGxVeNes5xvbxdysXj2OQQ8vZJ0qpPXNMIFWOdZjXEkHLVJ+R949os1iI8YHAih9KQDbbtSoEMC+eRB5g0iKbW5TFOLzQdnzR5FNtalrBNVGm0Wlim5svWGV2XEq0IKlTFBAUUhAGAEirgFwEgk1O5mix2zsvZ0krEvGrRBUQh/vTKKlPtE+zzFYVKlHESACWZ3DA5pi6Mk9hZ1JuTlNtt7+IbabiMlaT3hWlqbJGGhDZbTeQ9o2kEZGnmOtflBN39r5c15VrBZwQpAZlAEOa7ju5jcRNspwmZLWmZLfNLON2IBw/nGPEwne9tD03YmKw+Tu5StJu4vKzqKeR+kYlY4ffA1HlEmPgH6H9Y4mS/s/p9Yyno2nunclT5v5/Oog27ncsCGarO9eFf+hCpMwpzDt9+cM7DNNSNosw0w8nyHGFasPCakrcR8HTmSoqqAPETTNnIy0bzjuS1S4JHCiX4b9ft4hs5AG0doh1HFU7nPwp9YmLctwAbzbT7eAZpciRcsHPNwQWqCNWIPQvm0TWTtrInBu87pYLEzdnezfCOT6kcxcTkPkT1bcNQA56+YXaXsmp8cpCZlAVyy6FgkE0UCEq3YVZNrG3CxzJnE7WxDoZLK719Cz2++ky0KWpUpQSlSgyw9EuCUttDh761SxWWZbJwtE1SsILs7JxaACtQ+8gcYR2WzgKTKn2SekBTn8DV9GQka5t1j0ORJwgAJKQ1AQQQOILEGNWXKcDEYt17JKy89zuVKCQAGAG6JSY2AI7wjSAZSDD9tG42TGQSBaT1giWswuEyCpaoUAYCXYR0YjSqJ5ZcbohBbOlFzu55QpvKxYg4FR6xZZh0b9IX2thAYUeYdo7qxNNl7K0lyw3atCtd4EpBaqanMg03PlzcU1i+XpIY4xlqIpV72Ey1d6jwv8A4T9IeL4MF3F3i7EdiveVlMSUEDxJJw6/CfCOT6RZLDdMybVDFA/9iiEigB2noks1OI3xSBOclglBFBhSBXLPMcoZ3JJnSiSk4nYsQ6HB1BLHzhalCnLc6OE7YxeHuoyv53aXuXOXdtnlI72fOASGqxwk0YIdissfhd2itX/2oWoYLLJVKlazCD3iuIHwD14gwam6Js5feTllSt+4bhokcAGiw3XcyUsQh+Kq9N0CPd0/0ooxGMxOJd6s2/Dh6FJuzs7MngK7stoVbIL1fefKLbdnZJAYKP8AdQMI8yan0izSrBv84JCQKAfSFc2zOoANkuyXLDJCU72DqpvJcwykjUDziIqw5ACOTPeFuOohRapJeNLYhohCo2FQQ2F1vu0EZO3SENvuoLGFacSTod+9JzEW/HviCdJBFIgGjzK3dkgHMrzSc/JWsIVSJslTpKkKHl10I4Gkes2qTwpCm22FK01AI3HTlFimytw5FRl39KWAJyFJVqpDEdCxHUwbJshmJxyPxE6tUp4FPiB8mgO8+y5cqlqr+VXyV9esI5RtNnmhaMUtaddDwIyUPSI6VOZsw/amKw70ldcnr/X2HtocHCtLHV/mP0juyrIOwosdGLcPPOC7L21RMZFts4V++kZbyBmn+6YdWfs5ZbSnHY7WjeUKDtzHiHm+ekUTwrX6TuYbt+nN/wC5WfPr+SOQDgRM7tQBJ21B6h3AUWbL7akqSn4i+rb+Q3cTF07NXeE2YSJrTB8RBJBxEqBcsR8qQqHZ6QZ5EuapaXqGCilTmiyFVZvkXiv/ABZ6WL123hryUtLXtbW/wKrIoIadNS5d0oL76MWFdeJaoEWa772lqYEhExTliUhTDPDpqa8zUwJe1rlSAQVYiaEMSrDnTEMKQwG0Tllo9GvG/e8mlMlIQEhnA2nyzqQrgPDTVzG+EIwjZHl8Vip4iblJ6cFyXItduv8Aa1JkScJIGKYvxYB8Kd3eKNa6V1DMysmpLnfrFa7P3Z3Yxr8R03c4fPxhZO5QiVMyNvEKo5K4BDszTu9oyI+8jIIDaQ8EyyxjIyFCHImUiRCyRuEZGRAHK1wtnpLmsZGQGEXzQ9IXqu56FmMZGQowDK7LyULxpRiJq6jQcg8PLPdwYP0EZGQG2yJIYSLGBp55mDEN5xuMiDGiDStDGlgjImMjIAxGVb4jAplGRkAh0ktEhUY1GQSGEtmI0qZWkZGQQGlMcxAVosoO7pGRkEAvn3cp2zgC2XPiDUVwPyMZGRLitFYvDs/nh6H6xX59mUhTg4VDIg1HIiMjIti2VNDu4+2tqkMCoTU6iY5JZm2s6NTc5hnae2JmK/8AFld1OUSS+EmtVFBNHd/y566ZGRaJa4N+1TTLSmaTjriUS6lDNJUR8TVzNXOZcOezVxIQnGRxAd67ydTGRkVyZYkWVIJiZBjIyFGMJiNcZGRCA5JjIyMgk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2658" t="10194" r="23847" b="7733"/>
          <a:stretch>
            <a:fillRect/>
          </a:stretch>
        </p:blipFill>
        <p:spPr bwMode="auto">
          <a:xfrm>
            <a:off x="3424212" y="3125339"/>
            <a:ext cx="2103130" cy="171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2553" t="9800" r="23637" b="8521"/>
          <a:stretch>
            <a:fillRect/>
          </a:stretch>
        </p:blipFill>
        <p:spPr bwMode="auto">
          <a:xfrm>
            <a:off x="3408850" y="1009941"/>
            <a:ext cx="2159438" cy="174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22662" t="9405" r="23878" b="10096"/>
          <a:stretch>
            <a:fillRect/>
          </a:stretch>
        </p:blipFill>
        <p:spPr bwMode="auto">
          <a:xfrm>
            <a:off x="559558" y="1042689"/>
            <a:ext cx="2210938" cy="1774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l="22448" t="9013" r="23847" b="8521"/>
          <a:stretch>
            <a:fillRect/>
          </a:stretch>
        </p:blipFill>
        <p:spPr bwMode="auto">
          <a:xfrm>
            <a:off x="6277970" y="1003330"/>
            <a:ext cx="2183641" cy="178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 l="22238" t="10390" r="23847" b="7930"/>
          <a:stretch>
            <a:fillRect/>
          </a:stretch>
        </p:blipFill>
        <p:spPr bwMode="auto">
          <a:xfrm>
            <a:off x="6294087" y="3111694"/>
            <a:ext cx="2197454" cy="177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 l="22448" t="9997" r="23847" b="8324"/>
          <a:stretch>
            <a:fillRect/>
          </a:stretch>
        </p:blipFill>
        <p:spPr bwMode="auto">
          <a:xfrm>
            <a:off x="9116705" y="1009942"/>
            <a:ext cx="2197289" cy="17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 descr="http://www.laumas.com/images/soluzioni/chimico_big.jpg"/>
          <p:cNvPicPr>
            <a:picLocks noChangeAspect="1" noChangeArrowheads="1"/>
          </p:cNvPicPr>
          <p:nvPr/>
        </p:nvPicPr>
        <p:blipFill>
          <a:blip r:embed="rId10" cstate="print"/>
          <a:srcRect l="18785"/>
          <a:stretch>
            <a:fillRect/>
          </a:stretch>
        </p:blipFill>
        <p:spPr bwMode="auto">
          <a:xfrm>
            <a:off x="9225886" y="3102560"/>
            <a:ext cx="2183642" cy="1787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http://kviagens.pt/assets/img/novos-destinos/3.jpg"/>
          <p:cNvPicPr>
            <a:picLocks noChangeAspect="1" noChangeArrowheads="1"/>
          </p:cNvPicPr>
          <p:nvPr/>
        </p:nvPicPr>
        <p:blipFill>
          <a:blip r:embed="rId11" cstate="print"/>
          <a:srcRect r="11744"/>
          <a:stretch>
            <a:fillRect/>
          </a:stretch>
        </p:blipFill>
        <p:spPr bwMode="auto">
          <a:xfrm>
            <a:off x="3261815" y="5051480"/>
            <a:ext cx="2251881" cy="161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6" descr="http://www.africa21online.com/arquivos/artigos/9221_artigo_paineissolares.jpg"/>
          <p:cNvPicPr>
            <a:picLocks noChangeAspect="1" noChangeArrowheads="1"/>
          </p:cNvPicPr>
          <p:nvPr/>
        </p:nvPicPr>
        <p:blipFill>
          <a:blip r:embed="rId12" cstate="print"/>
          <a:srcRect r="11805"/>
          <a:stretch>
            <a:fillRect/>
          </a:stretch>
        </p:blipFill>
        <p:spPr bwMode="auto">
          <a:xfrm>
            <a:off x="6269769" y="5047943"/>
            <a:ext cx="2219139" cy="1625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23849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>
            <a:spLocks noGrp="1"/>
          </p:cNvSpPr>
          <p:nvPr>
            <p:ph idx="1"/>
          </p:nvPr>
        </p:nvSpPr>
        <p:spPr>
          <a:xfrm>
            <a:off x="259306" y="2033514"/>
            <a:ext cx="7110483" cy="4176215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A Tunísia tem uma </a:t>
            </a:r>
            <a:r>
              <a:rPr lang="pt-PT" sz="1800" dirty="0" smtClean="0">
                <a:latin typeface="Calibri" panose="020F0502020204030204" pitchFamily="34" charset="0"/>
              </a:rPr>
              <a:t>grande diversidade agrícola e climática </a:t>
            </a:r>
            <a:r>
              <a:rPr lang="pt-PT" sz="1800" b="0" dirty="0" smtClean="0">
                <a:latin typeface="Calibri" panose="020F0502020204030204" pitchFamily="34" charset="0"/>
              </a:rPr>
              <a:t>que lhe permite colocar no mercado uma </a:t>
            </a:r>
            <a:r>
              <a:rPr lang="pt-PT" sz="1800" dirty="0" smtClean="0">
                <a:latin typeface="Calibri" panose="020F0502020204030204" pitchFamily="34" charset="0"/>
              </a:rPr>
              <a:t>vasta gama de produtos agro-alimentares </a:t>
            </a:r>
            <a:r>
              <a:rPr lang="pt-PT" sz="1800" b="0" dirty="0" smtClean="0">
                <a:latin typeface="Calibri" panose="020F0502020204030204" pitchFamily="34" charset="0"/>
              </a:rPr>
              <a:t>(incluindo produtos orgânicos) com uma </a:t>
            </a:r>
            <a:r>
              <a:rPr lang="pt-PT" sz="1800" dirty="0" smtClean="0">
                <a:latin typeface="Calibri" panose="020F0502020204030204" pitchFamily="34" charset="0"/>
              </a:rPr>
              <a:t>elevada qualidade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No ano 2014, produziu em grande quantidade: </a:t>
            </a:r>
            <a:r>
              <a:rPr lang="pt-PT" sz="1800" dirty="0" smtClean="0">
                <a:latin typeface="Calibri" panose="020F0502020204030204" pitchFamily="34" charset="0"/>
              </a:rPr>
              <a:t>legumes</a:t>
            </a:r>
            <a:r>
              <a:rPr lang="pt-PT" sz="1800" b="0" dirty="0" smtClean="0">
                <a:latin typeface="Calibri" panose="020F0502020204030204" pitchFamily="34" charset="0"/>
              </a:rPr>
              <a:t>; </a:t>
            </a:r>
            <a:r>
              <a:rPr lang="pt-PT" sz="1800" dirty="0" smtClean="0">
                <a:latin typeface="Calibri" panose="020F0502020204030204" pitchFamily="34" charset="0"/>
              </a:rPr>
              <a:t>frutos</a:t>
            </a:r>
            <a:r>
              <a:rPr lang="pt-PT" sz="1800" b="0" dirty="0" smtClean="0">
                <a:latin typeface="Calibri" panose="020F0502020204030204" pitchFamily="34" charset="0"/>
              </a:rPr>
              <a:t> e </a:t>
            </a:r>
            <a:r>
              <a:rPr lang="pt-PT" sz="1800" dirty="0" smtClean="0">
                <a:latin typeface="Calibri" panose="020F0502020204030204" pitchFamily="34" charset="0"/>
              </a:rPr>
              <a:t>produtos hortícolas</a:t>
            </a:r>
            <a:r>
              <a:rPr lang="pt-PT" sz="1800" b="0" dirty="0" smtClean="0">
                <a:latin typeface="Calibri" panose="020F0502020204030204" pitchFamily="34" charset="0"/>
              </a:rPr>
              <a:t>; </a:t>
            </a:r>
            <a:r>
              <a:rPr lang="pt-PT" sz="1800" dirty="0" smtClean="0">
                <a:latin typeface="Calibri" panose="020F0502020204030204" pitchFamily="34" charset="0"/>
              </a:rPr>
              <a:t>tomates</a:t>
            </a:r>
            <a:r>
              <a:rPr lang="pt-PT" sz="1800" b="0" dirty="0" smtClean="0">
                <a:latin typeface="Calibri" panose="020F0502020204030204" pitchFamily="34" charset="0"/>
              </a:rPr>
              <a:t>; </a:t>
            </a:r>
            <a:r>
              <a:rPr lang="pt-PT" sz="1800" dirty="0" smtClean="0">
                <a:latin typeface="Calibri" panose="020F0502020204030204" pitchFamily="34" charset="0"/>
              </a:rPr>
              <a:t>citrinos</a:t>
            </a:r>
            <a:r>
              <a:rPr lang="pt-PT" sz="1800" b="0" dirty="0" smtClean="0">
                <a:latin typeface="Calibri" panose="020F0502020204030204" pitchFamily="34" charset="0"/>
              </a:rPr>
              <a:t>; </a:t>
            </a:r>
            <a:r>
              <a:rPr lang="pt-PT" sz="1800" dirty="0" smtClean="0">
                <a:latin typeface="Calibri" panose="020F0502020204030204" pitchFamily="34" charset="0"/>
              </a:rPr>
              <a:t>tâmaras</a:t>
            </a:r>
            <a:r>
              <a:rPr lang="pt-PT" sz="1800" b="0" dirty="0" smtClean="0">
                <a:latin typeface="Calibri" panose="020F0502020204030204" pitchFamily="34" charset="0"/>
              </a:rPr>
              <a:t>; </a:t>
            </a:r>
            <a:r>
              <a:rPr lang="pt-PT" sz="1800" dirty="0" smtClean="0">
                <a:latin typeface="Calibri" panose="020F0502020204030204" pitchFamily="34" charset="0"/>
              </a:rPr>
              <a:t>uvas</a:t>
            </a:r>
            <a:r>
              <a:rPr lang="pt-PT" sz="1800" b="0" dirty="0" smtClean="0">
                <a:latin typeface="Calibri" panose="020F0502020204030204" pitchFamily="34" charset="0"/>
              </a:rPr>
              <a:t>; </a:t>
            </a:r>
            <a:r>
              <a:rPr lang="pt-PT" sz="1800" dirty="0" smtClean="0">
                <a:latin typeface="Calibri" panose="020F0502020204030204" pitchFamily="34" charset="0"/>
              </a:rPr>
              <a:t>romãs</a:t>
            </a:r>
            <a:r>
              <a:rPr lang="pt-PT" sz="1800" b="0" dirty="0" smtClean="0">
                <a:latin typeface="Calibri" panose="020F0502020204030204" pitchFamily="34" charset="0"/>
              </a:rPr>
              <a:t>; </a:t>
            </a:r>
            <a:r>
              <a:rPr lang="pt-PT" sz="1800" dirty="0" smtClean="0">
                <a:latin typeface="Calibri" panose="020F0502020204030204" pitchFamily="34" charset="0"/>
              </a:rPr>
              <a:t>produtos </a:t>
            </a:r>
            <a:r>
              <a:rPr lang="pt-PT" sz="1800" b="0" dirty="0" smtClean="0">
                <a:latin typeface="Calibri" panose="020F0502020204030204" pitchFamily="34" charset="0"/>
              </a:rPr>
              <a:t>de</a:t>
            </a:r>
            <a:r>
              <a:rPr lang="pt-PT" sz="1800" dirty="0" smtClean="0">
                <a:latin typeface="Calibri" panose="020F0502020204030204" pitchFamily="34" charset="0"/>
              </a:rPr>
              <a:t> pesca </a:t>
            </a:r>
            <a:r>
              <a:rPr lang="pt-PT" sz="1800" b="0" dirty="0" smtClean="0">
                <a:latin typeface="Calibri" panose="020F0502020204030204" pitchFamily="34" charset="0"/>
              </a:rPr>
              <a:t>e</a:t>
            </a:r>
            <a:r>
              <a:rPr lang="pt-PT" sz="1800" dirty="0" smtClean="0">
                <a:latin typeface="Calibri" panose="020F0502020204030204" pitchFamily="34" charset="0"/>
              </a:rPr>
              <a:t> aquicultura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A Tunísia reforçou significativamente a sua </a:t>
            </a:r>
            <a:r>
              <a:rPr lang="pt-PT" sz="1800" dirty="0" smtClean="0">
                <a:latin typeface="Calibri" panose="020F0502020204030204" pitchFamily="34" charset="0"/>
              </a:rPr>
              <a:t>agricultura biológica</a:t>
            </a:r>
            <a:r>
              <a:rPr lang="pt-PT" sz="1800" b="0" dirty="0" smtClean="0">
                <a:latin typeface="Calibri" panose="020F0502020204030204" pitchFamily="34" charset="0"/>
              </a:rPr>
              <a:t>, sendo que a sua área agrícola biológica tem cerca de </a:t>
            </a:r>
            <a:r>
              <a:rPr lang="pt-PT" sz="1800" dirty="0" smtClean="0">
                <a:latin typeface="Calibri" panose="020F0502020204030204" pitchFamily="34" charset="0"/>
              </a:rPr>
              <a:t>500 000 hectares </a:t>
            </a:r>
            <a:r>
              <a:rPr lang="pt-PT" sz="1800" b="0" dirty="0" smtClean="0">
                <a:latin typeface="Calibri" panose="020F0502020204030204" pitchFamily="34" charset="0"/>
              </a:rPr>
              <a:t>(2016);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A participação de </a:t>
            </a:r>
            <a:r>
              <a:rPr lang="pt-PT" sz="1800" dirty="0" smtClean="0">
                <a:latin typeface="Calibri" panose="020F0502020204030204" pitchFamily="34" charset="0"/>
              </a:rPr>
              <a:t>estrangeiros</a:t>
            </a:r>
            <a:r>
              <a:rPr lang="pt-PT" sz="1800" b="0" dirty="0" smtClean="0">
                <a:latin typeface="Calibri" panose="020F0502020204030204" pitchFamily="34" charset="0"/>
              </a:rPr>
              <a:t> em </a:t>
            </a:r>
            <a:r>
              <a:rPr lang="pt-PT" sz="1800" dirty="0" smtClean="0">
                <a:latin typeface="Calibri" panose="020F0502020204030204" pitchFamily="34" charset="0"/>
              </a:rPr>
              <a:t>empresas operacionais </a:t>
            </a:r>
            <a:r>
              <a:rPr lang="pt-PT" sz="1800" b="0" dirty="0" smtClean="0">
                <a:latin typeface="Calibri" panose="020F0502020204030204" pitchFamily="34" charset="0"/>
              </a:rPr>
              <a:t>e em </a:t>
            </a:r>
            <a:r>
              <a:rPr lang="pt-PT" sz="1800" dirty="0" smtClean="0">
                <a:latin typeface="Calibri" panose="020F0502020204030204" pitchFamily="34" charset="0"/>
              </a:rPr>
              <a:t>projectos de pesca </a:t>
            </a:r>
            <a:r>
              <a:rPr lang="pt-PT" sz="1800" b="0" dirty="0" smtClean="0">
                <a:latin typeface="Calibri" panose="020F0502020204030204" pitchFamily="34" charset="0"/>
              </a:rPr>
              <a:t>só pode atingir os 66%.</a:t>
            </a:r>
          </a:p>
        </p:txBody>
      </p:sp>
      <p:sp>
        <p:nvSpPr>
          <p:cNvPr id="4" name="Rectângulo 3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2601727" y="1422002"/>
            <a:ext cx="2623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AGRO-ALIMENTAR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0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52816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Fonte: FIPA;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African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Development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Bank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;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Food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and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Agriculture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Organization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(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United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Nations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) </a:t>
            </a:r>
          </a:p>
        </p:txBody>
      </p:sp>
      <p:sp>
        <p:nvSpPr>
          <p:cNvPr id="11" name="Marcador de Posição de Conteúdo 2"/>
          <p:cNvSpPr txBox="1">
            <a:spLocks/>
          </p:cNvSpPr>
          <p:nvPr/>
        </p:nvSpPr>
        <p:spPr bwMode="auto">
          <a:xfrm>
            <a:off x="7615450" y="1419371"/>
            <a:ext cx="4176214" cy="24429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34" charset="0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defRPr/>
            </a:pPr>
            <a:endParaRPr lang="pt-PT" sz="200" dirty="0" smtClean="0">
              <a:latin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A TUNÍSIA NO MUNDO:</a:t>
            </a:r>
          </a:p>
          <a:p>
            <a:pPr marL="0" indent="0" algn="ctr" eaLnBrk="1" fontAlgn="auto" hangingPunct="1">
              <a:spcAft>
                <a:spcPts val="0"/>
              </a:spcAft>
              <a:defRPr/>
            </a:pPr>
            <a:endParaRPr lang="pt-PT" sz="1000" b="0" dirty="0" smtClean="0">
              <a:latin typeface="Calibri" panose="020F0502020204030204" pitchFamily="34" charset="0"/>
            </a:endParaRP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1ª exportadora mundial de </a:t>
            </a:r>
            <a:r>
              <a:rPr lang="pt-PT" sz="1800" b="1" dirty="0" smtClean="0">
                <a:latin typeface="Calibri" panose="020F0502020204030204" pitchFamily="34" charset="0"/>
              </a:rPr>
              <a:t>tâmaras</a:t>
            </a:r>
            <a:r>
              <a:rPr lang="pt-PT" sz="1800" dirty="0" smtClean="0">
                <a:latin typeface="Calibri" panose="020F0502020204030204" pitchFamily="34" charset="0"/>
              </a:rPr>
              <a:t>;</a:t>
            </a: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1ª exportadora mundial de </a:t>
            </a:r>
            <a:r>
              <a:rPr lang="pt-PT" sz="1800" b="1" dirty="0" smtClean="0">
                <a:latin typeface="Calibri" panose="020F0502020204030204" pitchFamily="34" charset="0"/>
              </a:rPr>
              <a:t>azeite</a:t>
            </a:r>
            <a:r>
              <a:rPr lang="pt-PT" sz="1800" dirty="0" smtClean="0">
                <a:latin typeface="Calibri" panose="020F0502020204030204" pitchFamily="34" charset="0"/>
              </a:rPr>
              <a:t>;</a:t>
            </a: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2º país de África exportador de </a:t>
            </a:r>
            <a:r>
              <a:rPr lang="pt-PT" sz="1800" b="1" dirty="0" smtClean="0">
                <a:latin typeface="Calibri" panose="020F0502020204030204" pitchFamily="34" charset="0"/>
              </a:rPr>
              <a:t>produtos biológicos</a:t>
            </a:r>
            <a:r>
              <a:rPr lang="pt-PT" sz="1800" dirty="0" smtClean="0">
                <a:latin typeface="Calibri" panose="020F0502020204030204" pitchFamily="34" charset="0"/>
              </a:rPr>
              <a:t>;</a:t>
            </a: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10ª produtora mundial de </a:t>
            </a:r>
            <a:r>
              <a:rPr lang="pt-PT" sz="1800" b="1" dirty="0" smtClean="0">
                <a:latin typeface="Calibri" panose="020F0502020204030204" pitchFamily="34" charset="0"/>
              </a:rPr>
              <a:t>tomate</a:t>
            </a:r>
            <a:r>
              <a:rPr lang="pt-PT" sz="1800" dirty="0" smtClean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22662" t="9405" r="23878" b="10096"/>
          <a:stretch>
            <a:fillRect/>
          </a:stretch>
        </p:blipFill>
        <p:spPr bwMode="auto">
          <a:xfrm>
            <a:off x="8475259" y="4304497"/>
            <a:ext cx="2784143" cy="2234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1523554" y="1271877"/>
            <a:ext cx="2623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AGRO-ALIMENTAR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0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52816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Fonte: FIPA;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African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Development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Bank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;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Food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and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Agriculture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Organization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(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United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Nations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) </a:t>
            </a:r>
          </a:p>
        </p:txBody>
      </p:sp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435211" y="1975260"/>
          <a:ext cx="11301864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7288"/>
                <a:gridCol w="3276474"/>
                <a:gridCol w="4258102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pt-PT" sz="50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pt-PT" sz="1000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pt-PT" sz="2000" dirty="0" smtClean="0">
                          <a:latin typeface="Calibri" pitchFamily="34" charset="0"/>
                        </a:rPr>
                        <a:t>Projecto Integrado de Desenvolvimento Agrícola</a:t>
                      </a:r>
                      <a:r>
                        <a:rPr lang="pt-PT" sz="2000" baseline="0" dirty="0" smtClean="0">
                          <a:latin typeface="Calibri" pitchFamily="34" charset="0"/>
                        </a:rPr>
                        <a:t> para a região de </a:t>
                      </a:r>
                      <a:r>
                        <a:rPr lang="pt-PT" sz="2000" baseline="0" dirty="0" err="1" smtClean="0">
                          <a:latin typeface="Calibri" pitchFamily="34" charset="0"/>
                        </a:rPr>
                        <a:t>Kairouan</a:t>
                      </a:r>
                      <a:endParaRPr lang="pt-PT" sz="2000" baseline="0" dirty="0" smtClean="0">
                        <a:latin typeface="Calibri" pitchFamily="34" charset="0"/>
                      </a:endParaRPr>
                    </a:p>
                    <a:p>
                      <a:endParaRPr lang="pt-PT" baseline="0" dirty="0" smtClean="0">
                        <a:latin typeface="Calibri" pitchFamily="34" charset="0"/>
                      </a:endParaRPr>
                    </a:p>
                    <a:p>
                      <a:endParaRPr lang="pt-PT" baseline="0" dirty="0" smtClean="0">
                        <a:latin typeface="Calibri" pitchFamily="34" charset="0"/>
                      </a:endParaRPr>
                    </a:p>
                    <a:p>
                      <a:endParaRPr lang="pt-PT" baseline="0" dirty="0" smtClean="0">
                        <a:latin typeface="Calibri" pitchFamily="34" charset="0"/>
                      </a:endParaRPr>
                    </a:p>
                    <a:p>
                      <a:endParaRPr lang="pt-PT" baseline="0" dirty="0" smtClean="0">
                        <a:latin typeface="Calibri" pitchFamily="34" charset="0"/>
                      </a:endParaRPr>
                    </a:p>
                    <a:p>
                      <a:endParaRPr lang="pt-PT" baseline="0" dirty="0" smtClean="0">
                        <a:latin typeface="Calibri" pitchFamily="34" charset="0"/>
                      </a:endParaRPr>
                    </a:p>
                    <a:p>
                      <a:endParaRPr lang="pt-PT" dirty="0" smtClean="0">
                        <a:latin typeface="Calibri" pitchFamily="34" charset="0"/>
                      </a:endParaRPr>
                    </a:p>
                    <a:p>
                      <a:endParaRPr lang="pt-PT" dirty="0" smtClean="0">
                        <a:latin typeface="Calibri" pitchFamily="34" charset="0"/>
                      </a:endParaRPr>
                    </a:p>
                    <a:p>
                      <a:endParaRPr lang="pt-PT" dirty="0" smtClean="0">
                        <a:latin typeface="Calibri" pitchFamily="34" charset="0"/>
                      </a:endParaRPr>
                    </a:p>
                    <a:p>
                      <a:endParaRPr lang="pt-PT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Calibri" pitchFamily="34" charset="0"/>
                        </a:rPr>
                        <a:t>Objectivos</a:t>
                      </a:r>
                      <a:endParaRPr lang="pt-PT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dirty="0" smtClean="0">
                          <a:latin typeface="Calibri" pitchFamily="34" charset="0"/>
                        </a:rPr>
                        <a:t>Principais componentes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pt-PT" dirty="0" smtClean="0">
                          <a:latin typeface="Calibri" pitchFamily="34" charset="0"/>
                        </a:rPr>
                        <a:t>1. Promover um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desenvolvimento</a:t>
                      </a:r>
                      <a:r>
                        <a:rPr lang="pt-PT" dirty="0" smtClean="0">
                          <a:latin typeface="Calibri" pitchFamily="34" charset="0"/>
                        </a:rPr>
                        <a:t> agrícola sustentável;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500" dirty="0" smtClean="0">
                        <a:latin typeface="Calibri" pitchFamily="34" charset="0"/>
                      </a:endParaRPr>
                    </a:p>
                    <a:p>
                      <a:pPr algn="just"/>
                      <a:r>
                        <a:rPr lang="pt-PT" dirty="0" smtClean="0">
                          <a:latin typeface="Calibri" pitchFamily="34" charset="0"/>
                        </a:rPr>
                        <a:t>2. Desenvolver as infra-estruturas agrícolas;</a:t>
                      </a:r>
                    </a:p>
                    <a:p>
                      <a:pPr algn="just"/>
                      <a:endParaRPr lang="pt-PT" sz="500" dirty="0" smtClean="0">
                        <a:latin typeface="Calibri" pitchFamily="34" charset="0"/>
                      </a:endParaRPr>
                    </a:p>
                    <a:p>
                      <a:pPr algn="just"/>
                      <a:r>
                        <a:rPr lang="pt-PT" dirty="0" smtClean="0">
                          <a:latin typeface="Calibri" pitchFamily="34" charset="0"/>
                        </a:rPr>
                        <a:t>3. Promover o desenvolvimento participativo;</a:t>
                      </a:r>
                    </a:p>
                    <a:p>
                      <a:pPr algn="just"/>
                      <a:endParaRPr lang="pt-PT" sz="500" dirty="0" smtClean="0">
                        <a:latin typeface="Calibri" pitchFamily="34" charset="0"/>
                      </a:endParaRPr>
                    </a:p>
                    <a:p>
                      <a:pPr algn="just"/>
                      <a:r>
                        <a:rPr lang="pt-PT" dirty="0" smtClean="0">
                          <a:latin typeface="Calibri" pitchFamily="34" charset="0"/>
                        </a:rPr>
                        <a:t>4. Desenvolver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a capacidade institucional do governo e das instituições beneficiárias.</a:t>
                      </a:r>
                      <a:endParaRPr lang="pt-PT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pt-PT" b="1" dirty="0" smtClean="0">
                          <a:latin typeface="Calibri" pitchFamily="34" charset="0"/>
                        </a:rPr>
                        <a:t>Infra-estruturas rurais </a:t>
                      </a:r>
                    </a:p>
                    <a:p>
                      <a:pPr marL="342900" indent="-342900" algn="just">
                        <a:buNone/>
                      </a:pPr>
                      <a:r>
                        <a:rPr lang="pt-PT" b="1" dirty="0" smtClean="0">
                          <a:latin typeface="Calibri" pitchFamily="34" charset="0"/>
                        </a:rPr>
                        <a:t>      </a:t>
                      </a:r>
                      <a:r>
                        <a:rPr lang="pt-PT" dirty="0" smtClean="0">
                          <a:latin typeface="Calibri" pitchFamily="34" charset="0"/>
                        </a:rPr>
                        <a:t>(estradas de acesso, redes de fornecimento de água, criação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de perímetros de irrigação, </a:t>
                      </a:r>
                      <a:r>
                        <a:rPr lang="pt-PT" dirty="0" smtClean="0">
                          <a:latin typeface="Calibri" pitchFamily="34" charset="0"/>
                        </a:rPr>
                        <a:t>…);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500" dirty="0" smtClean="0">
                        <a:latin typeface="Calibri" pitchFamily="34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pt-PT" b="1" baseline="0" dirty="0" smtClean="0">
                          <a:latin typeface="Calibri" pitchFamily="34" charset="0"/>
                        </a:rPr>
                        <a:t>Agricultura participativa </a:t>
                      </a:r>
                    </a:p>
                    <a:p>
                      <a:pPr marL="342900" indent="-342900" algn="just">
                        <a:buNone/>
                      </a:pPr>
                      <a:r>
                        <a:rPr lang="pt-PT" baseline="0" dirty="0" smtClean="0">
                          <a:latin typeface="Calibri" pitchFamily="34" charset="0"/>
                        </a:rPr>
                        <a:t>      (plantações de árvores de fruto, financiamento de </a:t>
                      </a:r>
                      <a:r>
                        <a:rPr lang="pt-PT" baseline="0" dirty="0" err="1" smtClean="0">
                          <a:latin typeface="Calibri" pitchFamily="34" charset="0"/>
                        </a:rPr>
                        <a:t>micro-projectos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, actividades de preservação da água e solo, …);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500" baseline="0" dirty="0" smtClean="0">
                        <a:latin typeface="Calibri" pitchFamily="34" charset="0"/>
                      </a:endParaRPr>
                    </a:p>
                    <a:p>
                      <a:pPr marL="342900" indent="-342900" algn="just">
                        <a:buNone/>
                      </a:pPr>
                      <a:r>
                        <a:rPr lang="pt-PT" b="1" baseline="0" dirty="0" smtClean="0">
                          <a:latin typeface="Calibri" pitchFamily="34" charset="0"/>
                        </a:rPr>
                        <a:t>3. Capacidade de construção </a:t>
                      </a:r>
                    </a:p>
                    <a:p>
                      <a:pPr marL="342900" indent="-342900" algn="just">
                        <a:buNone/>
                      </a:pPr>
                      <a:r>
                        <a:rPr lang="pt-PT" b="1" baseline="0" dirty="0" smtClean="0">
                          <a:latin typeface="Calibri" pitchFamily="34" charset="0"/>
                        </a:rPr>
                        <a:t>      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(</a:t>
                      </a:r>
                      <a:r>
                        <a:rPr lang="pt-PT" dirty="0" smtClean="0">
                          <a:latin typeface="Calibri" pitchFamily="34" charset="0"/>
                        </a:rPr>
                        <a:t>colocar no lugar recursos para a implementação eficiente do projecto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).</a:t>
                      </a:r>
                      <a:endParaRPr lang="pt-PT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" name="Picture 4" descr="https://agleadershipclass41.files.wordpress.com/2010/06/troy-farmin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47159" y="3439234"/>
            <a:ext cx="3169747" cy="2105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1212026" y="1060592"/>
            <a:ext cx="682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INDÚSTRIAS MECÂNICA, ELÉCTRICA &amp; ELECTRÓNICA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-1" y="6627813"/>
            <a:ext cx="84343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Fontes: FIPA</a:t>
            </a:r>
          </a:p>
        </p:txBody>
      </p:sp>
      <p:sp>
        <p:nvSpPr>
          <p:cNvPr id="11" name="Rectângulo 10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218365" y="1603609"/>
            <a:ext cx="8911988" cy="5056498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Constitui o </a:t>
            </a:r>
            <a:r>
              <a:rPr lang="pt-PT" sz="1800" dirty="0" smtClean="0">
                <a:latin typeface="Calibri" panose="020F0502020204030204" pitchFamily="34" charset="0"/>
              </a:rPr>
              <a:t>1º sector exportador</a:t>
            </a:r>
            <a:r>
              <a:rPr lang="pt-PT" sz="1800" b="0" dirty="0" smtClean="0">
                <a:latin typeface="Calibri" panose="020F0502020204030204" pitchFamily="34" charset="0"/>
              </a:rPr>
              <a:t> da Tunísia, com </a:t>
            </a:r>
            <a:r>
              <a:rPr lang="pt-PT" sz="1800" dirty="0" smtClean="0">
                <a:latin typeface="Calibri" panose="020F0502020204030204" pitchFamily="34" charset="0"/>
              </a:rPr>
              <a:t>45% das exportações industriais </a:t>
            </a:r>
            <a:r>
              <a:rPr lang="pt-PT" sz="1800" b="0" dirty="0" smtClean="0">
                <a:latin typeface="Calibri" panose="020F0502020204030204" pitchFamily="34" charset="0"/>
              </a:rPr>
              <a:t>e </a:t>
            </a:r>
            <a:r>
              <a:rPr lang="pt-PT" sz="1800" dirty="0" smtClean="0">
                <a:latin typeface="Calibri" panose="020F0502020204030204" pitchFamily="34" charset="0"/>
              </a:rPr>
              <a:t>37,4% das exportações de bens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Ocupa o </a:t>
            </a:r>
            <a:r>
              <a:rPr lang="pt-PT" sz="1800" dirty="0" smtClean="0">
                <a:latin typeface="Calibri" panose="020F0502020204030204" pitchFamily="34" charset="0"/>
              </a:rPr>
              <a:t>3º lugar nos investimentos industriais </a:t>
            </a:r>
            <a:r>
              <a:rPr lang="pt-PT" sz="1800" b="0" dirty="0" smtClean="0">
                <a:latin typeface="Calibri" panose="020F0502020204030204" pitchFamily="34" charset="0"/>
              </a:rPr>
              <a:t>da Tunísia, depois dos sectores agro-alimentar e da indústria de materiais de construção, cerâmica e vidro;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Possui </a:t>
            </a:r>
            <a:r>
              <a:rPr lang="pt-PT" sz="1800" dirty="0" smtClean="0">
                <a:latin typeface="Calibri" panose="020F0502020204030204" pitchFamily="34" charset="0"/>
              </a:rPr>
              <a:t>infra-estruturas e mão-de-obra qualificadas</a:t>
            </a:r>
            <a:r>
              <a:rPr lang="pt-PT" sz="1800" b="0" dirty="0" smtClean="0">
                <a:latin typeface="Calibri" panose="020F0502020204030204" pitchFamily="34" charset="0"/>
              </a:rPr>
              <a:t>: um pólo de competitividade (com uma área de </a:t>
            </a:r>
            <a:r>
              <a:rPr lang="pt-PT" sz="1800" b="0" i="1" dirty="0" smtClean="0">
                <a:latin typeface="Calibri" panose="020F0502020204030204" pitchFamily="34" charset="0"/>
              </a:rPr>
              <a:t>offshore</a:t>
            </a:r>
            <a:r>
              <a:rPr lang="pt-PT" sz="1800" b="0" dirty="0" smtClean="0">
                <a:latin typeface="Calibri" panose="020F0502020204030204" pitchFamily="34" charset="0"/>
              </a:rPr>
              <a:t> especializada em serviços e uma zona industrial multi-sectorial), um pólo de formação, um centro de pesquisas,  entre outros;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Oferece outras </a:t>
            </a:r>
            <a:r>
              <a:rPr lang="pt-PT" sz="1800" dirty="0" smtClean="0">
                <a:latin typeface="Calibri" panose="020F0502020204030204" pitchFamily="34" charset="0"/>
              </a:rPr>
              <a:t>vantagens</a:t>
            </a:r>
            <a:r>
              <a:rPr lang="pt-PT" sz="1800" b="0" dirty="0" smtClean="0">
                <a:latin typeface="Calibri" panose="020F0502020204030204" pitchFamily="34" charset="0"/>
              </a:rPr>
              <a:t> como: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</a:t>
            </a:r>
            <a:r>
              <a:rPr lang="pt-PT" sz="1800" dirty="0" smtClean="0">
                <a:latin typeface="Calibri" panose="020F0502020204030204" pitchFamily="34" charset="0"/>
              </a:rPr>
              <a:t>1. </a:t>
            </a:r>
            <a:r>
              <a:rPr lang="pt-PT" sz="1800" b="0" dirty="0" smtClean="0">
                <a:latin typeface="Calibri" panose="020F0502020204030204" pitchFamily="34" charset="0"/>
              </a:rPr>
              <a:t>Liberdade de </a:t>
            </a:r>
            <a:r>
              <a:rPr lang="pt-PT" sz="1800" dirty="0" smtClean="0">
                <a:latin typeface="Calibri" panose="020F0502020204030204" pitchFamily="34" charset="0"/>
              </a:rPr>
              <a:t>investimento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</a:t>
            </a:r>
            <a:r>
              <a:rPr lang="pt-PT" sz="1800" dirty="0" smtClean="0">
                <a:latin typeface="Calibri" panose="020F0502020204030204" pitchFamily="34" charset="0"/>
              </a:rPr>
              <a:t>2. </a:t>
            </a:r>
            <a:r>
              <a:rPr lang="pt-PT" sz="1800" b="0" dirty="0" smtClean="0">
                <a:latin typeface="Calibri" panose="020F0502020204030204" pitchFamily="34" charset="0"/>
              </a:rPr>
              <a:t>Procedimentos de </a:t>
            </a:r>
            <a:r>
              <a:rPr lang="pt-PT" sz="1800" dirty="0" smtClean="0">
                <a:latin typeface="Calibri" panose="020F0502020204030204" pitchFamily="34" charset="0"/>
              </a:rPr>
              <a:t>estabelecimento local simples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</a:t>
            </a:r>
            <a:r>
              <a:rPr lang="pt-PT" sz="1800" dirty="0" smtClean="0">
                <a:latin typeface="Calibri" panose="020F0502020204030204" pitchFamily="34" charset="0"/>
              </a:rPr>
              <a:t>3. Apoios</a:t>
            </a:r>
            <a:r>
              <a:rPr lang="pt-PT" sz="1800" b="0" dirty="0" smtClean="0">
                <a:latin typeface="Calibri" panose="020F0502020204030204" pitchFamily="34" charset="0"/>
              </a:rPr>
              <a:t> e </a:t>
            </a:r>
            <a:r>
              <a:rPr lang="pt-PT" sz="1800" dirty="0" smtClean="0">
                <a:latin typeface="Calibri" panose="020F0502020204030204" pitchFamily="34" charset="0"/>
              </a:rPr>
              <a:t>incentivos</a:t>
            </a:r>
            <a:r>
              <a:rPr lang="pt-PT" sz="1800" b="0" dirty="0" smtClean="0">
                <a:latin typeface="Calibri" panose="020F0502020204030204" pitchFamily="34" charset="0"/>
              </a:rPr>
              <a:t> ao investimento;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</a:t>
            </a:r>
            <a:r>
              <a:rPr lang="pt-PT" sz="1800" dirty="0" smtClean="0">
                <a:latin typeface="Calibri" panose="020F0502020204030204" pitchFamily="34" charset="0"/>
              </a:rPr>
              <a:t>4. Acordos de associação </a:t>
            </a:r>
            <a:r>
              <a:rPr lang="pt-PT" sz="1800" b="0" dirty="0" smtClean="0">
                <a:latin typeface="Calibri" panose="020F0502020204030204" pitchFamily="34" charset="0"/>
              </a:rPr>
              <a:t>com a União Europeia e </a:t>
            </a:r>
            <a:r>
              <a:rPr lang="pt-PT" sz="1800" dirty="0" smtClean="0">
                <a:latin typeface="Calibri" panose="020F0502020204030204" pitchFamily="34" charset="0"/>
              </a:rPr>
              <a:t>seis acordos comerciais de cooperação com Portugal </a:t>
            </a:r>
            <a:r>
              <a:rPr lang="pt-PT" sz="1800" b="0" dirty="0" smtClean="0">
                <a:latin typeface="Calibri" panose="020F0502020204030204" pitchFamily="34" charset="0"/>
              </a:rPr>
              <a:t>aplicados a vários sectores.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endParaRPr lang="pt-PT" sz="18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22553" t="9800" r="23637" b="8521"/>
          <a:stretch>
            <a:fillRect/>
          </a:stretch>
        </p:blipFill>
        <p:spPr bwMode="auto">
          <a:xfrm>
            <a:off x="9371619" y="1460310"/>
            <a:ext cx="2412495" cy="19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2342" t="9644" r="23848" b="8381"/>
          <a:stretch>
            <a:fillRect/>
          </a:stretch>
        </p:blipFill>
        <p:spPr bwMode="auto">
          <a:xfrm>
            <a:off x="9395180" y="4026090"/>
            <a:ext cx="2437429" cy="197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2672316" y="1319903"/>
            <a:ext cx="682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INDÚSTRIAS MECÂNICA, ELÉCTRICA &amp; ELECTRÓNICA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-1" y="6627813"/>
            <a:ext cx="84343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Fontes: FIPA</a:t>
            </a:r>
          </a:p>
        </p:txBody>
      </p:sp>
      <p:sp>
        <p:nvSpPr>
          <p:cNvPr id="11" name="Rectângulo 10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1296534" y="2193622"/>
          <a:ext cx="9935572" cy="366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1567"/>
                <a:gridCol w="6974005"/>
              </a:tblGrid>
              <a:tr h="406110">
                <a:tc gridSpan="2"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latin typeface="Calibri" pitchFamily="34" charset="0"/>
                        </a:rPr>
                        <a:t>Estratégia Promocional</a:t>
                      </a:r>
                      <a:r>
                        <a:rPr lang="pt-PT" sz="2000" b="1" baseline="0" dirty="0" smtClean="0">
                          <a:latin typeface="Calibri" pitchFamily="34" charset="0"/>
                        </a:rPr>
                        <a:t> do Sector das IMEE</a:t>
                      </a:r>
                      <a:endParaRPr lang="pt-PT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2000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16371"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latin typeface="Calibri" pitchFamily="34" charset="0"/>
                        </a:rPr>
                        <a:t>Objectivos</a:t>
                      </a:r>
                      <a:endParaRPr lang="pt-PT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b="1" dirty="0" smtClean="0">
                          <a:latin typeface="Calibri" pitchFamily="34" charset="0"/>
                        </a:rPr>
                        <a:t>Principais estratégias</a:t>
                      </a:r>
                    </a:p>
                  </a:txBody>
                  <a:tcPr/>
                </a:tc>
              </a:tr>
              <a:tr h="1478476"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pt-PT" dirty="0" smtClean="0">
                          <a:latin typeface="Calibri" pitchFamily="34" charset="0"/>
                        </a:rPr>
                        <a:t>Recuperação do sector;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500" dirty="0" smtClean="0">
                        <a:latin typeface="Calibri" pitchFamily="34" charset="0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endParaRPr lang="pt-PT" sz="500" dirty="0" smtClean="0">
                        <a:latin typeface="Calibri" pitchFamily="34" charset="0"/>
                      </a:endParaRPr>
                    </a:p>
                    <a:p>
                      <a:pPr algn="just"/>
                      <a:r>
                        <a:rPr lang="pt-PT" dirty="0" smtClean="0">
                          <a:latin typeface="Calibri" pitchFamily="34" charset="0"/>
                        </a:rPr>
                        <a:t>2. Estabelecimento de uma estrutura adequada para projectos tecnológicos.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pt-PT" dirty="0" smtClean="0">
                          <a:latin typeface="Calibri" pitchFamily="34" charset="0"/>
                        </a:rPr>
                        <a:t>Adaptar as </a:t>
                      </a:r>
                      <a:r>
                        <a:rPr lang="pt-PT" b="1" dirty="0" smtClean="0">
                          <a:latin typeface="Calibri" pitchFamily="34" charset="0"/>
                        </a:rPr>
                        <a:t>competências às necessidades específicas </a:t>
                      </a:r>
                      <a:r>
                        <a:rPr lang="pt-PT" dirty="0" smtClean="0">
                          <a:latin typeface="Calibri" pitchFamily="34" charset="0"/>
                        </a:rPr>
                        <a:t>do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sector (formação técnica e linguística);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500" baseline="0" dirty="0" smtClean="0">
                        <a:latin typeface="Calibri" pitchFamily="34" charset="0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pt-PT" dirty="0" smtClean="0">
                          <a:latin typeface="Calibri" pitchFamily="34" charset="0"/>
                        </a:rPr>
                        <a:t>Desenvolver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os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sectores de alto valor agregado 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(mecânica de precisão, electrónica, engenharia plástica, …);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500" baseline="0" dirty="0" smtClean="0">
                        <a:latin typeface="Calibri" pitchFamily="34" charset="0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pt-PT" baseline="0" dirty="0" smtClean="0">
                          <a:latin typeface="Calibri" pitchFamily="34" charset="0"/>
                        </a:rPr>
                        <a:t>Investir mais na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qualidade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, na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pesquisa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, no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desenvolvimento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 de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projectos </a:t>
                      </a:r>
                      <a:r>
                        <a:rPr lang="pt-PT" b="0" baseline="0" dirty="0" smtClean="0">
                          <a:latin typeface="Calibri" pitchFamily="34" charset="0"/>
                        </a:rPr>
                        <a:t>e na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inovação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500" baseline="0" dirty="0" smtClean="0">
                        <a:latin typeface="Calibri" pitchFamily="34" charset="0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pt-PT" baseline="0" dirty="0" smtClean="0">
                          <a:latin typeface="Calibri" pitchFamily="34" charset="0"/>
                        </a:rPr>
                        <a:t>Fortalecer o trabalho em sinergia nos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pólos tecnológicos 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(indústrias, universidades, laboratórios de investigação, …);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pt-PT" sz="500" baseline="0" dirty="0" smtClean="0">
                        <a:latin typeface="Calibri" pitchFamily="34" charset="0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pt-PT" baseline="0" dirty="0" smtClean="0">
                          <a:latin typeface="Calibri" pitchFamily="34" charset="0"/>
                        </a:rPr>
                        <a:t>Actualizar as </a:t>
                      </a:r>
                      <a:r>
                        <a:rPr lang="pt-PT" b="1" baseline="0" dirty="0" smtClean="0">
                          <a:latin typeface="Calibri" pitchFamily="34" charset="0"/>
                        </a:rPr>
                        <a:t>estruturas de apoio ao sector</a:t>
                      </a:r>
                      <a:r>
                        <a:rPr lang="pt-PT" baseline="0" dirty="0" smtClean="0">
                          <a:latin typeface="Calibri" pitchFamily="34" charset="0"/>
                        </a:rPr>
                        <a:t>.</a:t>
                      </a:r>
                      <a:endParaRPr lang="pt-PT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2357421" y="1026199"/>
            <a:ext cx="3549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INDÚSTRIA AERONÁUTICA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0" name="CaixaDeTexto 5"/>
          <p:cNvSpPr txBox="1">
            <a:spLocks noChangeArrowheads="1"/>
          </p:cNvSpPr>
          <p:nvPr/>
        </p:nvSpPr>
        <p:spPr bwMode="auto">
          <a:xfrm>
            <a:off x="0" y="6611779"/>
            <a:ext cx="35211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Fontes: FIPA</a:t>
            </a:r>
          </a:p>
        </p:txBody>
      </p:sp>
      <p:sp>
        <p:nvSpPr>
          <p:cNvPr id="11" name="Rectângulo 10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6" name="Marcador de Posição de Conteúdo 2"/>
          <p:cNvSpPr>
            <a:spLocks noGrp="1"/>
          </p:cNvSpPr>
          <p:nvPr>
            <p:ph idx="1"/>
          </p:nvPr>
        </p:nvSpPr>
        <p:spPr>
          <a:xfrm>
            <a:off x="191072" y="1583139"/>
            <a:ext cx="8925636" cy="5056498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Apresenta </a:t>
            </a:r>
            <a:r>
              <a:rPr lang="pt-PT" sz="1800" dirty="0" smtClean="0">
                <a:latin typeface="Calibri" panose="020F0502020204030204" pitchFamily="34" charset="0"/>
              </a:rPr>
              <a:t>actividades de elevado valor acrescentado </a:t>
            </a:r>
            <a:r>
              <a:rPr lang="pt-PT" sz="1800" b="0" dirty="0" smtClean="0">
                <a:latin typeface="Calibri" panose="020F0502020204030204" pitchFamily="34" charset="0"/>
              </a:rPr>
              <a:t>de engenharia de software/hardware para a produção de sistemas aeronáuticos;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Recursos humanos qualificados</a:t>
            </a:r>
            <a:r>
              <a:rPr lang="pt-PT" sz="1800" b="0" dirty="0" smtClean="0">
                <a:latin typeface="Calibri" panose="020F0502020204030204" pitchFamily="34" charset="0"/>
              </a:rPr>
              <a:t>, um </a:t>
            </a:r>
            <a:r>
              <a:rPr lang="pt-PT" sz="1800" dirty="0" smtClean="0">
                <a:latin typeface="Calibri" panose="020F0502020204030204" pitchFamily="34" charset="0"/>
              </a:rPr>
              <a:t>sistema de serviços aeronáuticos </a:t>
            </a:r>
            <a:r>
              <a:rPr lang="pt-PT" sz="1800" b="0" dirty="0" smtClean="0">
                <a:latin typeface="Calibri" panose="020F0502020204030204" pitchFamily="34" charset="0"/>
              </a:rPr>
              <a:t>desenvolvido</a:t>
            </a:r>
            <a:r>
              <a:rPr lang="pt-PT" sz="1800" dirty="0" smtClean="0">
                <a:latin typeface="Calibri" panose="020F0502020204030204" pitchFamily="34" charset="0"/>
              </a:rPr>
              <a:t> </a:t>
            </a:r>
            <a:r>
              <a:rPr lang="pt-PT" sz="1800" b="0" dirty="0" smtClean="0">
                <a:latin typeface="Calibri" panose="020F0502020204030204" pitchFamily="34" charset="0"/>
              </a:rPr>
              <a:t>e </a:t>
            </a:r>
            <a:r>
              <a:rPr lang="pt-PT" sz="1800" dirty="0" smtClean="0">
                <a:latin typeface="Calibri" panose="020F0502020204030204" pitchFamily="34" charset="0"/>
              </a:rPr>
              <a:t>infra-estruturas tecnológicas </a:t>
            </a:r>
            <a:r>
              <a:rPr lang="pt-PT" sz="1800" b="0" dirty="0" smtClean="0">
                <a:latin typeface="Calibri" panose="020F0502020204030204" pitchFamily="34" charset="0"/>
              </a:rPr>
              <a:t>de qualidade</a:t>
            </a:r>
            <a:r>
              <a:rPr lang="pt-PT" b="0" dirty="0" smtClean="0">
                <a:latin typeface="Calibri" panose="020F0502020204030204" pitchFamily="34" charset="0"/>
              </a:rPr>
              <a:t>;</a:t>
            </a:r>
            <a:endParaRPr lang="pt-PT" sz="18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Localização privilegiada </a:t>
            </a:r>
            <a:r>
              <a:rPr lang="pt-PT" sz="1800" b="0" dirty="0" smtClean="0">
                <a:latin typeface="Calibri" panose="020F0502020204030204" pitchFamily="34" charset="0"/>
              </a:rPr>
              <a:t>e </a:t>
            </a:r>
            <a:r>
              <a:rPr lang="pt-PT" sz="1800" dirty="0" smtClean="0">
                <a:latin typeface="Calibri" panose="020F0502020204030204" pitchFamily="34" charset="0"/>
              </a:rPr>
              <a:t>acesso</a:t>
            </a:r>
            <a:r>
              <a:rPr lang="pt-PT" sz="1800" b="0" dirty="0" smtClean="0">
                <a:latin typeface="Calibri" panose="020F0502020204030204" pitchFamily="34" charset="0"/>
              </a:rPr>
              <a:t> aos principais </a:t>
            </a:r>
            <a:r>
              <a:rPr lang="pt-PT" sz="1800" dirty="0" smtClean="0">
                <a:latin typeface="Calibri" panose="020F0502020204030204" pitchFamily="34" charset="0"/>
              </a:rPr>
              <a:t>meios de transporte </a:t>
            </a:r>
            <a:r>
              <a:rPr lang="pt-PT" sz="1800" b="0" dirty="0" smtClean="0">
                <a:latin typeface="Calibri" panose="020F0502020204030204" pitchFamily="34" charset="0"/>
              </a:rPr>
              <a:t>– 9 aeroportos internacionais, 8 portos comerciais, rede de estradas densa (20.000 km), rede ferroviária de longo curso (2.167 km)</a:t>
            </a:r>
            <a:r>
              <a:rPr lang="pt-PT" b="0" dirty="0" smtClean="0">
                <a:latin typeface="Calibri" panose="020F0502020204030204" pitchFamily="34" charset="0"/>
              </a:rPr>
              <a:t>;</a:t>
            </a:r>
            <a:endParaRPr lang="pt-PT" sz="18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endParaRPr lang="pt-PT" sz="500" b="0" i="1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Oferece outras </a:t>
            </a:r>
            <a:r>
              <a:rPr lang="pt-PT" sz="1800" dirty="0" smtClean="0">
                <a:latin typeface="Calibri" panose="020F0502020204030204" pitchFamily="34" charset="0"/>
              </a:rPr>
              <a:t>vantagens </a:t>
            </a:r>
            <a:r>
              <a:rPr lang="pt-PT" sz="1800" b="0" dirty="0" smtClean="0">
                <a:latin typeface="Calibri" panose="020F0502020204030204" pitchFamily="34" charset="0"/>
              </a:rPr>
              <a:t>como: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</a:t>
            </a:r>
            <a:r>
              <a:rPr lang="pt-PT" sz="1800" dirty="0" smtClean="0">
                <a:latin typeface="Calibri" panose="020F0502020204030204" pitchFamily="34" charset="0"/>
              </a:rPr>
              <a:t>1. </a:t>
            </a:r>
            <a:r>
              <a:rPr lang="pt-PT" sz="1800" b="0" dirty="0" smtClean="0">
                <a:latin typeface="Calibri" panose="020F0502020204030204" pitchFamily="34" charset="0"/>
              </a:rPr>
              <a:t>Liberdade de </a:t>
            </a:r>
            <a:r>
              <a:rPr lang="pt-PT" sz="1800" dirty="0" smtClean="0">
                <a:latin typeface="Calibri" panose="020F0502020204030204" pitchFamily="34" charset="0"/>
              </a:rPr>
              <a:t>investimento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</a:t>
            </a:r>
            <a:r>
              <a:rPr lang="pt-PT" sz="1800" dirty="0" smtClean="0">
                <a:latin typeface="Calibri" panose="020F0502020204030204" pitchFamily="34" charset="0"/>
              </a:rPr>
              <a:t>2. </a:t>
            </a:r>
            <a:r>
              <a:rPr lang="pt-PT" sz="1800" b="0" dirty="0" smtClean="0">
                <a:latin typeface="Calibri" panose="020F0502020204030204" pitchFamily="34" charset="0"/>
              </a:rPr>
              <a:t>Procedimentos de </a:t>
            </a:r>
            <a:r>
              <a:rPr lang="pt-PT" sz="1800" dirty="0" smtClean="0">
                <a:latin typeface="Calibri" panose="020F0502020204030204" pitchFamily="34" charset="0"/>
              </a:rPr>
              <a:t>estabelecimento local simples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</a:t>
            </a:r>
            <a:r>
              <a:rPr lang="pt-PT" sz="1800" dirty="0" smtClean="0">
                <a:latin typeface="Calibri" panose="020F0502020204030204" pitchFamily="34" charset="0"/>
              </a:rPr>
              <a:t>3. Acordo de associação com a União Europeia </a:t>
            </a:r>
            <a:r>
              <a:rPr lang="pt-PT" sz="1800" b="0" dirty="0" smtClean="0">
                <a:latin typeface="Calibri" panose="020F0502020204030204" pitchFamily="34" charset="0"/>
              </a:rPr>
              <a:t>que estabeleceu uma </a:t>
            </a:r>
            <a:r>
              <a:rPr lang="pt-PT" sz="1800" dirty="0" smtClean="0">
                <a:latin typeface="Calibri" panose="020F0502020204030204" pitchFamily="34" charset="0"/>
              </a:rPr>
              <a:t>zona de comércio livre</a:t>
            </a:r>
            <a:r>
              <a:rPr lang="pt-PT" sz="1800" b="0" dirty="0" smtClean="0">
                <a:latin typeface="Calibri" panose="020F0502020204030204" pitchFamily="34" charset="0"/>
              </a:rPr>
              <a:t> em 2008;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</a:t>
            </a:r>
            <a:r>
              <a:rPr lang="pt-PT" sz="1800" dirty="0" smtClean="0">
                <a:latin typeface="Calibri" panose="020F0502020204030204" pitchFamily="34" charset="0"/>
              </a:rPr>
              <a:t>4. </a:t>
            </a:r>
            <a:r>
              <a:rPr lang="pt-PT" sz="1800" b="0" dirty="0" smtClean="0">
                <a:latin typeface="Calibri" panose="020F0502020204030204" pitchFamily="34" charset="0"/>
              </a:rPr>
              <a:t>Vários </a:t>
            </a:r>
            <a:r>
              <a:rPr lang="pt-PT" sz="1800" dirty="0" smtClean="0">
                <a:latin typeface="Calibri" panose="020F0502020204030204" pitchFamily="34" charset="0"/>
              </a:rPr>
              <a:t>incentivos financeiros </a:t>
            </a:r>
            <a:r>
              <a:rPr lang="pt-PT" sz="1800" b="0" dirty="0" smtClean="0">
                <a:latin typeface="Calibri" panose="020F0502020204030204" pitchFamily="34" charset="0"/>
              </a:rPr>
              <a:t>nos subsectores.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0445" t="10431" r="21654" b="7299"/>
          <a:stretch>
            <a:fillRect/>
          </a:stretch>
        </p:blipFill>
        <p:spPr bwMode="auto">
          <a:xfrm>
            <a:off x="9302697" y="2647678"/>
            <a:ext cx="2631325" cy="1992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/>
          <p:cNvGraphicFramePr/>
          <p:nvPr>
            <p:extLst>
              <p:ext uri="{D42A27DB-BD31-4B8C-83A1-F6EECF244321}">
                <p14:modId xmlns="" xmlns:p14="http://schemas.microsoft.com/office/powerpoint/2010/main" val="27145456"/>
              </p:ext>
            </p:extLst>
          </p:nvPr>
        </p:nvGraphicFramePr>
        <p:xfrm>
          <a:off x="356101" y="227365"/>
          <a:ext cx="11138920" cy="5879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7" name="Picture 3" descr="X:\00- CCIAP\08 - COLABORADORES\Imagens TEMA\Negocio\Aperto Mao\Arab-Shaking-Hand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" y="4201814"/>
            <a:ext cx="3013893" cy="214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7779224" y="758953"/>
            <a:ext cx="44127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QUAIS SÃO OS NOSSOS SERVIÇOS?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  <a:p>
            <a:pPr algn="ctr">
              <a:defRPr/>
            </a:pPr>
            <a:endParaRPr lang="pt-PT" sz="2800" b="1" dirty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3" y="280125"/>
            <a:ext cx="5171120" cy="6936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6647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>
            <a:spLocks noGrp="1"/>
          </p:cNvSpPr>
          <p:nvPr>
            <p:ph idx="1"/>
          </p:nvPr>
        </p:nvSpPr>
        <p:spPr>
          <a:xfrm>
            <a:off x="163773" y="1658191"/>
            <a:ext cx="8134066" cy="5015563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 sector farmacêutico está a receber cada vez mais atenção por parte do governo tunisino, que planeia </a:t>
            </a:r>
            <a:r>
              <a:rPr lang="pt-PT" sz="1800" dirty="0" smtClean="0">
                <a:latin typeface="Calibri" panose="020F0502020204030204" pitchFamily="34" charset="0"/>
              </a:rPr>
              <a:t>impulsionar as exportações </a:t>
            </a:r>
            <a:r>
              <a:rPr lang="pt-PT" sz="1800" b="0" dirty="0" smtClean="0">
                <a:latin typeface="Calibri" panose="020F0502020204030204" pitchFamily="34" charset="0"/>
              </a:rPr>
              <a:t>e </a:t>
            </a:r>
            <a:r>
              <a:rPr lang="pt-PT" sz="1800" dirty="0" smtClean="0">
                <a:latin typeface="Calibri" panose="020F0502020204030204" pitchFamily="34" charset="0"/>
              </a:rPr>
              <a:t>desenvolver a indústria biotecnológica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Os grandes objectivos do governo tunisino para este sector passam por </a:t>
            </a:r>
            <a:r>
              <a:rPr lang="pt-PT" sz="1800" dirty="0" smtClean="0">
                <a:latin typeface="Calibri" panose="020F0502020204030204" pitchFamily="34" charset="0"/>
              </a:rPr>
              <a:t>desenvolver o sistema de saúde tunisino</a:t>
            </a:r>
            <a:r>
              <a:rPr lang="pt-PT" sz="1800" b="0" dirty="0" smtClean="0">
                <a:latin typeface="Calibri" panose="020F0502020204030204" pitchFamily="34" charset="0"/>
              </a:rPr>
              <a:t> e cobrir </a:t>
            </a:r>
            <a:r>
              <a:rPr lang="pt-PT" sz="1800" dirty="0" smtClean="0">
                <a:latin typeface="Calibri" panose="020F0502020204030204" pitchFamily="34" charset="0"/>
              </a:rPr>
              <a:t>60% das necessidades locais </a:t>
            </a:r>
            <a:r>
              <a:rPr lang="pt-PT" sz="1800" b="0" dirty="0" smtClean="0">
                <a:latin typeface="Calibri" panose="020F0502020204030204" pitchFamily="34" charset="0"/>
              </a:rPr>
              <a:t>de </a:t>
            </a:r>
            <a:r>
              <a:rPr lang="pt-PT" sz="1800" dirty="0" smtClean="0">
                <a:latin typeface="Calibri" panose="020F0502020204030204" pitchFamily="34" charset="0"/>
              </a:rPr>
              <a:t>medicamentos</a:t>
            </a:r>
            <a:r>
              <a:rPr lang="pt-PT" sz="1800" b="0" dirty="0" smtClean="0">
                <a:latin typeface="Calibri" panose="020F0502020204030204" pitchFamily="34" charset="0"/>
              </a:rPr>
              <a:t> com a produção nacional;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A Tunísia produz cerca de </a:t>
            </a:r>
            <a:r>
              <a:rPr lang="pt-PT" sz="1800" dirty="0" smtClean="0">
                <a:latin typeface="Calibri" panose="020F0502020204030204" pitchFamily="34" charset="0"/>
              </a:rPr>
              <a:t>190 Milhões EUR </a:t>
            </a:r>
            <a:r>
              <a:rPr lang="pt-PT" sz="1800" b="0" dirty="0" smtClean="0">
                <a:latin typeface="Calibri" panose="020F0502020204030204" pitchFamily="34" charset="0"/>
              </a:rPr>
              <a:t>no </a:t>
            </a:r>
            <a:r>
              <a:rPr lang="pt-PT" sz="1800" dirty="0" smtClean="0">
                <a:latin typeface="Calibri" panose="020F0502020204030204" pitchFamily="34" charset="0"/>
              </a:rPr>
              <a:t>mercado farmacêutico</a:t>
            </a:r>
            <a:r>
              <a:rPr lang="pt-PT" sz="1800" b="0" dirty="0" smtClean="0">
                <a:latin typeface="Calibri" panose="020F0502020204030204" pitchFamily="34" charset="0"/>
              </a:rPr>
              <a:t>, o que representa </a:t>
            </a:r>
            <a:r>
              <a:rPr lang="pt-PT" sz="1800" dirty="0" smtClean="0">
                <a:latin typeface="Calibri" panose="020F0502020204030204" pitchFamily="34" charset="0"/>
              </a:rPr>
              <a:t>45% do total do mercado farmacêutico nacional</a:t>
            </a:r>
            <a:r>
              <a:rPr lang="pt-PT" sz="1800" b="0" dirty="0" smtClean="0">
                <a:latin typeface="Calibri" panose="020F0502020204030204" pitchFamily="34" charset="0"/>
              </a:rPr>
              <a:t>. Espera-se que atinja cerca de </a:t>
            </a:r>
            <a:r>
              <a:rPr lang="pt-PT" sz="1800" dirty="0" smtClean="0">
                <a:latin typeface="Calibri" panose="020F0502020204030204" pitchFamily="34" charset="0"/>
              </a:rPr>
              <a:t>385.8 Milhões EUR até final de 2016 (60%)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A </a:t>
            </a:r>
            <a:r>
              <a:rPr lang="pt-PT" sz="1800" dirty="0" smtClean="0">
                <a:latin typeface="Calibri" panose="020F0502020204030204" pitchFamily="34" charset="0"/>
              </a:rPr>
              <a:t>Biotecnologia</a:t>
            </a:r>
            <a:r>
              <a:rPr lang="pt-PT" sz="1800" b="0" dirty="0" smtClean="0">
                <a:latin typeface="Calibri" panose="020F0502020204030204" pitchFamily="34" charset="0"/>
              </a:rPr>
              <a:t> é um </a:t>
            </a:r>
            <a:r>
              <a:rPr lang="pt-PT" sz="1800" dirty="0" smtClean="0">
                <a:latin typeface="Calibri" panose="020F0502020204030204" pitchFamily="34" charset="0"/>
              </a:rPr>
              <a:t>sector promissor </a:t>
            </a:r>
            <a:r>
              <a:rPr lang="pt-PT" sz="1800" b="0" dirty="0" smtClean="0">
                <a:latin typeface="Calibri" panose="020F0502020204030204" pitchFamily="34" charset="0"/>
              </a:rPr>
              <a:t>que está actualmente </a:t>
            </a:r>
            <a:r>
              <a:rPr lang="pt-PT" sz="1800" dirty="0" smtClean="0">
                <a:latin typeface="Calibri" panose="020F0502020204030204" pitchFamily="34" charset="0"/>
              </a:rPr>
              <a:t>em desenvolvimento</a:t>
            </a:r>
            <a:r>
              <a:rPr lang="pt-PT" sz="1800" b="0" dirty="0" smtClean="0">
                <a:latin typeface="Calibri" panose="020F0502020204030204" pitchFamily="34" charset="0"/>
              </a:rPr>
              <a:t>, havendo </a:t>
            </a:r>
            <a:r>
              <a:rPr lang="pt-PT" sz="1800" dirty="0" smtClean="0">
                <a:latin typeface="Calibri" panose="020F0502020204030204" pitchFamily="34" charset="0"/>
              </a:rPr>
              <a:t>inúmeros incentivos </a:t>
            </a:r>
            <a:r>
              <a:rPr lang="pt-PT" sz="1800" b="0" dirty="0" smtClean="0">
                <a:latin typeface="Calibri" panose="020F0502020204030204" pitchFamily="34" charset="0"/>
              </a:rPr>
              <a:t>para </a:t>
            </a:r>
            <a:r>
              <a:rPr lang="pt-PT" sz="1800" dirty="0" smtClean="0">
                <a:latin typeface="Calibri" panose="020F0502020204030204" pitchFamily="34" charset="0"/>
              </a:rPr>
              <a:t>atrair o investimento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Existem </a:t>
            </a:r>
            <a:r>
              <a:rPr lang="pt-PT" sz="1800" dirty="0" smtClean="0">
                <a:latin typeface="Calibri" panose="020F0502020204030204" pitchFamily="34" charset="0"/>
              </a:rPr>
              <a:t>vários projectos inovadores </a:t>
            </a:r>
            <a:r>
              <a:rPr lang="pt-PT" sz="1800" b="0" dirty="0" smtClean="0">
                <a:latin typeface="Calibri" panose="020F0502020204030204" pitchFamily="34" charset="0"/>
              </a:rPr>
              <a:t>na área da saúde e os </a:t>
            </a:r>
            <a:r>
              <a:rPr lang="pt-PT" sz="1800" dirty="0" smtClean="0">
                <a:latin typeface="Calibri" panose="020F0502020204030204" pitchFamily="34" charset="0"/>
              </a:rPr>
              <a:t>centros de pesquisa e investigação</a:t>
            </a:r>
            <a:r>
              <a:rPr lang="pt-PT" sz="1800" b="0" dirty="0" smtClean="0">
                <a:latin typeface="Calibri" panose="020F0502020204030204" pitchFamily="34" charset="0"/>
              </a:rPr>
              <a:t> estão a desenvolver-se cada vez mais.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1708823" y="1108091"/>
            <a:ext cx="3700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INDÚSTRIA FARMACÊUTICA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25521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Fonte: Global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Arab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Network</a:t>
            </a:r>
            <a:endParaRPr lang="pt-PT" altLang="pt-PT" sz="1000" b="1" i="1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9" name="Picture 12" descr="http://www.laumas.com/images/soluzioni/chimico_big.jpg"/>
          <p:cNvPicPr>
            <a:picLocks noChangeAspect="1" noChangeArrowheads="1"/>
          </p:cNvPicPr>
          <p:nvPr/>
        </p:nvPicPr>
        <p:blipFill>
          <a:blip r:embed="rId3" cstate="print"/>
          <a:srcRect l="14238" r="632"/>
          <a:stretch>
            <a:fillRect/>
          </a:stretch>
        </p:blipFill>
        <p:spPr bwMode="auto">
          <a:xfrm>
            <a:off x="8939284" y="1533077"/>
            <a:ext cx="2387814" cy="18652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AutoShape 2" descr="Resultado de imagem para bio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44" name="AutoShape 4" descr="data:image/jpeg;base64,/9j/4AAQSkZJRgABAQAAAQABAAD/2wCEAAkGBxMSEhISEBIVFRUWFRUVFRYVFRUVEBcVFRUWFxUVFhUYHSggGBolGxUVITEhJSkrLi4vFx8zODMtNygtLisBCgoKDg0OGhAQGy0mHyYtLS0vLS0tLS8tKy0tLS0tLS0tLS0tLS8rLS0tLS0tLS0tLS4tLS0tLS0tLS0tLS0tLf/AABEIALcBEwMBIgACEQEDEQH/xAAcAAABBQEBAQAAAAAAAAAAAAAFAAIDBAYHAQj/xABCEAABAwIEBAQDBQYEBAcAAAABAAIDBBEFEiExBkFRYRMicYEyQpEHcqGxwRQjUmLR8EOCkuEzU7LxFRYkY3OTov/EABsBAAIDAQEBAAAAAAAAAAAAAAIDAQQFAAYH/8QALxEAAgIBBAEDAwIFBQAAAAAAAAECEQMEEiExQRMiUQUyccHwYYGR4fEjcqGx0f/aAAwDAQACEQMRAD8AFL2yQCeAvapHi2xoavQ1PsnxxkmzQSegFyioW5EYar2D4aZ5Wxt0G7ncmtG5/vmpG4S+2aQtiaNzI4Nt7bpQ8XUtC17Yz48jiLloszTYA+qq59VGMWoO5FnBp5zmty4OmTyR0kDWQx3sPK3e3VzurisJxFiUcZBqX2cTfLu8C3T3H0WQxn7RKqcFrCImm/w/F9eqyT5C4kuJJO5JuVladPHz5+TWz4vW4f2rpI3snF1M0+SN8nrZo7d0532iOAtHTsb3JJ/ALAApwcnSe/7gceGGP7UbmLjOVwcRGy4F73db6fVW6TjoNIdPANf+WdfWzj+qwLJu5+uidcFQoIlo6tVY1HUQ3gkLrHzN2IH8zTr+ip0zxIxzSbOGwJ5LDYC5wnZlvrcHu22oK00rhe9k6EVVJ8+CrlbTvtHoH9E4NVN0uQg8naH7ykM61cc98bMfLhcJcdeCzZeqkalMNSj4AWKTL7SqFc/dPjm0VOofdYv1LMlFo9X9G07jTBshLnWRrDYSLFQ0VFc3Wgo6bYWXnXKkbsuZBTBqLxTY7Df+iL1GBMI8zb9ByTMGe2PRFajEGW1SHI6r6ONcV8KBsxdGLA6kDa6z0tK+PkuyVlOJCXFZTHcLFjYI4593DHejtXBj6Sbqi0LAUGmpyxymgqy3dHPE+0RDJ4Yejp7pS0WibQ1YNkdp4w4KpK0WotMx9VSEKOnlLTqtjV4bcbLOV1CWnZFGd8M5w8ov0c9wnVEYKFUjy0ou11whkqJiyr4a8UhCSiwqJmhEMLwqWodlhYXW3OzG/edsFq8P4LjgZ42Iyta0algdYejn8/QfVZXjD7TW+G6lwtvhR3ymQAAkc8g7667r2eX6ir24Vb+fC/8AT5/i+nSfOXhfHn+xYxc0dBpUyeNNa/hRnyj7x3+tlmMS4+ldZtNGyBg5NAJPS5WQkkc5xc4lzibkk3JJ5kpqqSnOfM3f/X9C/DBjh9qLNTWySEmR7nXNzck3KgTbrzMosbRJdehyj16JwYVx1E7Xp9woBGeqcIz1RqwHQ4+i9a5NyHr+CvYQYmvzVAc8DZrbZf8ANff0U8kNqjWcB4OXh8pFrNIZfck7kdlNWscx5v76IjheKNu17LtGgsRl06WRvEsNbKA9uxFyleo4y56EVvXXJlpGxvbl3uL+hCD1N2mxV2u/dvNttkqmlMsd27gaKzLUenU0/wAkY9PvWxr8AaSp7qNlYL7oXVucCQVDTEkoJ691wWMehjfJo2VF1ZhjvZD6ePZHaSLZYuozSyStm9hxxxwpBHCqbVaKCnAGyo4VHZFyNEeLZt5K+Xc5cAuokyEoe7Ebu3U2MAm6BsYbrNz1uaRqaeHtTZqaee4TaiMPFiqdECAiISUMaANTgIdfRA6/h8jYLo9OzRezUjTuFbhmcUV5Y1JnJGUj2FaLCKwiwctNPggPJUZ8FtsF0pxmGouASgaHhD8Twy42TKWcxmxRiOoa8KvKDQ+MrMBV0ZYdk2Oay2GIUAdsstiGHFt7KIy8MJx+CI1ASQ1zHX2STKQvkq8S8TVNc8vnkJHJg0jaOVmoNZF+HOG6muk8OljLrfE8+WJnd7+XpqTyBW2r8Kw/BWtMuWtrTqGkDwIj/Fk7Hm656ALf3Rj7V38HmKb5ZisN4aqJm+IGiOL/AJsx8OMj+W+rv8oITKzDqePT9pMrv/bjsz/U46/ReYxjs9U8vnkLujdmDsAh4TEn5FtsRYOX4r0BegJwCMhsQC9ATgE5EDZ41qfZeBOUoFnmnRehoXi9uiBJXTvtbM63qbLecA8Ql7X0spubXjcd7bEH00+q5+CjnCrbSOkHytt7kj+hS8qTg0TB1JMMY5QlrjfqvcIlt5SimITeKy5Gtt0IbEW8lSlK40y5BK7RR4qwW/72MfeHQ9VnYIbFdHoZA4EHXkQUExfA8hMkerefVv8Asqu5rhlyk+Qfh7LkLUUVCUKwGlzPC6DTUNgNEuQ1SYLpo8tkTAuE2qhyhPpnXCqzm10WsUVJWDayluhf7DrstTJHdQfswVfsux4RWoaTREG4fdT0cNkXhjFkSQqcqATqUhItK0Jprr1tAEyrK++mBYoT0SmpbjZaBtGF4+jCn06O9Y55i2GHUtWdNS+I6rq9Vh4I2WUxrBwQdEyMl1INO+UB6HFA/mr0lO14WQrKKSF123siGG43bR2iGeDzEfHL4ZffgwvskrbcTb1XiRtYe4AcQ/aWGR/smERNp4G3AeBZ7upAO1+p1K5y+QuJc4lxOpJNyfUlMCe0L0cIKPR5WTvsc0KQBNCeCnIUz0BOCbdNdNZFYNNkyV1UdUpnjOOwQ+ogvTZdzJeIFVjY4nzbdt04U5O7ipTb6Rzil2yfxh1THVPoUm07Ryv6p4i6ABElIH2l7B6F1Q6wLGN5ue9o+jSbkrX0sLYh4bB5eu5cf4iVhBHZE8GxZ0L231YTZzT06joUvJCTXZMZRT6Og0DAQeqp1EdjYqw6UAgs2OunQp1QWuAdz6LMcmnyX1FVwCpyWkFnujVDVNc3qbahCq2N17j6K9gdG4vuBpz6f7rp00HG0T09OIn+Ixt2H4mDdvdv9FusPLJGBzCCDzCFjDtP1VaAyU780eoPxs+V3cdHKs2PSvlBPEqW4NkGpyWmxWso52TszM9wfiaehCp12GA6jdJyRssYJ7eGDwbphKlZERoV6+BVy8hU8qMUrroIyGxRihTIciMvAUiYrDGKGJyna5WYpFCbY7KvHNXuZQyzAI3QCTYyViB4tBoi4mB2VWujuEmSss424mMqKEO3CAYngoFy0LT1T8jiq09Q0jVKU5RZeSUkYB7XAkapLTS0jSSV6m+sjvTOQgJ11CZExz1uOSR5ja2WDKmeOmMjvurDGAKVuZD2oju48l6IOpU4C9sj2LyDv+BjIQOSlDV6ApGhMSS6FtsYGp4anAKRsRPJEA2RJXVllI47BWmUEgALmFzTzsbdxdEA5IHtAKRiRwYDntkBBI0G4RnDOFzDaSYXO7WnYHq7+iVkmorkKFzdRLtOMrWAjUNF/VEKenJ2H9V7T0wuCTcorEzosbJK2a+ONJIVJgwdujdLhwboB/fdOwoIy1oskuTGpFWOHSxVaqoiiWVTNaCNUL5Di6ZkTG+N2eI2cP8AS4dHDmFoMMxJs4sRlkHxMO/qOo7qSpoAdgg9TQ6gglr2/C4bj+qG/DGNJ8oL1NICh725dCrdBiOa0ctmv5H5X9x37J9dBcIJQvobjy1wwZI8BV3YkG81QrpXNNihNdC94OVKT2st7FNGph4jZ/EFa/8AMTP4guST0UjXakqORzwPiKapiXpuTp1fxrFH8wWdquNHSkNj5mw91zipcb6qzhcxD2HoQfoVLbYccMYnfsBhOQFxvoiksQIQXhiuDom662RmSYAJsaozp7txisap9XepWZmu0rb1Dc5J6koLX4aCkOi9BtICtFwkpzSEaJKKQds4b4ZTmtTwV6AvQqKPNtnrVM0JRRXV2KjJ5JsUJnJFYBPDUQjw1x5IjQ4C5xAsmUJeRAOOEnZEqTCHutoVt8J4Rtq7bv8AotDS0UMejG5z2A090DyRXQNyZhaHhgm3lJRmn4ba02eA3m0nYjn/AH3WxghcdyGdmjX6lW6fDImHxDfS5u53lGlibbdVWlrF0h0dHN8vj8mVpcCZbyMzddgPqT6Kw3B5BcxtLRzAIy+pcbNGnVabEsXpqYZqh4Hlu1ovnJ5DLv8AkuW8XcVGseA1uSNvwjn6my7E8uV/CByxw41xy/6GkpsTpYJNZWOPMtBfY87EC30RmrDJmCSNwc07Ef3uuPF/U3W2+zSpc988JOmUSDsQQ0/UEfRdqdOox3pu0M0ueTkoNKn8B2npTfZFIoLK2ymtyUojWY3ZqpUQ0+hRRk4A1IA0GumpNgPqqYjXOOIuInVFU2GMkRxSACx0fIx2rj2FiAPdJyTUFbOctqOuAKRpTIjcA9gvUQwlUFRACpAV7dc+SU6BE8DCCH2AGua9rd78lVoseiz+BJMxx2a8OBv2d3RSvpA9jmnZzSD01C49W8OFhcwHVpOux0VbNmeJrjgHJkp9HV67Dw7kg76PIeypcIY7K1vhVXmA0a/cgd+q1c8AeLjUHYjZG0pq0WsObb+DKVmHh3JAK/CjY6LdfsZBTZqAHklU0XlkicirsNI5KlDHkcF0/EsHFjosbiuFkHQI1IZSl0aHh3EiALFab/xBzha6wGCscLArV0+ylsqyxchmKROlAKHRzKYzoDtpG+EXSUTp0lAVHz+yJXKejJ5K7R0i0mF4ZmI0Xq1FLs8fLK/ALw7Cb20Wtw7h+/yorRYcyMAuI9yFLW8SQwNs0g2QSyN8RQGzzNjX8LgNuRp8zb2uOTmO+V34L2jMcYykFxGzsuhHIOHJ3cXCGwV81UcziWMvo3m4dwRoFekfHELyvawdyB9BzXVKqkKlNX7S46oe+1zb0/vVEKCOwWIxDjFjdIGg/wAz9B7N3+qDVHFNQ/8AxNN7Ne1o+ml1zwtqujoTalfZ1qMtYC+Z4Y3e5IBNuiwfFXGgkmtAbQs0aCPK483uafi12B7LD12LSyn949zvUqmHX3UYdLDG7fLLOXLPKqfCCmI4q6YguDRYWuGgEm9yXEblMo2tJ87i0H5gLgeo3sqF0Tw+B0pyBu/NWb4EONBeDhuUjPGGyt3BYQ4G2/v2W+4Fw9rAZnA+I9oabjLZrTtb237KrwlwY6nAmkkcHgggMNm2/muLn2stJES15B5lZ2qz2nBMuaXA1JTYSexeeAdF5UztjYXvNmgXPM/TqsnNx5Z3lgeWA6OvuOuiyMuaGP7majkl2bGosyOQ75WOd9Gkrg/CcOapZfXW/wBV18Y/FUU8wYcj3RPsH2GpYeexXMeE2Bsgd3Hss3XZ4vFcXdpisjujt1J8DfQfkpSFHS/C30H5KVxsLnQfgtOH2osDLIXjHEMFKWtmccxFw1rS426nkP8AZXTiEW3iN+q5VxvU5qyXY7BvQhrW2seZ1VbUapQj7GmwZSpcG6p+NqOQ5czm7/Ew2/C6HYtEx0hdGbtOoI1a7079t1zPKdS0769we/bTfujWDYk7MBmtcB2vw2N9COm6zc2qySjzVCXkvhmkqC2MZ3f902k4vEDwMpMR3127gck2Qsq2jKQwi+bM60YA0Lr7kX5bqNvAYezM6fxBe4yeVtul9T7qxpcknH2jce59HQaSaOZgkicHNOxCUsNllqON1I0OpATG2/iQH4u7mnqtTheJRVMeeI3GxHzNPMEcitLba5HqTiC62w3QGujaeS19bRhwWbxDCnfKlSgy7izx8gJkIB0RSAaILVQytd8JRKglNtQgpoe2n0TvFk3OrWhUL2LrBKxKScQkpIOUQ1uWxy+3/a6su4nLRZot/f5rNFyavVNnj1jC9TxPI7YlV6XEbuzzBzrbN5E9SeiogJwUJslwjVUH5OKZzowiMdtXf6j+iGvqnON3OLj1JJP1KqAqRjLo0xfpxXSJTKU1SxMN9r9iitHhLZLWcYz0e0uZ/qaLj6IiLSAzWlXqPDnv+EE+i2GD8GykjSJw6h7x+DmLfYVwzFCA54DSO/5JM80YnJSl0jnWDcESS2uLBdH4e4Vip7Ei7vyRD9rGzBYdeZVmKRZ+bVylwi9h0iTuZYkFwQhVWHGxbuibXKlO7Vw9wqkS7LwYf7TJnuiigvoSXPHUjRt+w1K5fFKWG4zNcDu02Nx8TT1vb32N10zjqFxMTiLghzHE7BwOZnoSC7/SsFUhgvntuBcXz8zz0O3Pruqmo7EX7mmXBxEx0WSdrszdWPjIbc8g5hGnqO+ilwHG2B9sps73sgtVhwcGlp36gtcf5iD+hO6K8LUMQd4tRm8JrgyzAcz3kaN02AAJJPZZ2TFicXFef5BVydQpuN4Yogx9/FAAYyxGcbA35baqhWY8+RpkmeGsAuRqGAfqVXxiSjnhHkMchAyvczOLDk6RtyB35LJcS0k8UYilLi0ua4X1vbaz9nDmk6rdmUYRn7fNfvv8jJPjhkOMcYTPuIP3TNgR/wAUjqTy9vqoMOnM0eUm7ma+a7g5vUk3Nwb/AF9lSbR7Zzl7H4j6BVXB8D7x7ja+jvQg7hOjp8ahshSf77FhyOMscCLW3JBJsNduyNYZStcS7lkIPIAWJ9huszTYw2QhrmljuZtdp6i+491oMJgMzJAJGNbo03d5gHdGXuRpf2VXJhy9NHbG/AUDfOxoHlAN7Wy2DfN/+jYX/REYMRfTu8jvKdLE+Unof6odDhUccPhgkEg6g6EnrbUoJLO5vleTuRqRf3/vkkPFKMlKD6OUnE6NTYi2c5Y2lsg+U7EcyDzCrUg/ZawPZoJLMlYDoTydbqslDi/hQyym+eMBrRcjzPuAbg7WuuaVhu5zrWuSe+pvuvVfS8eTLj3Zf8/xIyap/b5PrQtuoJKcFfP/AAx9pNdSZWOf+0RD5JdXgdGy/EPfMOy7vgWLx1cEdRDfLIL2PxNIJDmnuCCPZWM2nlj5fQzHmUuERT4cDyVN+GDojxTHtVdosKTRn3UIHJQSUiPSsVSViHYg/WkAzTJIkWJKdiI9VnzOE5NAUjWreRis8Ce0KWKC/O3exI/BFKLCi62UxSX5eMI3/R9vyKJIW5IGxs6orh+EmX/hjP2Y4eJ/oO/sjVLw9IPiilaOkkRmi/8Atj1HsFocL4chuC1jL/wue1zfbMY5G+4cpckkKlJsE4Tw45xADmPPOKT9zUD0D9D9Vv8ABOF2tF7EdQ7b++4RigAjaA+IaDSzw8DsLgEJVFW5+mw6Db36qjm1L6RZw6ZS5ZP4jIxaMAnr8oVCoc5xu43/ACUjGqR0apSk32aEMaj0DybKxDOo6hiHmWxQhGihlumVQ1a72PoVVon3REszNIUdEtWgJiNGx/7uUXY4gOtoRro4HkQbFYPinhl0MJluC1shbuA8tcfI7Y3O2gsumzRZm+o/EILxVhr56N8UQzPzMIG2x1tdBljcXXYtx8mHwCsYA1rmhx+UfS1r7XPoj+MZJIHQHK1xIcHNaAA8OGXYXtcWJ/2WXqcGlpGPklJZILBmm5d012sFDLiDnjMNCddCNHB2bbvqPovNZ9POM7i6IU6VHr6gg5ZA1rhrZxlOh+ZpvZze4V/AsZtelkaySGQHw4yS5rJ925HHzMzHSx01FiNUDnq9QHEGMk5b/ITyHNpB+o91TZVFkkZzHSRjthnaQ4ai26fgi0+CLHASSyu8peTewZ8Q3s0NtfltZaHDeC55ml0hEcbTYhxBl9mfLbvb0K3mORy1EwbSgRiE3fLt5nD4QBqTY/in4vgdQY2ujkcJdLuAa4OHMPbbUfVWZY5u1Ffz/UZHGm+TCVdBHC3woowRe5JsZD/M49+mykbw1EYH1OWRmUXc8WDG3sLMvo835D8Fo5KxgAFRBDHIGkuIc453ttZgjy3F++iA1wra2QNnIawaRxN8sbRyNvu31OqiD9P2uVyOSlB9hTganAqpKSq/eENzwvs5udhAcHFp11aQddrELR41wzR65mgG2wc4W7lDYC1j2yNf4k5jDC8ACzAAABuGiw53J5dEYo8OdM2z2i17lxvY/XU/3stSOni17kjssldRVs57xnhjIoWNivYuu4k3JyjyjsBcrndY3Zd14+wgCnjawXIcSdOVraDkuKYrTkO5ra0kYrEkjLyJxzNMHBdV+xfibK51DIdH3khP8/zs9x5h6OXKwpqOqdFIyWM2exzXtPRzTcKzkxrJBxChPZLcfVZcmOchuA4s2qp4ahlrSMBIHJ2zm+xuPZXSsFpp0zWTtWhkr1SlerUoVF4XI5iSTg1JcQfNLI1dpqMnYN93NH5lSw0ruTb+tiEYoKJxteCF33mW+lrXW9VGLKQ7DMCc7/Dv91zX/wDQ+/4La4PwrmtmiuP52k/g4XT+HuGc5BdTMb90yj3uJdFqjWQUpETAXynaNr3ut95znENH49kjJlfUeyIwX3S6HUPD9NTtMjmRsA1LrZQPqbK2zEg/SLRvXmf6LGcW1r5hdx8rXaNHw6aE9+eq0HDXmiaeyTKFR3ydsKOTdPZBUglNqq+VXJWqDKs9u2a6VKj1gUtkxoUgUElWoYg88XmR+UKg6G5UnElAxFowqVKyyvtUEoq21c33+qbELFQYxXNgLXuBsTl06nZDW8Q3tkhcT0uL/RTdK2A2kyhxvURPic2QA5bhv8ebkb8hdZvh7gyeU3f5GfxG/mH8rTqVpmR/vDK6mGa9xnlvY9mNBCIPxKS2jXA9so/MrHzSWTLScWv9y/SwVC3cgNWfZ7SWbczXGrsr22frzBBtppoQvafh2kgzSRQ2cNWGV4kLTfQsZtodcxvaysT474RtI19z6m/uoKriSPNc0jZDbd7hf6ZDf6psoJSTTpfFfqFwi7wpmyyyE5gZXEa6aAC6I1GLyWPlcbcmt/qdPdCMO4wDyxjKWJlx5f4DbSzSAOaKy43I7M28bbDVpaAbdsx19lZimo0mcpcGA4p4j8FviStBeT5QT5jbsNgOqxbOOarMSPDGp0DLGx+UOvcBT/aVK6SsdfZjWtb7jMTbuXfksxGxXtF9NxQ97Vt+WVZ5Wdi4H40oZCGVX/p330zG9O49TIdQfvWHcrrUVrAtsQRoRsRytbkvkljVo+FuMqqgcPCkLo+cT/NEfQfKe4sr2TRbuYvkiGp28NH0TitOHxuBF9PfvZcN46wt8MoePMw6g9f911LhPjumrgGg+HNzied/uO+b81V4ppI3kwyttc5mk/Cff5Sl6dyxycJIDVU0skTgEwFzZRrScSYcyKR7S0MPynUX/GxWavqtCxCdnUPsVx3LJJRPOj/3kVz8wHnaPUWPsV2HIvlfDK99PNHPH8Ubw8d7bj0IuPdfT+G4g2eKOaM3bIxrx6EXWZrcdS3LyaGmncdr8Dp2qgRqrtTIqIOqposMlASXoKSk455HwxGB53Nb95z2j8Ht/NEcO4cc03ZOT2je9v4/tB/Ja3/w24scw+69zf8ApITW4DDuWOd/8k0zh9C4haL1H8TIWBgmahkcBG+oMY5sbK6WpeOl9wPQe6aaZsLcsLMr3+VuxcBzcSNBboOZ33RxtE1gysa238EbRHH/AJran3PsnNw8Nu5xzPO55Acg0cgoWQGeJmWxOg8oYOQR7hiDLC0FKemuidDFlYAl58nsoZo8X+pZ69qgc1W3hQPCpGqRAJ100leZlxB65RBikJXrQuOJIgp1E1OuuJKOPxPdBJ4Zs8C7fUIHRFzWDO4FztTa3l7d1qyLiywFXSzMMpZqWOJA1Jte4HuDb2Ss+L1cbg/2/ArL1wEJKq50OgXjaqx1VbD4XSC4B83LmDzHqFNidJ+zwmaYhoBAuTpcrymn0maMnx0E3wWKqFszLuPmGw5LM8UwGJoczbLf3DhoPYFV4OMaYGz5DbbRj7fkreK8QxFloiyQW0OjgPY6A+q9BixZpJRlBr8oCWSDjdlTCXODA0gBnxBztwSb+UI1iWMRQMa57s7z8IOv4f2FgqnFS69tzz1ug0znXNze62o6J7O+Srj1UfUprgM8RPFQ8zc3WDvUCw/D8lnZqeykjry02PuFM54cLjUfl2Kt6TJ7dku0Fq8dS3w+1/8ABQLx0Xhl7KSWPoq7mlXLaKqSZNHPYg9Pr7Fbzhvj+4bT15L4jo2V2skZ5ZnbuZ33Hcbc6SQSqXZO06ZxtRlrPKczDqCSD6WPMd1zaUa3RXDcfc2P9nlJdF8pOro/T+Xty5IXXmziAdOvXuo6XJEI06IgV2D7HsfzQPpXHzRHMz7jje3sb/ULjjXIzwlixpquKUbZg1/3XEA/ofZJyx3waLGN7JWfRMr7qJpTDKCARzF01r1lF4tgpKIOSXHWX3SkjQ29Lfrf8lAYXu/xpP8AL4f6sC9SVi6KLV9k0cdh8Tnetv0T3OSSXAtUiIsurDUkkrK+SzpkqbE5V5EkkoslV7kzOvUlxAg5StckkuOJA5e5kklxxI1yH4gwxuMzRcEWeNL266pJLjmFcFp4gzNGN9STvrquQfbFisktUYAbRQgWbyLy27nnvrYdgepSSVvRRTnb+CprJNRX5OZuKlp6ktPUcwkktIqVaL/iA7X91E8pJKaoQUK0c1BT1RYbj3B2I6FJJUs6qdo09O7x0wpo5oezY3uDuCNxfmq7ikkrcJNxTZUkkpNIice6YUklNkojcU1x0SSQMYhgcngpJJcWE0d04RxTxaOBxOoaGn1GiNRS3SSWfkVSZag/aiyJEkkkB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48" name="Picture 8" descr="http://sobedrj.com.br/novo/wp-content/uploads/2015/06/remedios_3.jpg"/>
          <p:cNvPicPr>
            <a:picLocks noChangeAspect="1" noChangeArrowheads="1"/>
          </p:cNvPicPr>
          <p:nvPr/>
        </p:nvPicPr>
        <p:blipFill>
          <a:blip r:embed="rId4" cstate="print"/>
          <a:srcRect l="16432"/>
          <a:stretch>
            <a:fillRect/>
          </a:stretch>
        </p:blipFill>
        <p:spPr bwMode="auto">
          <a:xfrm>
            <a:off x="8942446" y="3916907"/>
            <a:ext cx="2352021" cy="1883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>
            <a:spLocks noGrp="1"/>
          </p:cNvSpPr>
          <p:nvPr>
            <p:ph idx="1"/>
          </p:nvPr>
        </p:nvSpPr>
        <p:spPr>
          <a:xfrm>
            <a:off x="368487" y="1685487"/>
            <a:ext cx="7629099" cy="4892733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 </a:t>
            </a:r>
            <a:r>
              <a:rPr lang="pt-PT" sz="1800" dirty="0" smtClean="0">
                <a:latin typeface="Calibri" panose="020F0502020204030204" pitchFamily="34" charset="0"/>
              </a:rPr>
              <a:t>investimento directo estrangeiro </a:t>
            </a:r>
            <a:r>
              <a:rPr lang="pt-PT" sz="1800" b="0" dirty="0" smtClean="0">
                <a:latin typeface="Calibri" panose="020F0502020204030204" pitchFamily="34" charset="0"/>
              </a:rPr>
              <a:t>no sector atingiu cerca de </a:t>
            </a:r>
            <a:r>
              <a:rPr lang="pt-PT" sz="1800" dirty="0" smtClean="0">
                <a:latin typeface="Calibri" panose="020F0502020204030204" pitchFamily="34" charset="0"/>
              </a:rPr>
              <a:t>223 Milhões USD</a:t>
            </a:r>
            <a:r>
              <a:rPr lang="pt-PT" sz="1800" b="0" dirty="0" smtClean="0">
                <a:latin typeface="Calibri" panose="020F0502020204030204" pitchFamily="34" charset="0"/>
              </a:rPr>
              <a:t> e criou cerca de </a:t>
            </a:r>
            <a:r>
              <a:rPr lang="pt-PT" sz="1800" dirty="0" smtClean="0">
                <a:latin typeface="Calibri" panose="020F0502020204030204" pitchFamily="34" charset="0"/>
              </a:rPr>
              <a:t>10.053 postos de trabalho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No início de 2000, a indústria começou a emergir, tornando-se uma </a:t>
            </a:r>
            <a:r>
              <a:rPr lang="pt-PT" sz="1800" dirty="0" smtClean="0">
                <a:latin typeface="Calibri" panose="020F0502020204030204" pitchFamily="34" charset="0"/>
              </a:rPr>
              <a:t>actividade promissora </a:t>
            </a:r>
            <a:r>
              <a:rPr lang="pt-PT" sz="1800" b="0" dirty="0" smtClean="0">
                <a:latin typeface="Calibri" panose="020F0502020204030204" pitchFamily="34" charset="0"/>
              </a:rPr>
              <a:t>que hoje dinamiza as </a:t>
            </a:r>
            <a:r>
              <a:rPr lang="pt-PT" sz="1800" dirty="0" smtClean="0">
                <a:latin typeface="Calibri" panose="020F0502020204030204" pitchFamily="34" charset="0"/>
              </a:rPr>
              <a:t>indústrias mecânica </a:t>
            </a:r>
            <a:r>
              <a:rPr lang="pt-PT" sz="1800" b="0" dirty="0" smtClean="0">
                <a:latin typeface="Calibri" panose="020F0502020204030204" pitchFamily="34" charset="0"/>
              </a:rPr>
              <a:t>e </a:t>
            </a:r>
            <a:r>
              <a:rPr lang="pt-PT" sz="1800" dirty="0" smtClean="0">
                <a:latin typeface="Calibri" panose="020F0502020204030204" pitchFamily="34" charset="0"/>
              </a:rPr>
              <a:t>eléctrica</a:t>
            </a:r>
            <a:r>
              <a:rPr lang="pt-PT" sz="1800" b="0" dirty="0" smtClean="0">
                <a:latin typeface="Calibri" panose="020F0502020204030204" pitchFamily="34" charset="0"/>
              </a:rPr>
              <a:t> e as </a:t>
            </a:r>
            <a:r>
              <a:rPr lang="pt-PT" sz="1800" dirty="0" smtClean="0">
                <a:latin typeface="Calibri" panose="020F0502020204030204" pitchFamily="34" charset="0"/>
              </a:rPr>
              <a:t>agro-indústrias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Factores que oferecem vantagem competitiva: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Disponibilidade de </a:t>
            </a:r>
            <a:r>
              <a:rPr lang="pt-PT" sz="1800" dirty="0" smtClean="0">
                <a:latin typeface="Calibri" panose="020F0502020204030204" pitchFamily="34" charset="0"/>
              </a:rPr>
              <a:t>recursos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</a:t>
            </a:r>
            <a:r>
              <a:rPr lang="pt-PT" sz="1800" dirty="0" smtClean="0">
                <a:latin typeface="Calibri" panose="020F0502020204030204" pitchFamily="34" charset="0"/>
              </a:rPr>
              <a:t>Formações técnicas </a:t>
            </a:r>
            <a:r>
              <a:rPr lang="pt-PT" sz="1800" b="0" dirty="0" smtClean="0">
                <a:latin typeface="Calibri" panose="020F0502020204030204" pitchFamily="34" charset="0"/>
              </a:rPr>
              <a:t>e </a:t>
            </a:r>
            <a:r>
              <a:rPr lang="pt-PT" sz="1800" dirty="0" smtClean="0">
                <a:latin typeface="Calibri" panose="020F0502020204030204" pitchFamily="34" charset="0"/>
              </a:rPr>
              <a:t>recursos humanos </a:t>
            </a:r>
            <a:r>
              <a:rPr lang="pt-PT" sz="1800" b="0" dirty="0" smtClean="0">
                <a:latin typeface="Calibri" panose="020F0502020204030204" pitchFamily="34" charset="0"/>
              </a:rPr>
              <a:t>qualificados;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Acesso a </a:t>
            </a:r>
            <a:r>
              <a:rPr lang="pt-PT" sz="1800" dirty="0" smtClean="0">
                <a:latin typeface="Calibri" panose="020F0502020204030204" pitchFamily="34" charset="0"/>
              </a:rPr>
              <a:t>tecnologia de ponta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Oferta de uma vasta gama de </a:t>
            </a:r>
            <a:r>
              <a:rPr lang="pt-PT" sz="1800" dirty="0" smtClean="0">
                <a:latin typeface="Calibri" panose="020F0502020204030204" pitchFamily="34" charset="0"/>
              </a:rPr>
              <a:t>diferentes produtos </a:t>
            </a:r>
            <a:r>
              <a:rPr lang="pt-PT" sz="1800" b="0" dirty="0" smtClean="0">
                <a:latin typeface="Calibri" panose="020F0502020204030204" pitchFamily="34" charset="0"/>
              </a:rPr>
              <a:t>e mais </a:t>
            </a:r>
            <a:r>
              <a:rPr lang="pt-PT" sz="1800" dirty="0" smtClean="0">
                <a:latin typeface="Calibri" panose="020F0502020204030204" pitchFamily="34" charset="0"/>
              </a:rPr>
              <a:t>sofisticados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Introdução de </a:t>
            </a:r>
            <a:r>
              <a:rPr lang="pt-PT" sz="1800" dirty="0" smtClean="0">
                <a:latin typeface="Calibri" panose="020F0502020204030204" pitchFamily="34" charset="0"/>
              </a:rPr>
              <a:t>métodos de gestão eficientes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Modernização do </a:t>
            </a:r>
            <a:r>
              <a:rPr lang="pt-PT" sz="1800" dirty="0" smtClean="0">
                <a:latin typeface="Calibri" panose="020F0502020204030204" pitchFamily="34" charset="0"/>
              </a:rPr>
              <a:t>equipamento de produção</a:t>
            </a:r>
            <a:r>
              <a:rPr lang="pt-PT" sz="1800" b="0" dirty="0" smtClean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2099086" y="1135389"/>
            <a:ext cx="3656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INDÚSTRIA DOS PLÁSTICOS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25521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Fontes: FIPA</a:t>
            </a:r>
          </a:p>
        </p:txBody>
      </p:sp>
      <p:sp>
        <p:nvSpPr>
          <p:cNvPr id="8" name="Rectângulo 7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9218" name="AutoShape 2" descr="data:image/jpeg;base64,/9j/4AAQSkZJRgABAQAAAQABAAD/2wCEAAkGBxQTEhUUExQWFhUXFx0bFxgXGR8cIBwYHBofHhgcHB0aHyghHxsmHCAaITEhJiorLi4vHh8zODMsNygtLisBCgoKDg0OGxAQGywkHyYtLCwsLywsLCwvLywsLCwwLC8sLCwsLCwsLCwsLCwsLCwsLCwsLCwvLCwsLCwsLCwsLP/AABEIALcBEwMBIgACEQEDEQH/xAAcAAACAgMBAQAAAAAAAAAAAAAFBgMEAAIHAQj/xABGEAACAQIEBAMEBwMKBgIDAAABAhEDIQAEEjEFIkFRBhNhMnGBkQcjQqGxwdEUUoIVFkNicpKy4fDxJDM0U8LSouJjg5P/xAAaAQADAQEBAQAAAAAAAAAAAAAAAQMCBAUG/8QANREAAgIBAQQHBgUFAQAAAAAAAAECEQMhBBIxQRNRYXGBkaEiMrHB0fAUFSNS4QUzYoLxcv/aAAwDAQACEQMRAD8A534ly4BUgdfxwHUemDniV5UehUnBTgeXpopKqJK7m53IME7dMAgTw7w7Ve7cgiQCJJ+HTF5/C7DZ5tNxGGKnXBI9V/TElOoOX+z+mGAqPwGoPsq0Xsx/PHq5V03oDePZB/A4ag9t/sfliQsJ+I/HAAuU+MaN0C/CPugYt0uOod4+X6HBcqCLgbN+OIqvDqTG9NTfsO2EAHzNek5mV+4f548p5ambq2n3N+uBPijKCk1PRKhpkA+6MUsjlq1QxSVj6gwB7zgGNy5ap0qSOzLq++MQvXencin71qBP8R/LFL+a9YjmqKTGxk/ecQt4bqr9mf7JX88Ag1wvxVSDfXIzLsYaD8CAZ+WGLIeKsoiBqOZqUapA1q1JirNAmGXYTMahhCbJpTH1tOoB3JP5QMSJVywPsx/av+Jw7FQc4xxwV2LOpqttqBUGPvOANXiVQMBTD0/6uotPuED88XEqZYXD6SP3f8pxj8VRbq4b+1TP42OAZLT4nmiLUz7zTP8A5WxXzuezekq7OqEiRyqDBt7PrfG2U48w+ybbAGR984M5HiiVdS5gVaSERqFPzB1nV7J26jCA1yvC69UajWkEdSzfeSv3HFxPDIkfWv6gEb+k7D54HcY4gNPlZf8AZykjTUpo1OoR66yDPe2IqAzBj6we/c/MIThgG6/AYHLVYxurnr6wBHyxXZUpD6zLAAGNTO7L92BGYoVIFWtmYgkaRWBqC9yE1SNvQ4mjLOs1K1RzFiVhviQsn4k4AGjhmdoUyC9PIsh+yVBMehYyDgrV4nw0m2Von05mHyVYwg0zQMqiOT+8C3+GD19MSZUOGhqTtG32T84w0xUPNLxzl6IcUMvRVwCF00tIDf1rgke7EPDvpFqsWFajRIF+UC0bzqcSPX7sA8pxkpyDLISJP1gRmHeC66gJ9cTVOJ1tEocvSadgylveJBA+ci+HYjXifFMpmavnRVpMwgqippYg7lWZhq9RE4pZj9jES7Cf3qFM/wDjiNOK5ylzftLP/VZ2qWPW4Kx8R+ONq2a1ksf2Ribkmm437wovhMZVSvkUq0yxWqh1B9VDTpESpAVbmRFr83pixxM8JdSFIQ90Rw3wmnGKWaIII8vJSQQCGIInqNTxPvGNK2bRkvlMpsRqWrTRrdQNU+thf44yMsZfh/CygOoqY2ao4PxG3yt2xOvAeHODpzdGn/bqM3yC/rgJldDIv/Ba7brmGWf4ZJHuxYzPC6epUOUzGXcgtNSqSsAGQAaYJJI0jm3OGkDI34YlIgl1Acny2JKg0xHOvmQbkEA9b4hfg+XN/NYn0qUzjTPV1q6fNoZvlUKu9kWyjmHaN8DaiZYbrmV94T88ZGEv5Eo/9yp80/TGYEf8J+9X+VP9cZhgRZtzUOlmtHSB+WLGTzroQgIMA7x372xlbLkMG0kKN/djbL5PzKigKxQ+1BIt8DjRkvpn3EWUwI3xInEnEcmw74dM14Wy6018umBtvLWjuxJxSPhtP3V+WABcXip6odo6YkHFx+63Tp2ODh8NJ+6PmR+eIz4ZTt/8m/XAFAscXT1G/Q/piReLJ+988X/5sL6/3j+eNH8M9mb5j9MIdC14hrrUajEMATMXtbeMH6GfUQF0gDYDbcYr5ngZU+0fjB/LGcL8NVKpILUxCk+z2jAAQXiAj4fkcTDPA/69Tih/NZ+hH93/AO2PP5tVe/4j8GwAXOIZhTTYen6YB5zg/nVQxcIuhdrna/oPf92JuJcLq0qbO0lVBJgnYb74o8PNWrBphr2uy+7rgAM5Xg2XVY0hvVjJP5YxuC0CLCPccQNwzMgkdRY7dPhjxsrmQNp+A/UYAAHClzNW9PVExqJhf8/gDg63CszH/UCfQR94xU4dQrUx5aIxiTt8TcGMXhWzH/bPzP6YAFdq5NRkYO7KxHLe4MGLHFqpmGokMEqUz0bXBn0KgQcXskalMsAhJZmckKepJuY6Yq8Wreb5eqAoaTJiR6YQzyvxh6l6lRXNr1SWawgc0SbAb4myvGUUQyI3YoAIPQkOpDCekXxZp5mmlNglMKCCOm5FpM3xVGWoCi2hNT6SAxvzenQYaEe5fiU1CTX8vVF9ARR0HLSBj4LifM8QXWDTaq+kQSagMt1KaRIX78BMxSiyyAOpG/yxso7u3zj8sYlNL/hpQbDFLiTFtQodOqtfuZMbd8WKWfIUkATOzqDA95bG3A8nTcqj12FMnUxLnQPULBDPEj47m4w61uAcKYEipLEyYY7neygAC+0Y4c39ShjdOE33RbN9C+teYl1+O1Xi6yIvtt0MdPTFOnn66kla0SZM1Dc+sjDBnuE0w58oBl/sn4RaMCKuZKuaYosTbZYG076Tjqx7QsnCMvFV8Qli3VdrzKdbOVdyyH3oD/iTFYZp7/8AJMnqlPt0kCPhhmFJiBKkGLi//ri/wngtBj9ft+6FY/gMRybYoK9yb7otm1g/yj5ihlqrLE0UqRvI395VgfvxNxfM6fqxRVdR1VVGqA32VBLl+Ubgn2iewx0ynwLhSgMKZkGx+use/vxz/wARcEopWbyBqpm4BVwV7iWN/f6jEsP9Q6WVLHkXfFoXQ/5LzF45iP6OPcW/MnEL5w3kvHbV/libMZOJ5WA+OB4TURokmbAH5Y7VO+TMOFc0WP5SYfbq/wD9D+mMxcWggADKQ3UQd+uPMUMD9TbL1IKlSsTIFjO354pcKrZYuyeYA6tGkAnAnLUmVbVak+5Sbkk73mSTtiXg+Qo+Y9SqWDTIKq1z627Rb8ca1MjQc6qAG5vzHsIJk+mJWzyATJj3H9MLvEGZgNGrTrF40yuqDJMbjpjK1MgQUqf3oH+PC1DQJcR8R5eiwWo5BIkQjG3wGJk4pTKhwW0tGkwbzsfT4xhazVLzwC6Um3EyCYmIDTa4M9oPvxlGkQzAlNwQur2RpEASp7Tbvg1GN1bNBLMTvHe8xFvW2IhnlIBWSDHToet8KS5uvceaDeSSrHfcTqGLGZzCsvM8Qy2gn7Q7xb/PC1AMZysGgi947XBjr6jFnLZpEAIJHQmwuNx7pGFzMukjRoPwIxJnM0v1RMEiY8vTblI5t77b9/hgANcN8SUa4fyy3JvIjvtf0x5n/EtOissHbmiECk9e7CBb8MAsxXAsNRJgwbEjvJPbHlNiCSFYBWIhoI1GDJkTMEWnrgAOcczi1MvUXWF102jWQBdet9r3OA/hfTSpmaiOQRBptqAPr69vjivncwWTamToYXPePsi/w69MVuEK+gppbmKxopuEsb6hEn0wAHk8TzU0BHLGoFJawvPMN5np8cW/5dB1qyuuk6STseWZWNwMAKfDm1E6F33KxbtzQcSVcraCVUQYkrEwekmMMAhluKqhU6WOrVLiwWwtBEk3i3fE1PxJJjyzGqCSwsI3iJ3tgKtGUI+r76lJPbchTb3dzjYcPkDn62KgkEz6gEXtvgAvni4W4BIJMmdhb7O5md8L3GM0GelymKYEQN97G40j44JUuEOaVxU0EkDlCQ4GxJJjoJIt88RVuADzKSVAw8wcupuk3sFn/fpeACHMVqr0xzIxkA6SD07AWUe/BTgeaNKmKRoyZfmB3ZmBkA9IHTF/McDVckuhJbWPfzEk39D+GKtDhldApagbMwDBZkHb7MEWtfv3wIGVeIcRVnDaOg7bTbY9/wAvgJzOc1LamN+0zYj8cE6+TqiCabKNIkkMQIMi8nl+Ft8a1eBsAdRUXKwB11KN7dW3wUxFXJLUIEFbjbSbffhw4RwisB/Rknup/XA7gmXAY6iLCR0+0yz9w+eGuhxqnSH9exCxJibmJ2ieuExmqcNrr/2/7p/9sRV+G1Sd6V9+Q/8Athmo5jWlwQ0AkGOotsSOhxApGoj0/Gf0wgFpeFVQZ1Uz/Af/AGxfo5SsNjS/uN/7Ys8czooUywEsbKPXv7hvha4V4ty7EB8zEsFEvuNJJO3VoHxGGwQar5euo1TT3A9hupA/e9cCuN5CpUXVqpzH2UIkfFsZxbilHMZchM3UL2PlhlAF9SgHRqmQOt/dheyPEMwNdLX51RYYaGhdAM1YZjEBdpjCSfECjXRrgsO06f8APBDw1noAVmUvPYC2/wDngPVotVZyWiJkN21GNvQb9d8T5XL6DpZepBjYGPdvsPTv2YD3W4jTBubwO3b1Ix7hVq1Fm9NSe41n8LYzD1AU6OZp2nmPeB2vuJ7ffi5ks+qSQuqTsZ9+ysMG6Gb1Roo0FmCPqwd/fiPL59w7Hk1CVBpDTeZ20NP44QytULVUsKpO4popsQ0i5B9+J2yNY+xSzLepUrHyI9MFeL/tSK8VKg0pqEMb8sj2Yt/qMVa+QqIq8zuz1F9s3bVAgmPcJ92GIqZXgtZQddFh1/5oSZJM8xPf7zjBwohjPkAGI1Vg1/4BfpghwfgLtUrSolHA7RKg7dr4IUuCHz6iuRApIY3nmcCB3uB8sAC+uQCmWal2go7ddxAH3nFqtkl0yakLY8lFR97NOGLL8H8pwtZiFPKGFwD7QX09o9hue8EeK8BprQqm5imx36gE4KASq+Sp21CofhTX/CpxoMsiETSdZuCajHaRIgAEiT9+GviFChTjWyId1VmAMdDc7/h88R5viNBP2dzUQgalIEMYZpB7RAPXrgoLAFSi+hj5KGATJDvy9J1Gx6/6E3eGcPqOpIpKCGgaaaDcAjcb374IN4hy4VqQdtLLBBEG4vB7jeRMixuATX4Z4mNPUA1AkmwbzB9lVjlTss7b9sGgWRZ7hmYTVLhG0k2MauWxECLERGBHhfL1MxSL1aztzoJnu0bdr4aa3E6uZU6BlyQDOmowIMN0dL2Ox9MAPDFCpXpsMsiaDcpJQC8jYjBQWFRwekjlah5gyySVEqNN79hMn0+cvF8llQvLUpsWDBgHUkcpggAj/P4484N4eVn+tplLkclR5DJ7QM8sbRBPuFsGang+hfS1YGD/AEhPTscMBXyOaoU6BQUgWV5U603gAXJBuBgiM5WeiwpZZSJILLeOaYgfC2D3BslTakAyI9ljUuqJnq0nFXLcSp0FRIJLsFdliEYASXLEQIKbTuLYLriIA5HKZmtTemH8sLchhBMx1gkRA+YxTz3Danm0FqOS3maFYGQq6WYkWBBt9/phx4LVDNUgj2v/ABTC5xvOAZiYvTrEJeNRKEbdbmLYGCK3ETTpZahL1PMqeyA7QQNzGqJAI6bYam4ij+XQvq+G/MBbsSDhfNKk6UQyk1KDFA2ojSWWYBEBpAWe19jvBnc6vlNNhza9JA5PKUtH8eozuCfkJg0C63Ha9WwpoKbELduaWYDqegO0XjEuezAkNsGk3IJjUGFp3BE42yHCzmVZaCVPKSqo1IdYEpSLjVc6lk7xaMGMt4PJYUyGDKRpLllsRAPK4JFiZjc98Snk3et9yKwx7/NLvYIo5uiwUs8BwoJvvMzHXtcwQOuGTIZFK8c7EEDU4YKoMHQxTUOaBIgdN7YnqfRrTKzUqFTHMVZotMe1J2J/1GLXA+HeQ7U1NXQiIFapZWMPGjoVA3iTIONaviLSPDV+hNnOHU8sgYA1KhBKqOoEEkt0UT7RsJ2wIznEqlF1JamKdRvataKYlRBgDUQb3k9jAp8VY1o/ZlWoHVjry7EkVKunXJBgzy8vQAdIxFxvwlmW0w7kgCysRpKqVhW1ra6kwPsAT3FJSWgmq4mLxAZhl1tGulIYgQqkhWYgHuZt0GHzgnDadKgmlmAIDEKFCy1yVXoJMgYWV8L0kyyq9F2ZqYpcihjOkajBMXI9Zk4jymYqUmpUC9YIFg+cujSAo8sDRUFthET69MKWRLTmOONvUr+J6K0jUcIRS1TrKo92gahqYuL2sBET64XsxQopTNVN2pvQcOOWH5i6hZtbTBg+kXN/xnn2GXLoxBV1sDJgAgt7RAUXG2/YWwCq5Gr5KgVPOLVlfUq1SNOkwL0o9rtMziOKEm3XDmXySW7rxLWVoFGZ6uiotQimGVmmVIDe0o3i5jrjXgWZd61fRUZeYLpmYJqDmAYAA3b4HrY49zLppy9Fao8wO5bclWGgsCgho1BhBAsp2jG9DIV8uzny6YZmpVEhixccxllXm6ARpF1O8E46aaSObiw3neK1qdRk86s2kxMUxP8A8MZhfr8RzGppAkkkzqm52suMwrCglkOCCqKOl3XkXUUMAELpI95I2+PaWDK8AoqaaQSrA3MTNiCIEAgycUuF+GsxTo6abqo6KruAZNybG8RtjKfDs6rLzkkNyxV27+2hnfFKMWFvKanrovdSp0nsDIH8PT0PoRiN6E5VKrGWik09gGVgB+fc/AAbmqPEHNg7qDeTQYR6cqG/UTipm6GcVWLLWZRJPKumB7q23wwhhXMU8xSzDvRpahU069RWDFlKyymenbGhbNisKpywJ0EQCLXsTz73O0xOIuF5itXRmFXQaZ5hVJsTIB37i49MH+C51qhqIxBC6CpBkcy30t1WQY/HAAPrZ3MsjB8nKsRIlp2AtpVriJnFM8Szegp5DaI0kVKdQkg23CiRFtsN9bLioArFhBnlYifQx09PdixVsMIQhVONVnOg011bxDIT7i8bfLDF4fIqJsLAbgML79TNwevbEfiIDVliRtWj5q2LPAftj0U/4sAy9XyVMi9NPioP4jEa8IoEQaNIibTTW33YtVvZxtljbDAV6OWVUgW01nVRJgKK8AAbbQMBfogH1De8fguDdTNLzgGfrnIKwR/zQRt+mNPAtKggqJQsBOoS1iCo+3fpgAKZQfWkf/mq/wCBDgnSIhibCDc4Tq3GWp1qxSmGZKrG53JRVA93KT0+OMzvFqzp5NZFRqyHSAYkalBI1G++wne+FYBrgdYCnDEKYQXMdDa8XwicQRK+kBfM11mIUkqAGCLqYreZERtJvMAN54q4J5tJaTPSpinqfne7KoFl6FrgXIHrj3wrm1QqamunT1TzzpsCDsLwRsbzPYYXvI2m4u0Uslw40fq1NUKWEaamggtq2jmuzAbAWW5iMFErVEKh6LVDVqsqsNDA1IbzGG2nSPMmO3oI14jl6FV6LZQsaj1WatqM6V7iRAGoht7WHpiZs1Xou4FUsiudKgEQSxMiLab9jOre2JznGK1Nwxym7RM1Fcw0E1qYaozu10ChCq+1AEkD1icUctSZc1pmo1S6gMQbM2nX1K8vWByk4ZPDCVnQuMuSjW5aY0NHUQAZ6TPwtZ6yhWAGo6CthrpiPSGI/G+MOLyRp8OxtG1JYpWuPal9QBwvw2aTBmqyouyDWQTHYe1eOl+2DNcIminppkLcAKOWxgqOm0Yh8ScaGV8nWF53AJJCADq214uYnCxU8+pxOnUo+SUqUop1maVKXaIW5G8EfvDFMOzrEqiqXbfxYs2WWXWfoke0c6+doKUZSoZvOp02OvSQwEqNIcE36fEice0+JpXoUqbFjoH1ZzNFfLJBIDlXOouBKxI3nEVep/J1E5dEohz5hVqQqVtDNsx1CNRF9JmI6iJ18O+CWNM1KuYqOWINNnSWhSY1edqMdtjc4pLXRffpqSTr6F3gyrkaLEaFWxdzAXYLIvpVYAA6RGC2T4l5iq6QysJUi4I6EEWiL4mznBEqZfyH1MpUKTsTEdu8Yv5HgQp0BRWUAXSrEaoX53tb54Qinm+B1Kp1iqVkLCraLDqUbGtDgtamDApMx/pGY646DUKfTBF+E1jfz1a32qR/8agH3TiGtwquFb6yjsf6Nx/5nEuhxRk5qKvm618zW9J6WIGTqVKYqojSzOxLO7PpdiNRHIPuI3O2KWdy2ZatRpPUVgzambSygKrradRvzCAezYI00ZNSNU1NrkchAgACylmmTfG/FM1rXy/M0kjbS9MlpiVYR89vfjnxtbibk3aXLT0XA65Jzk1GK0vg9fVsS+K5erleYmjreuXYG5JNSUIlQQA0gja4F8XuDZ4msj1mli2p2JBJiQsAAWAMdcXPGPFTlFVwA5f6uCSTYFtR/revqdsLems7it59MsA0LPsg9zFwMVzZHBWn6E9nxrI6a9aoeKPBKtQeYqIyuSwLFgSGJO2m2Mxc8P8AiulSy9NHgsqwSCsbmOvbGYrvw6yG5PqDmVpwSpJgbe7FfOjS6Ed8EczSvIxVz9CQp7HFiReqGQMLvFc5SytCouYrD6zVpkGbqBAUFmPcn1O2DyNbHCfpFz7NxFwx5FKqJ2iAT95xmTopBN6HR/D2aSpmMyyFWVqNNgReGCAN8Z3wa4en/E1h3UH5PUGEb6NnAqOJ3oOD7wVP54e+H1VbNvpIINPcXHtt123OBO0mLJDcm49RfzNfy0ZjfSCY7+mEGp4nqO+vU4XcIGtHaxGHjjSyun545NlVsB/V92OPam9Ec2Z8BszPHvOSmT9iqhuOo6zJnfG2b8RtlKNWt5YaFpjSTG9UrNp7z+mAFNoouexU/I4JcY4LWzOWrU0XmfTBIbTy1VY8wHaen+RhyPdcm9FfyHibkBKf0lV6hln0G+lUpAptbVqqBt/WPTF3hnjWsXp/tC02pghSGEDUY5jfTMgkdgO98VMh4crZKm1UlDVZgmqm4Pl0t30kj/mOdIgXCh9tWDVLIBMwjVFo0kdPLlgpUVQRUnSAoJ09xESZta0Jqfus6JRceIY4vXYU69SmutVquQwYQZKkQRMif9b4g8H0PLJrMyLqQl2QghrAkXGoqGkyIm24wu8OzcP5JYJplzuJWUgxeSSJ97dpxZ4px7y8upRKhYl4lTEjcHSSZkgQbYomwdIqZjiIWrWAliagdNRgupYA+1eAA1x67dDtUrRp6qoaFzB8supJWmzQAraZ0k6QB1thI15jN1EPlgLSWajjUAoMwrmAA1wdPrPfBz6RuK1BUoU25SiO9Igwrgvp0mRIJCTvbVHbDtcBUUfFObXM1Aop8rlkEsFYOQADDAcuxvFmPXFzN8HNGjl6S02YqJbRpPOGYGAxU7kt+l5qcMzOZq5mhTVSS7XCTJDIQ2oD7ItJNhI6Ycc/4RzjhldXZSTs0nfoSJG+wOOXPllF0k+9K/mjrwYYSVtrubr5MA+FOCVatf6mlVV9NqppgLTudUk1CpYyCAQTAt1ww5jwNnWqayqkkXCuuknuQYM+uDXhThdTL0mSorg6iQXkkz3PXBwjYybSbEi8R3gj0PphQx9LHebevgblmeGW7FLTx9TTW6HSWIIiwaY+Rwu/SDnKlPKpFRh9asuTMSHi7HaYEdsDPFT5o12qU6hpA04pmpU0oTp/dEnUCSRKkSBOGrI5ULw5lzJOaYUn16SCWW8iYEvpJG09LmSetJRklJevLwZzU17SoX+GeJ6eay2mpR1hiE8toZRLABizcoUTPTY2JwR4V4XymSq1K06hUpjWaasRTCA8q1FayntEwonphZ4j4uytHI1MvkaLK7Aw9QrC6rM4M3YSIEATfpdf8P1sujotepWpoaf9HXZAwLSxPluLklhMfu9YkdStcjNONSOneH+H0ajfta1KjI/MlNmtDrAUqOWAv4nvhgetfAngYpy/kqFpQgQDYALsMF0UYEZYI49xz9n8kQCa1Xy7sF0rpYs8sR7IAJ/WMTVxUNVmFOpUp6aY9swxUFtSzYglo3g6cEOM8NFSi9OFLOpUMfsarFhF9Q3ERcC43xuc5BICsYsTqG8DoeuEO9AHVzEGDQrqTMcoiPeGjFatnQWFI+ZT81WCuwMAgehNwst0mN5wa4rxOKLyjfMdx2wr+IGRqlDQVowpJJZEN7TdgTbULA4g5t5HjrSk/O/oUjGoqfb8K+pXbh2ZTUKNSig1WaBLDudVwx3NzcnC3xmvn6GjzqtNvOrJRUoLkMb9eWwPzGG3L5IkQuZlvWSPmCRgTxmgr1U8xi4yzea2lWPOswQQunbV7RGFLKoNRp66cvqbjilNOSa63x+gm/SVWVq1Kkrq31x9kz9mmo91yd8W/wCRq6muxqg0QSKVdUXSxDQ2q8qJ6TeD6YS/EOYH8oPUpmQKoZdW50wRIn02w55nKt+yU8wlMDL6yAVGx1EFWVmJUGW32t6YrNcyUHyugBFT90Dvtv16H8cZi7/K6fuH/X8WPMcvSbR+1Hf0Ox/vfod1qrbA3OGB8R+OCri2BvEF5Tj0WeUjait/eMLPFvAa5jMtWeqQrRKKomyx7XrAt78MgqFaeoCSBYExf1IBgesH3YH5fxWlSnqRVY6gpVaikq7eyrzAUmCIue4whgx8lTo8Sy1JFC0zlmUKBaV1mffiw+d0ZsMNJlBdmCiCEk6r7SThfz/iNaueyzqAHpq6OoZWh2V1AlSevcDC5V4vXKLVQKr0wUErI5CEYlYMnSZ2OBsR0xeIiq9QACEIEhiQSRJiVEiCp1CQdXpjmbHSY7Ej5YrZOjmfN83z9GsrqFJz9YBtuAATJveJsMVc7WreY58sFSzEXMwSSNxjl2iDnVGMmNsK0QWo1gCdlMC83iPvm0Xww8Rpt51CnWQ02bVrpkqZCglDYkFTEfwnY4VOGZisKVXy0K1SF0XkiDIZQoMmYEGN5vEGbM8fruUeuoNYgAOR0W0CDEnUL4Wzw3bT438kEIyimN2bylFKlM0NWlw6VFLaegkqN9JuNN13IAJJwI+k7M06b0KbA6ZLfEKtxAn7WK/C8w401Wou0Fjy2AgqILQRPM59dJjG/i2lmeJUz5OVaaDgkGJC+WS0M2mZ5eQAmw7Xuq4lrb0Z7wXxDlhk3omutOQFpM6CQyBQzTEgkaTMj2umBXFcwuXL08xpqBgGNWmqgM7sTqI0+2Qsm52kQIkfwvhsZeq+Zyz6Femo3pQWD6muJ6Ku0c3UgaTFYUVK5cNnNYOkIlUOwLiyhXphha8Dv7sYnkaeib+/MpDFau0jPDGZUUswaRWS7T5g5aYOmCIIINrmRgk2bqPMVkBiwBWCZH7oUgR78HOGfRjVFByhNNqwMrWgssiJOgxME9/W+0ifR1mEpEMKbtAE+ZqUqBAkVUMW07GLY53hlOTldX1xT5LxOpZ4whGLVtdUmub8Bo8JNpoKwADtOogCTBO5iTHrg22cqW0kbiZH2esR1wr+F83TSglM1EDrIKlhIv2nDDSqTsZ918dGz/2o31L4HPtP96fe/iL3jvjFWktI02UEsfaAOy9LW3OFng/0lNUrCicpqhoZkqg2UwzBCotY2n49cNniLgr5hWp0jSDl1YGpMABbgQCdR+4fAYUh9GGf/axXb9mCkQy06jGbkydVNZ6WxaSSjpd+ngZhuyaT07STifC8tmc4MzTrVEEIXoSAW0GDqKuSAdvZPWPR3peIqFPVOolVDMBTKyDqiAbdO+OWeNOCrS5K1Euqg6xQgaSCCp1BWAa8RY37Yzwa9NaBWktQIQo54N2qsrCwHWTHaMTjKUlbFNKOiGHjXhStUzlMUdLUvKLuapnQGMFbSSeUbxOo9rOz8OpwqLTUU0HKukb9W23OJaSpSUU6Xs7sxMlm9Seg6YmpNNhhw3lFb3Ey6vQ8p04EAQPdjXM5sU0doWo6jlpawpYn3+mKLZTONnipcLlBTvC31ad9Z66jtGwxc4nSNPLsOZ2dlReW0kiOvs2iScLebdVp1mt1JW2D8vxqs76Fp0qRCByjFjGomBqWxIXTJjcntjajVq0wR5LPLMxK1EuWMmNWm0mB6YZlaAACsCwFxbGleglQaaiU3XswDD5EY0lSow2KHEuIeaDRNKqrkSQDSYhQbMQtTYmQO+lu2OafSVV8yso8p18tQhL6BI9sEA1BfmFr9PdjvP7BSnV5aaoAkKAYEwJHQS3zOEvxPxCjlVr1nUC5SVCyJOkPzWYoI3nt6Y58j3csFFe1LTwSbL46eOSlwWq720vkch8LU1eu6DQHZDBZWYACLlaJJ1EldjA5sNVPIvTbzGaiVprBOmoBpidmYyYIib32jFLMcbylYANnNQBka8nRkHvrR0PyAxJk8xl1dnTO0gxQqGYVZBJF9Jeom2oWWb74rLBklJNrh2fwKGWMItJ8fvhZLlqaV6FOpTRab1iAjGCULMQpnckWvvbvgHx3jOdpFsvXrMwadas2oVBF5kTcdQZwWbWaASlmcp5ikFHR3XZ9UwaIAMTt1xDnshmKi6npZevUAEO2YpEgAzCh1WOu29pDARi0ZuKqvQjQnUcg7AFcvmCDsVkj4WxmDGYoHUZTidUz7YYKD7lNNiANhJ2AsuwzB0T60Fo7vk8xrQEkaokgT8N97dcR5lZUj0xV4HkCgBgi15tb1xHnuLUhqCurkWIUzBiTJG1sZnLdVszFWbOuqkR0KnHzhnqNRWdQCqh2FoFgxA9cd9zfEdFJwQQdJgi4uAB95BxzPN5VdRJS53aZPz3GJ48sMquL4aeJpxceIOyGUOX8twQdTKdAkwQBqux3Y2tFgL9jVLiUcrwfMYagCZiB8rgib9dsVs/liVWFO4PaBI5v88UPESuhDiyghgRFoMtYGT6j39MCyRvdWv3zNbjq2PXAMpkKjKrZfpAiq9hpESGbeDhd49nqVKoysdShmUGCZ0mIJW2qIa94IMQcecEqg00LskuWKCdNgNItJ3M8xkARAaSQP44Dmq4p0NJ0hUSmCGLslNU1HQIYkIACDAA6S2NTcd1J6dpiOKc5tp+A4cDzxrZZhRZUVtiigWIjoJBPUyT64LcD4OUVdb06qLLFHDWjYxAViD3PuwN4RwDO5bLhwlNnGn/hgyrO2osx5QQJ2knvh04JkWemTXoJRmwVahfl/rDSAD6AtiL2rFFaO+5r62UWCb4nO/FWbenxCvUpsDTZWZukVFpmSpiSAQg3IBPTY1PD+b88sdJsTKIqrBCiQomAIi/3YeuIfRvl6rOwaqXedU6WBUmSsEAKswbQbC8WwB4P4O4jl3YtRDAMdBUrBXTFhrZh3v3xmeWGaHBtacu0tgjLHkTTp061rWnQGy3iwdHrpESJmJ9daz06DD94LzhdDVnU0wHN20kC03MWEicc2TwjmqaxWytexjkpyIBsSQt7+uH3wIIouJYw/wBrfr93b0jGOhxY8sHBJO38GV6bLkxTU9aS5dq5jlVztXSdDgNaCwkb3+6ce1+IAzrZAJ08xAEnaZO8HbFRWwk+M8k1So8kmmxpkQjGHAKXKiLgiZ7L2x3qF3Rwx1aVpd5yfifDqtXM5kxqC1GiwYhS7BBvMQAAPd6YrVlbKPSMQ06o2BAawIB2MX+WOjD6OK1UrV88JTZNJFMkOSrE832bahvJ3EDATxD9HeYRzevWposq+hnMklitpA5jM9STt1ipa7pTJHn87Gbwt4jZ/r0y9IVGY62TWkypeAoN7iNwB8Jwc4F9KL5gtTaiqsFldBPMAQCo1EQbiL99sI9HONRpKqJqCEDS6MYhSvMWA2HTpGI/BOVJzErl6ayGjSzA/ZFgGJA9fUj3ElJ8zMJJL2lqPlXhP7TXeKSqmsaVB5tflpqJaZi9h8etjH82aFMBCNbSC5LMbqZVRfobzvglw7Kfs6EkfXPe5J0AgCJa5Nvh8L6qhxSKpUZbsmF8V+J8T/ZqL1wpfyxqKjcrI1EeoWT6xizTEYg4mwFJi2xhbTMswVQIvJYgCMD4AuIK434gp6EbOL5AL8qlzqgDmY6YOgfxTMRjan4nyGZWkwzlJ66EMYDLrIBEBWgi5FzP34X8xxbKU201K4Bjas5HujVcggnqRgLQ4nRXiFOvT8t6XlCiTTAK+bUqjTLAaTBgRuLHraMJW+Hn/wALStK0/I69TyIUEwDcmTvv7thjGoDe/wACRv8AHGxrLtqHzxhbFiJF5e12t6/j3xzXifF1GfoUnpebrqBgSxGn6zeJ5haY9MdLJxyDMhm4jQbl0gSZSTbWbPoMdLah99+LPX4jF/t8F9Trwr9DI/8Az8X9CTiniDILWcPkhBZjzspFyTs6kD8MUV4jwmq3/RMB/VSl77EFTj185WmVzaqLjSXrcvuC/p7sWMtnHYtrzJeRAgK2kzMxVUTYREGZ2x1Js5WkKOfoUVzH/Toac6VXU6zNSoEJKtIJRIPT0wf8PeGspmqNWuVbLKFmn9cxGpdWouziymIHYj4YxqTCuCfLImAalNWFmmeYmObURbrY4PZvNaqFUFk51CgJEe8xsSW91saWVrgx7mqQuL4YaBNWuJEj60bG6n4iDjMNGR8cZPJU1ytYs70eQsQLgHlP92MZjMMspxUlJ09Ryx7rcWuBQyXmcSoaTU0rMw9cR1AJUaiTG6kASOkYt8J4PT4aS9XM06lM6daKplTMK9mNhqNouD6YSOBqC5BvLAXAMATa4mDJkbYfOI8LpJka7AXFMsJ6c2poGw+GNJaE2xn49lBUpo1GorL9rSNXLBMjT6/6GETP55U9hAezvzH+FfZH34p+HfFtWlQNJZYBuS4AUEXGreJvA774sUOM0S6hWmtIIpMjc0XaGFjb1BxmMYxtpcdX3g7YJzGYNy5e4YGRcyLG5B9wEe8RgXWpJ5pFdXCladlW8tSQuBqJVJabwT2IgnE3i7MVK2aB5acwFRZABUE9f9XwKy6VlYkLIDHUQ0EX5uoJ/PGYwST7eoo56rsDtavRWotP610ooqwrIIK95pnX132k98DNFFK1PyDVGsNK1NFhEiNCj5RG2IswtVahkajfcK3KzE9ZsdwTHexOKmXf6+lNoJF/7J9TgmvYa7GbxS/Vi+1fEZ38XAInkPXosqjzC1R4ZoFwFJgTNjHT3An4R8a5qpW01HLIJmftAhupGoHY2OOcZpmm4KjbYiY6nvg54NeKzQZsL/PEM+HHuOSSL7PmyPIoyd8ePczu+X8baRBoD+F4+Nx+eLv8/KAjWlQSQLAG5+IwjKMX8lT2NyJuPl0x0R6kcj46jZxbj4Ogo5Sn52hmMpNiWu0W9R2N7Y4px3xvXp1qpypUUxVeGEMKi64V4IB6jYEcwvjo/iKl53C2FSGkOCz/AGYc7RtAGkdccTzLj9mqhdQnRILAAkOCJU3Y7wBtcnYY2sUpO1G659RtL2XUkuy+P2xp4f8ASLxEsqGlSdmYKAV0GTtqOqFHqYjfFrO+BMzUzTVFdS1V9bmirMmt7uA4JsCWEmJ+OEvhObQ1qTey5KgBfZnSy7R1Oi3vxJ4Q4hVp1XfSjaxz65kIWlmSHSD8R6YanKOqJ7qejPqbhvCkSmAaaqxOpgu2o7x6bCPTCt9JHihsnRFPLz59Q6UbRqVSCNUW06wDPNaxsTbHGOFeKM9SrwtWp5dSoFWWY6UNQXUBjB02vMAn34oVuNVaiPSd3c+cX5iWNpEKGM9SYH+2Hb1oarhYx+HK+cz2cpJXd9CkiqKrGGYKzcqtYMRB5YAibC2OvcH4JTy0VSDrgimpOwMXj4DCZ9GiUSoVqOhixNTTq1NpaaYIgAIQoJExeNMM2OgVqhdtTf7DtjSEyMySSTfEqLjxRiUDGhEejFPjuVd6IRFJmrS1aZB0iqpkEbXAk9BqxNxfidHK0jWrtpQW7kk7KoFyf88RcB8aZSqxp+YKdSxAd6ZBBMDS9J3Qn+rOr0wmNJt0jm/iGhSydN3pJVTMGp5IaoxbkXS1R0Ls0g8qBj08wdMDKHGaumJQqSGIalTgsIKkwkkggEH0GOi+NfCZzzsRmFVuUaSmrSovFnBEtzTHfCsn0a5lYArUWWbnmBA68umCfSfjjFA3ZX/nVXcgNTp1G2EBpPwQicTUePFlqOaJApKC5WppgFgo9oG89Ma5vwZmlUqlBWkRLOjWYkTJsIHMRoJ6BsL7+FuItWpUq1PMKp5dasroo6M2gKoA3JNzAjmEYYg23i9FEzmR6K4M+kmAPeQfccUuEcdWpmAlN30Gm501dGu1N/3OkgYW87rNWrTCs7BmA0oZYCeYLE7XPxw6+E6b/sQZkpjSlVQWo8whnUjXMqTtt8Djmy4ozmm1w1OzBmljxyrnp6FJeIHT9k/f+eIBn1BB8tJG3KP98YmVRkJKeWSQLtG4NyfLAixHtdu+K1Xh9ILLGshnYhRPrpLyV9YOIfhY/f8ABf8AGy5/L5kuf4qajJqiASYG0QRYfHtjXiVD6qnmFXkUsp76mdGACi9xTOw6YotkCAG1qQzEICG2G88kAz0j44m8RZpVyCItRdRf6xFI1LDkLA/stMj4xjoxwhCO6jlyznOe/RtXztBmLVKNYudyKTiT3g0zjMC8jxKmyAnLZfc70KewYgbKBtjMc6/puNc5eZ0/muX9sfX6l96CU3DLYEywuYPf3YK8Y8R0qeTrU5d2qoyDUYALLAA627R8cWeK16NSUpRSDLEI0l5sdV5bpbFccOptlalPOzSRIgIq6ywM6yz6tJNhFuvfHpUeWIXDeL6eV5I6Hr7j39+CHDuM6MxSqinOlhA+0ZsAD0JmNjizkfCwqaxRdysAnXSVgv8A+zzFAP8AaC4rpkmytS8Ow9lzEehUCR9/utcljoMeKcytLNirUEIyFH3J5tisDoQGn+pG5wlDMvCuCYaQ1/tCSZ+BH+hgn4gzDVKMuZIcdto2t78BqOTq6SdDQQYPU2tb5/PCqxljLZp+ZpJiL/MC3aQdvTG9DMu1QVCuoi9gB6CJNtsC6utbEECeoI29+CGRz3ltETywenr+eMtDi6doYaHEAdIKsNRIE+nxxvXzKJq0FVqaSBaDMW6XwDPGHQKqezaZB/EEXxNlPEcElqIabE6oP4T9+Ob8LC7Vnb+Y5Kp0/AOZXxjVXlcSbXKi/wDdIwbpeJm+1Rf36WA+cEffgLwZ6tSujHVoPMBq1AKVkDlMde1ojfYQniWtqqkPoCkBRAI3IMyDJsLxjo0ORK3R2PLVxUprTNRKScxuwmWYlok3uSJ7feqUPozpZqTrqALMsrLvG0aca+D8/Qq0i+czlFGPsqVKwskBmOgLJYWE9PWB0PgGYy9KkzUq1OsJGlaTq0kC06WMD34lJTc1T0LpxhBri2cHp+GWoPTqM0qjqxhegYE9d/jhpo5rgRRUC5ulyiWKIx/iIJJPuEdsPdTLHMMzVAp1EgjSAIkiIiIiN8V/5iZM2OXpz3UafvWMdLVnKmLGW4Pwh4NHNAurBlV0KEsDIEkgH0H64t8A+jU11Y1HNOmCSTEnVJNieg5benqMMvC/o2yfmApTYQZnzHIHwLHDjmisCklkX7z/AL4SVDbsQvCvhfM0CD5zFFYmnSdmChWLapUGAzFmY73I3gQ8NmKSMBVqqk7aiBMdpx6iRhV8fragfV/wXGMs9yLkaxw35KJ0PLZimwAR0YdNLA/hjbQpJGkW3t93vxw+lVBMXt3HrG+LvCfEOYVDpqsoV3AE2gMehkbY5lta5o6Xsj5M6rxjw/ls0oSvSV1BkAyIO0gqQQYwP4R4SyWT1mhRVSQSWcs5CxcAuSQPQYT6XjTNi+sN71X8gMGsvxh69UjknyiuljAlolge8i09BjS2qD0RN7PKOrLVSlSdtQr3JbqAdLe0toPRIPTQvrPv7HV3SsTMSSSdgJIuRMiY25m9IBN4azK/YaOmh5+6TgTxCjWpWbzEJ21LFhvEgf6jFFkfNGJQS4MeeHGro+u9ona1hAH2QLEgkdQCAdsWCccyXi2ZUWqmeksY+XTp364np+KM0u5DfBf0BxveJ0OfiDMMtElWIMgAg+uFN86JUVHQFiTzorar3jkmd53m56xijxXxg7U4qU45htbof6xGF9DSrOWGa8tifYYG3odMg44ejWTaW3w3fmd97myquLl6UHK6zmQP2Wk3lyUemStiIMoGUT6EE9QMSZfhlOqwbTU3lkNZwCW1AavMp6hB2BItG4xFwvh2YA0pWybg9GqFJ9NK6R33w1lAdLMCWX7RQ2MQdJiAPdjq6CPJvzfzs5VnlzS8q+FCnW4fRgArmEHReQgd7HCpxTgaO5FPM0/a9moHBgf2VYE/LHVOG1aVSsqBxuZCuO0cw7YFeKeDaGZh5JABP/IUMOlnWD1PfEcmOUVam9NeX0LYckZypxWuml8/FnOKPh2uihVqZcgDfzI9+4B3xmDLDHuOP8dm7PL+T1PyrD1v78DKHGaQpoQAWUCLGbf1gQRibhtUuymuiVNTi5VTykgXYc8i9ycXMhwkIpFONzMjefXfFfNZGqs+WaadgCd+hIi/utj2j50H8VqHMSHqCmi/0Y5VkbcswfeROKXE8q9RNSmQVplLQdQpqjj11RI22UdcN2XpMBzIP4f0nFbiSyQCrx2AH4zgoaOY5g1FtJC9v9bY0pZ+ouzn43/HDH4ursVKKjBAZuO09gJN9zPT34UdWFwBh7N5CrXpLUIEWgswUExss2/AetjgHUbS0EEEenyn4YYfDOTqVLoaigAwyWlh8QSBF9/xwXy/hA5nVUJ6wG06dUEyY7jaYG2B22NVQnLmFmxtaJ9364lSiXPKAY92G2t9HD9GPyxSzPgGstxBjGd0xuK7IuCZTlsCjyRqBMwQJG8R+fwGAVXJimujVLn27HSsGwnq3wt78GqHh7NLeXHoGP8Atg7wbww8SyGBsP8AbDopYF4dlQaKK4BAB7xdmPSCLYfvo34LRZmKqDodWmdWkkMCVk2aAB/o4UOLU6qPyU6qgWkKem142w0fR/Sr5htLVXVVMxqIJUe0Fv3ZZPqMY6P2rs30mlUdEydDmqWiHMe4xH539DgjQoFjpAx7Ry4Uwi3Y37kxFz1sMEGIpLA9o7nFSZHmGCL5afxHFMpiTHowARyNyYA3JNh7zjbifh7L5ykEqc0GQyNdT1gjGnEUBo1BG9Nv8JxyHhPnFddOsqmJIJKxeN1vic3yqzcVzuh2zP0UqJNHNVF9HAb77YFVfoxzlMHysxSeSSQ4K3Jk9xgBxDxVnabCi1Z513Idv3Swg79uuC+Q8bcQpgSGqLA9tNQg3EsIO3rjnag+RdSyLmVW8KcSpTqy4YblkdSPlM7YbfCHAqhqF6oKwZIZSL9B0sMCx9LDAqrUEkyTDMJiOkGLnucHuH/SVlnjWroesQwHyg/djKxY967HLJkcaY6fLHKfE/iNM05emDoSUBNpgmT85+EYYvEvjfLnKv5FTU78sQVIB3NwPd8ccnyNYrTUHdhPwJJ/U/HFpSTdIio0rYXdsaE4r5etI92JZxowwVxt/ZHr+WFwZijLebSqk9HV1tB7NTNvScHuNNdfj+WFPUQSQ3U9SOvpieNfqS8Dqyv9CHiGK/EXZQBVHl2vpKsvpIF/eDipR4xXS61DI9R+d8ejJ1CjOPKZRBP1izcx7JbWbm8AxipVom4CL71P5E46DkGHIeNM2GH1xtsWJ/X8sFM149zFWm1FyvMImB0PTlnp1whgHp0xeyY1MoWSxtHqTAxLL7rL7P767y9U4u4O4+Qx7hf4hXiow7fpjMc0dli0nR2z25qTVndWyaEWke44gbhfZvnjMZiyySPN3UbCg62gfPGtPImZcg+4Y9xmL45uXEzJUeZjJl7WjrbA88Apk3RI6nSMZjMbMl1OBUREU0ttIGCmWyUxMW2tAttbHuMwwL4aTGLNbhpiWTf1G3zxmMxicmqNRVlZMgn7oxcoZYDYYzGY2IsJQB6DFqnSCCwAJ7DGYzCAI0kFJdRuxxQqPJJOPcZgA1nG648xmACUqCIIkGxHpjhfGKFOnXqpzDRUZZXazEbHYemMxmOfPwRfCrspNlw7KVeSpm4N+Ujf4/di6eKVqKiSCoYDvcwqjpbbGYzEotp6G5AbNOWrK3Uh595Iwdp5zKGA9KCTffboRpP3YzGYN7dNVvFThmXFSrH2Rf4C/wB9sTVWLS7ASxJnsBYD3WJxmMxmD9sU/dKy1yptiUZ89RjMZjqOYFcTzYLDpbA/9kU98ZjMceSThJtHqYIRyY0pIjqZEdDf3f54gOSfpBxmMwLaJjlseJ8NCMakYcqkzswBHy2wcyLM7JNKirBgxNNFQwLmdIAI67dMZjMG1ZGsfgyWzYo70n1Cpm2l2MdT1xmMxmO6PBHnT95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20" name="AutoShape 4" descr="data:image/jpeg;base64,/9j/4AAQSkZJRgABAQAAAQABAAD/2wCEAAkGBxQTEhUUExQWFhUXFx0bFxgXGR8cIBwYHBofHhgcHB0aHyghHxsmHCAaITEhJiorLi4vHh8zODMsNygtLisBCgoKDg0OGxAQGywkHyYtLCwsLywsLCwvLywsLCwwLC8sLCwsLCwsLCwsLCwsLCwsLCwsLCwvLCwsLCwsLCwsLP/AABEIALcBEwMBIgACEQEDEQH/xAAcAAACAgMBAQAAAAAAAAAAAAAFBgMEAAIHAQj/xABGEAACAQIEBAMEBwMKBgIDAAABAhEDIQAEEjEFIkFRBhNhMnGBkQcjQqGxwdEUUoIVFkNicpKy4fDxJDM0U8LSouJjg5P/xAAaAQADAQEBAQAAAAAAAAAAAAAAAQMCBAUG/8QANREAAgIBAQQHBgUFAQAAAAAAAAECEQMhBBIxQRNRYXGBkaEiMrHB0fAUFSNS4QUzYoLxcv/aAAwDAQACEQMRAD8A534ly4BUgdfxwHUemDniV5UehUnBTgeXpopKqJK7m53IME7dMAgTw7w7Ve7cgiQCJJ+HTF5/C7DZ5tNxGGKnXBI9V/TElOoOX+z+mGAqPwGoPsq0Xsx/PHq5V03oDePZB/A4ag9t/sfliQsJ+I/HAAuU+MaN0C/CPugYt0uOod4+X6HBcqCLgbN+OIqvDqTG9NTfsO2EAHzNek5mV+4f548p5ambq2n3N+uBPijKCk1PRKhpkA+6MUsjlq1QxSVj6gwB7zgGNy5ap0qSOzLq++MQvXencin71qBP8R/LFL+a9YjmqKTGxk/ecQt4bqr9mf7JX88Ag1wvxVSDfXIzLsYaD8CAZ+WGLIeKsoiBqOZqUapA1q1JirNAmGXYTMahhCbJpTH1tOoB3JP5QMSJVywPsx/av+Jw7FQc4xxwV2LOpqttqBUGPvOANXiVQMBTD0/6uotPuED88XEqZYXD6SP3f8pxj8VRbq4b+1TP42OAZLT4nmiLUz7zTP8A5WxXzuezekq7OqEiRyqDBt7PrfG2U48w+ybbAGR984M5HiiVdS5gVaSERqFPzB1nV7J26jCA1yvC69UajWkEdSzfeSv3HFxPDIkfWv6gEb+k7D54HcY4gNPlZf8AZykjTUpo1OoR66yDPe2IqAzBj6we/c/MIThgG6/AYHLVYxurnr6wBHyxXZUpD6zLAAGNTO7L92BGYoVIFWtmYgkaRWBqC9yE1SNvQ4mjLOs1K1RzFiVhviQsn4k4AGjhmdoUyC9PIsh+yVBMehYyDgrV4nw0m2Von05mHyVYwg0zQMqiOT+8C3+GD19MSZUOGhqTtG32T84w0xUPNLxzl6IcUMvRVwCF00tIDf1rgke7EPDvpFqsWFajRIF+UC0bzqcSPX7sA8pxkpyDLISJP1gRmHeC66gJ9cTVOJ1tEocvSadgylveJBA+ci+HYjXifFMpmavnRVpMwgqippYg7lWZhq9RE4pZj9jES7Cf3qFM/wDjiNOK5ylzftLP/VZ2qWPW4Kx8R+ONq2a1ksf2Ribkmm437wovhMZVSvkUq0yxWqh1B9VDTpESpAVbmRFr83pixxM8JdSFIQ90Rw3wmnGKWaIII8vJSQQCGIInqNTxPvGNK2bRkvlMpsRqWrTRrdQNU+thf44yMsZfh/CygOoqY2ao4PxG3yt2xOvAeHODpzdGn/bqM3yC/rgJldDIv/Ba7brmGWf4ZJHuxYzPC6epUOUzGXcgtNSqSsAGQAaYJJI0jm3OGkDI34YlIgl1Acny2JKg0xHOvmQbkEA9b4hfg+XN/NYn0qUzjTPV1q6fNoZvlUKu9kWyjmHaN8DaiZYbrmV94T88ZGEv5Eo/9yp80/TGYEf8J+9X+VP9cZhgRZtzUOlmtHSB+WLGTzroQgIMA7x372xlbLkMG0kKN/djbL5PzKigKxQ+1BIt8DjRkvpn3EWUwI3xInEnEcmw74dM14Wy6018umBtvLWjuxJxSPhtP3V+WABcXip6odo6YkHFx+63Tp2ODh8NJ+6PmR+eIz4ZTt/8m/XAFAscXT1G/Q/piReLJ+988X/5sL6/3j+eNH8M9mb5j9MIdC14hrrUajEMATMXtbeMH6GfUQF0gDYDbcYr5ngZU+0fjB/LGcL8NVKpILUxCk+z2jAAQXiAj4fkcTDPA/69Tih/NZ+hH93/AO2PP5tVe/4j8GwAXOIZhTTYen6YB5zg/nVQxcIuhdrna/oPf92JuJcLq0qbO0lVBJgnYb74o8PNWrBphr2uy+7rgAM5Xg2XVY0hvVjJP5YxuC0CLCPccQNwzMgkdRY7dPhjxsrmQNp+A/UYAAHClzNW9PVExqJhf8/gDg63CszH/UCfQR94xU4dQrUx5aIxiTt8TcGMXhWzH/bPzP6YAFdq5NRkYO7KxHLe4MGLHFqpmGokMEqUz0bXBn0KgQcXskalMsAhJZmckKepJuY6Yq8Wreb5eqAoaTJiR6YQzyvxh6l6lRXNr1SWawgc0SbAb4myvGUUQyI3YoAIPQkOpDCekXxZp5mmlNglMKCCOm5FpM3xVGWoCi2hNT6SAxvzenQYaEe5fiU1CTX8vVF9ARR0HLSBj4LifM8QXWDTaq+kQSagMt1KaRIX78BMxSiyyAOpG/yxso7u3zj8sYlNL/hpQbDFLiTFtQodOqtfuZMbd8WKWfIUkATOzqDA95bG3A8nTcqj12FMnUxLnQPULBDPEj47m4w61uAcKYEipLEyYY7neygAC+0Y4c39ShjdOE33RbN9C+teYl1+O1Xi6yIvtt0MdPTFOnn66kla0SZM1Dc+sjDBnuE0w58oBl/sn4RaMCKuZKuaYosTbZYG076Tjqx7QsnCMvFV8Qli3VdrzKdbOVdyyH3oD/iTFYZp7/8AJMnqlPt0kCPhhmFJiBKkGLi//ri/wngtBj9ft+6FY/gMRybYoK9yb7otm1g/yj5ihlqrLE0UqRvI395VgfvxNxfM6fqxRVdR1VVGqA32VBLl+Ubgn2iewx0ynwLhSgMKZkGx+use/vxz/wARcEopWbyBqpm4BVwV7iWN/f6jEsP9Q6WVLHkXfFoXQ/5LzF45iP6OPcW/MnEL5w3kvHbV/libMZOJ5WA+OB4TURokmbAH5Y7VO+TMOFc0WP5SYfbq/wD9D+mMxcWggADKQ3UQd+uPMUMD9TbL1IKlSsTIFjO354pcKrZYuyeYA6tGkAnAnLUmVbVak+5Sbkk73mSTtiXg+Qo+Y9SqWDTIKq1z627Rb8ca1MjQc6qAG5vzHsIJk+mJWzyATJj3H9MLvEGZgNGrTrF40yuqDJMbjpjK1MgQUqf3oH+PC1DQJcR8R5eiwWo5BIkQjG3wGJk4pTKhwW0tGkwbzsfT4xhazVLzwC6Um3EyCYmIDTa4M9oPvxlGkQzAlNwQur2RpEASp7Tbvg1GN1bNBLMTvHe8xFvW2IhnlIBWSDHToet8KS5uvceaDeSSrHfcTqGLGZzCsvM8Qy2gn7Q7xb/PC1AMZysGgi947XBjr6jFnLZpEAIJHQmwuNx7pGFzMukjRoPwIxJnM0v1RMEiY8vTblI5t77b9/hgANcN8SUa4fyy3JvIjvtf0x5n/EtOissHbmiECk9e7CBb8MAsxXAsNRJgwbEjvJPbHlNiCSFYBWIhoI1GDJkTMEWnrgAOcczi1MvUXWF102jWQBdet9r3OA/hfTSpmaiOQRBptqAPr69vjivncwWTamToYXPePsi/w69MVuEK+gppbmKxopuEsb6hEn0wAHk8TzU0BHLGoFJawvPMN5np8cW/5dB1qyuuk6STseWZWNwMAKfDm1E6F33KxbtzQcSVcraCVUQYkrEwekmMMAhluKqhU6WOrVLiwWwtBEk3i3fE1PxJJjyzGqCSwsI3iJ3tgKtGUI+r76lJPbchTb3dzjYcPkDn62KgkEz6gEXtvgAvni4W4BIJMmdhb7O5md8L3GM0GelymKYEQN97G40j44JUuEOaVxU0EkDlCQ4GxJJjoJIt88RVuADzKSVAw8wcupuk3sFn/fpeACHMVqr0xzIxkA6SD07AWUe/BTgeaNKmKRoyZfmB3ZmBkA9IHTF/McDVckuhJbWPfzEk39D+GKtDhldApagbMwDBZkHb7MEWtfv3wIGVeIcRVnDaOg7bTbY9/wAvgJzOc1LamN+0zYj8cE6+TqiCabKNIkkMQIMi8nl+Ft8a1eBsAdRUXKwB11KN7dW3wUxFXJLUIEFbjbSbffhw4RwisB/Rknup/XA7gmXAY6iLCR0+0yz9w+eGuhxqnSH9exCxJibmJ2ieuExmqcNrr/2/7p/9sRV+G1Sd6V9+Q/8Athmo5jWlwQ0AkGOotsSOhxApGoj0/Gf0wgFpeFVQZ1Uz/Af/AGxfo5SsNjS/uN/7Ys8czooUywEsbKPXv7hvha4V4ty7EB8zEsFEvuNJJO3VoHxGGwQar5euo1TT3A9hupA/e9cCuN5CpUXVqpzH2UIkfFsZxbilHMZchM3UL2PlhlAF9SgHRqmQOt/dheyPEMwNdLX51RYYaGhdAM1YZjEBdpjCSfECjXRrgsO06f8APBDw1noAVmUvPYC2/wDngPVotVZyWiJkN21GNvQb9d8T5XL6DpZepBjYGPdvsPTv2YD3W4jTBubwO3b1Ix7hVq1Fm9NSe41n8LYzD1AU6OZp2nmPeB2vuJ7ffi5ks+qSQuqTsZ9+ysMG6Gb1Roo0FmCPqwd/fiPL59w7Hk1CVBpDTeZ20NP44QytULVUsKpO4popsQ0i5B9+J2yNY+xSzLepUrHyI9MFeL/tSK8VKg0pqEMb8sj2Yt/qMVa+QqIq8zuz1F9s3bVAgmPcJ92GIqZXgtZQddFh1/5oSZJM8xPf7zjBwohjPkAGI1Vg1/4BfpghwfgLtUrSolHA7RKg7dr4IUuCHz6iuRApIY3nmcCB3uB8sAC+uQCmWal2go7ddxAH3nFqtkl0yakLY8lFR97NOGLL8H8pwtZiFPKGFwD7QX09o9hue8EeK8BprQqm5imx36gE4KASq+Sp21CofhTX/CpxoMsiETSdZuCajHaRIgAEiT9+GviFChTjWyId1VmAMdDc7/h88R5viNBP2dzUQgalIEMYZpB7RAPXrgoLAFSi+hj5KGATJDvy9J1Gx6/6E3eGcPqOpIpKCGgaaaDcAjcb374IN4hy4VqQdtLLBBEG4vB7jeRMixuATX4Z4mNPUA1AkmwbzB9lVjlTss7b9sGgWRZ7hmYTVLhG0k2MauWxECLERGBHhfL1MxSL1aztzoJnu0bdr4aa3E6uZU6BlyQDOmowIMN0dL2Ox9MAPDFCpXpsMsiaDcpJQC8jYjBQWFRwekjlah5gyySVEqNN79hMn0+cvF8llQvLUpsWDBgHUkcpggAj/P4484N4eVn+tplLkclR5DJ7QM8sbRBPuFsGang+hfS1YGD/AEhPTscMBXyOaoU6BQUgWV5U603gAXJBuBgiM5WeiwpZZSJILLeOaYgfC2D3BslTakAyI9ljUuqJnq0nFXLcSp0FRIJLsFdliEYASXLEQIKbTuLYLriIA5HKZmtTemH8sLchhBMx1gkRA+YxTz3Danm0FqOS3maFYGQq6WYkWBBt9/phx4LVDNUgj2v/ABTC5xvOAZiYvTrEJeNRKEbdbmLYGCK3ETTpZahL1PMqeyA7QQNzGqJAI6bYam4ij+XQvq+G/MBbsSDhfNKk6UQyk1KDFA2ojSWWYBEBpAWe19jvBnc6vlNNhza9JA5PKUtH8eozuCfkJg0C63Ha9WwpoKbELduaWYDqegO0XjEuezAkNsGk3IJjUGFp3BE42yHCzmVZaCVPKSqo1IdYEpSLjVc6lk7xaMGMt4PJYUyGDKRpLllsRAPK4JFiZjc98Snk3et9yKwx7/NLvYIo5uiwUs8BwoJvvMzHXtcwQOuGTIZFK8c7EEDU4YKoMHQxTUOaBIgdN7YnqfRrTKzUqFTHMVZotMe1J2J/1GLXA+HeQ7U1NXQiIFapZWMPGjoVA3iTIONaviLSPDV+hNnOHU8sgYA1KhBKqOoEEkt0UT7RsJ2wIznEqlF1JamKdRvataKYlRBgDUQb3k9jAp8VY1o/ZlWoHVjry7EkVKunXJBgzy8vQAdIxFxvwlmW0w7kgCysRpKqVhW1ra6kwPsAT3FJSWgmq4mLxAZhl1tGulIYgQqkhWYgHuZt0GHzgnDadKgmlmAIDEKFCy1yVXoJMgYWV8L0kyyq9F2ZqYpcihjOkajBMXI9Zk4jymYqUmpUC9YIFg+cujSAo8sDRUFthET69MKWRLTmOONvUr+J6K0jUcIRS1TrKo92gahqYuL2sBET64XsxQopTNVN2pvQcOOWH5i6hZtbTBg+kXN/xnn2GXLoxBV1sDJgAgt7RAUXG2/YWwCq5Gr5KgVPOLVlfUq1SNOkwL0o9rtMziOKEm3XDmXySW7rxLWVoFGZ6uiotQimGVmmVIDe0o3i5jrjXgWZd61fRUZeYLpmYJqDmAYAA3b4HrY49zLppy9Fao8wO5bclWGgsCgho1BhBAsp2jG9DIV8uzny6YZmpVEhixccxllXm6ARpF1O8E46aaSObiw3neK1qdRk86s2kxMUxP8A8MZhfr8RzGppAkkkzqm52suMwrCglkOCCqKOl3XkXUUMAELpI95I2+PaWDK8AoqaaQSrA3MTNiCIEAgycUuF+GsxTo6abqo6KruAZNybG8RtjKfDs6rLzkkNyxV27+2hnfFKMWFvKanrovdSp0nsDIH8PT0PoRiN6E5VKrGWik09gGVgB+fc/AAbmqPEHNg7qDeTQYR6cqG/UTipm6GcVWLLWZRJPKumB7q23wwhhXMU8xSzDvRpahU069RWDFlKyymenbGhbNisKpywJ0EQCLXsTz73O0xOIuF5itXRmFXQaZ5hVJsTIB37i49MH+C51qhqIxBC6CpBkcy30t1WQY/HAAPrZ3MsjB8nKsRIlp2AtpVriJnFM8Szegp5DaI0kVKdQkg23CiRFtsN9bLioArFhBnlYifQx09PdixVsMIQhVONVnOg011bxDIT7i8bfLDF4fIqJsLAbgML79TNwevbEfiIDVliRtWj5q2LPAftj0U/4sAy9XyVMi9NPioP4jEa8IoEQaNIibTTW33YtVvZxtljbDAV6OWVUgW01nVRJgKK8AAbbQMBfogH1De8fguDdTNLzgGfrnIKwR/zQRt+mNPAtKggqJQsBOoS1iCo+3fpgAKZQfWkf/mq/wCBDgnSIhibCDc4Tq3GWp1qxSmGZKrG53JRVA93KT0+OMzvFqzp5NZFRqyHSAYkalBI1G++wne+FYBrgdYCnDEKYQXMdDa8XwicQRK+kBfM11mIUkqAGCLqYreZERtJvMAN54q4J5tJaTPSpinqfne7KoFl6FrgXIHrj3wrm1QqamunT1TzzpsCDsLwRsbzPYYXvI2m4u0Uslw40fq1NUKWEaamggtq2jmuzAbAWW5iMFErVEKh6LVDVqsqsNDA1IbzGG2nSPMmO3oI14jl6FV6LZQsaj1WatqM6V7iRAGoht7WHpiZs1Xou4FUsiudKgEQSxMiLab9jOre2JznGK1Nwxym7RM1Fcw0E1qYaozu10ChCq+1AEkD1icUctSZc1pmo1S6gMQbM2nX1K8vWByk4ZPDCVnQuMuSjW5aY0NHUQAZ6TPwtZ6yhWAGo6CthrpiPSGI/G+MOLyRp8OxtG1JYpWuPal9QBwvw2aTBmqyouyDWQTHYe1eOl+2DNcIminppkLcAKOWxgqOm0Yh8ScaGV8nWF53AJJCADq214uYnCxU8+pxOnUo+SUqUop1maVKXaIW5G8EfvDFMOzrEqiqXbfxYs2WWXWfoke0c6+doKUZSoZvOp02OvSQwEqNIcE36fEice0+JpXoUqbFjoH1ZzNFfLJBIDlXOouBKxI3nEVep/J1E5dEohz5hVqQqVtDNsx1CNRF9JmI6iJ18O+CWNM1KuYqOWINNnSWhSY1edqMdtjc4pLXRffpqSTr6F3gyrkaLEaFWxdzAXYLIvpVYAA6RGC2T4l5iq6QysJUi4I6EEWiL4mznBEqZfyH1MpUKTsTEdu8Yv5HgQp0BRWUAXSrEaoX53tb54Qinm+B1Kp1iqVkLCraLDqUbGtDgtamDApMx/pGY646DUKfTBF+E1jfz1a32qR/8agH3TiGtwquFb6yjsf6Nx/5nEuhxRk5qKvm618zW9J6WIGTqVKYqojSzOxLO7PpdiNRHIPuI3O2KWdy2ZatRpPUVgzambSygKrradRvzCAezYI00ZNSNU1NrkchAgACylmmTfG/FM1rXy/M0kjbS9MlpiVYR89vfjnxtbibk3aXLT0XA65Jzk1GK0vg9fVsS+K5erleYmjreuXYG5JNSUIlQQA0gja4F8XuDZ4msj1mli2p2JBJiQsAAWAMdcXPGPFTlFVwA5f6uCSTYFtR/revqdsLems7it59MsA0LPsg9zFwMVzZHBWn6E9nxrI6a9aoeKPBKtQeYqIyuSwLFgSGJO2m2Mxc8P8AiulSy9NHgsqwSCsbmOvbGYrvw6yG5PqDmVpwSpJgbe7FfOjS6Ed8EczSvIxVz9CQp7HFiReqGQMLvFc5SytCouYrD6zVpkGbqBAUFmPcn1O2DyNbHCfpFz7NxFwx5FKqJ2iAT95xmTopBN6HR/D2aSpmMyyFWVqNNgReGCAN8Z3wa4en/E1h3UH5PUGEb6NnAqOJ3oOD7wVP54e+H1VbNvpIINPcXHtt123OBO0mLJDcm49RfzNfy0ZjfSCY7+mEGp4nqO+vU4XcIGtHaxGHjjSyun545NlVsB/V92OPam9Ec2Z8BszPHvOSmT9iqhuOo6zJnfG2b8RtlKNWt5YaFpjSTG9UrNp7z+mAFNoouexU/I4JcY4LWzOWrU0XmfTBIbTy1VY8wHaen+RhyPdcm9FfyHibkBKf0lV6hln0G+lUpAptbVqqBt/WPTF3hnjWsXp/tC02pghSGEDUY5jfTMgkdgO98VMh4crZKm1UlDVZgmqm4Pl0t30kj/mOdIgXCh9tWDVLIBMwjVFo0kdPLlgpUVQRUnSAoJ09xESZta0Jqfus6JRceIY4vXYU69SmutVquQwYQZKkQRMif9b4g8H0PLJrMyLqQl2QghrAkXGoqGkyIm24wu8OzcP5JYJplzuJWUgxeSSJ97dpxZ4px7y8upRKhYl4lTEjcHSSZkgQbYomwdIqZjiIWrWAliagdNRgupYA+1eAA1x67dDtUrRp6qoaFzB8supJWmzQAraZ0k6QB1thI15jN1EPlgLSWajjUAoMwrmAA1wdPrPfBz6RuK1BUoU25SiO9Igwrgvp0mRIJCTvbVHbDtcBUUfFObXM1Aop8rlkEsFYOQADDAcuxvFmPXFzN8HNGjl6S02YqJbRpPOGYGAxU7kt+l5qcMzOZq5mhTVSS7XCTJDIQ2oD7ItJNhI6Ycc/4RzjhldXZSTs0nfoSJG+wOOXPllF0k+9K/mjrwYYSVtrubr5MA+FOCVatf6mlVV9NqppgLTudUk1CpYyCAQTAt1ww5jwNnWqayqkkXCuuknuQYM+uDXhThdTL0mSorg6iQXkkz3PXBwjYybSbEi8R3gj0PphQx9LHebevgblmeGW7FLTx9TTW6HSWIIiwaY+Rwu/SDnKlPKpFRh9asuTMSHi7HaYEdsDPFT5o12qU6hpA04pmpU0oTp/dEnUCSRKkSBOGrI5ULw5lzJOaYUn16SCWW8iYEvpJG09LmSetJRklJevLwZzU17SoX+GeJ6eay2mpR1hiE8toZRLABizcoUTPTY2JwR4V4XymSq1K06hUpjWaasRTCA8q1FayntEwonphZ4j4uytHI1MvkaLK7Aw9QrC6rM4M3YSIEATfpdf8P1sujotepWpoaf9HXZAwLSxPluLklhMfu9YkdStcjNONSOneH+H0ajfta1KjI/MlNmtDrAUqOWAv4nvhgetfAngYpy/kqFpQgQDYALsMF0UYEZYI49xz9n8kQCa1Xy7sF0rpYs8sR7IAJ/WMTVxUNVmFOpUp6aY9swxUFtSzYglo3g6cEOM8NFSi9OFLOpUMfsarFhF9Q3ERcC43xuc5BICsYsTqG8DoeuEO9AHVzEGDQrqTMcoiPeGjFatnQWFI+ZT81WCuwMAgehNwst0mN5wa4rxOKLyjfMdx2wr+IGRqlDQVowpJJZEN7TdgTbULA4g5t5HjrSk/O/oUjGoqfb8K+pXbh2ZTUKNSig1WaBLDudVwx3NzcnC3xmvn6GjzqtNvOrJRUoLkMb9eWwPzGG3L5IkQuZlvWSPmCRgTxmgr1U8xi4yzea2lWPOswQQunbV7RGFLKoNRp66cvqbjilNOSa63x+gm/SVWVq1Kkrq31x9kz9mmo91yd8W/wCRq6muxqg0QSKVdUXSxDQ2q8qJ6TeD6YS/EOYH8oPUpmQKoZdW50wRIn02w55nKt+yU8wlMDL6yAVGx1EFWVmJUGW32t6YrNcyUHyugBFT90Dvtv16H8cZi7/K6fuH/X8WPMcvSbR+1Hf0Ox/vfod1qrbA3OGB8R+OCri2BvEF5Tj0WeUjait/eMLPFvAa5jMtWeqQrRKKomyx7XrAt78MgqFaeoCSBYExf1IBgesH3YH5fxWlSnqRVY6gpVaikq7eyrzAUmCIue4whgx8lTo8Sy1JFC0zlmUKBaV1mffiw+d0ZsMNJlBdmCiCEk6r7SThfz/iNaueyzqAHpq6OoZWh2V1AlSevcDC5V4vXKLVQKr0wUErI5CEYlYMnSZ2OBsR0xeIiq9QACEIEhiQSRJiVEiCp1CQdXpjmbHSY7Ej5YrZOjmfN83z9GsrqFJz9YBtuAATJveJsMVc7WreY58sFSzEXMwSSNxjl2iDnVGMmNsK0QWo1gCdlMC83iPvm0Xww8Rpt51CnWQ02bVrpkqZCglDYkFTEfwnY4VOGZisKVXy0K1SF0XkiDIZQoMmYEGN5vEGbM8fruUeuoNYgAOR0W0CDEnUL4Wzw3bT438kEIyimN2bylFKlM0NWlw6VFLaegkqN9JuNN13IAJJwI+k7M06b0KbA6ZLfEKtxAn7WK/C8w401Wou0Fjy2AgqILQRPM59dJjG/i2lmeJUz5OVaaDgkGJC+WS0M2mZ5eQAmw7Xuq4lrb0Z7wXxDlhk3omutOQFpM6CQyBQzTEgkaTMj2umBXFcwuXL08xpqBgGNWmqgM7sTqI0+2Qsm52kQIkfwvhsZeq+Zyz6Femo3pQWD6muJ6Ku0c3UgaTFYUVK5cNnNYOkIlUOwLiyhXphha8Dv7sYnkaeib+/MpDFau0jPDGZUUswaRWS7T5g5aYOmCIIINrmRgk2bqPMVkBiwBWCZH7oUgR78HOGfRjVFByhNNqwMrWgssiJOgxME9/W+0ifR1mEpEMKbtAE+ZqUqBAkVUMW07GLY53hlOTldX1xT5LxOpZ4whGLVtdUmub8Bo8JNpoKwADtOogCTBO5iTHrg22cqW0kbiZH2esR1wr+F83TSglM1EDrIKlhIv2nDDSqTsZ918dGz/2o31L4HPtP96fe/iL3jvjFWktI02UEsfaAOy9LW3OFng/0lNUrCicpqhoZkqg2UwzBCotY2n49cNniLgr5hWp0jSDl1YGpMABbgQCdR+4fAYUh9GGf/axXb9mCkQy06jGbkydVNZ6WxaSSjpd+ngZhuyaT07STifC8tmc4MzTrVEEIXoSAW0GDqKuSAdvZPWPR3peIqFPVOolVDMBTKyDqiAbdO+OWeNOCrS5K1Euqg6xQgaSCCp1BWAa8RY37Yzwa9NaBWktQIQo54N2qsrCwHWTHaMTjKUlbFNKOiGHjXhStUzlMUdLUvKLuapnQGMFbSSeUbxOo9rOz8OpwqLTUU0HKukb9W23OJaSpSUU6Xs7sxMlm9Seg6YmpNNhhw3lFb3Ey6vQ8p04EAQPdjXM5sU0doWo6jlpawpYn3+mKLZTONnipcLlBTvC31ad9Z66jtGwxc4nSNPLsOZ2dlReW0kiOvs2iScLebdVp1mt1JW2D8vxqs76Fp0qRCByjFjGomBqWxIXTJjcntjajVq0wR5LPLMxK1EuWMmNWm0mB6YZlaAACsCwFxbGleglQaaiU3XswDD5EY0lSow2KHEuIeaDRNKqrkSQDSYhQbMQtTYmQO+lu2OafSVV8yso8p18tQhL6BI9sEA1BfmFr9PdjvP7BSnV5aaoAkKAYEwJHQS3zOEvxPxCjlVr1nUC5SVCyJOkPzWYoI3nt6Y58j3csFFe1LTwSbL46eOSlwWq720vkch8LU1eu6DQHZDBZWYACLlaJJ1EldjA5sNVPIvTbzGaiVprBOmoBpidmYyYIib32jFLMcbylYANnNQBka8nRkHvrR0PyAxJk8xl1dnTO0gxQqGYVZBJF9Jeom2oWWb74rLBklJNrh2fwKGWMItJ8fvhZLlqaV6FOpTRab1iAjGCULMQpnckWvvbvgHx3jOdpFsvXrMwadas2oVBF5kTcdQZwWbWaASlmcp5ikFHR3XZ9UwaIAMTt1xDnshmKi6npZevUAEO2YpEgAzCh1WOu29pDARi0ZuKqvQjQnUcg7AFcvmCDsVkj4WxmDGYoHUZTidUz7YYKD7lNNiANhJ2AsuwzB0T60Fo7vk8xrQEkaokgT8N97dcR5lZUj0xV4HkCgBgi15tb1xHnuLUhqCurkWIUzBiTJG1sZnLdVszFWbOuqkR0KnHzhnqNRWdQCqh2FoFgxA9cd9zfEdFJwQQdJgi4uAB95BxzPN5VdRJS53aZPz3GJ48sMquL4aeJpxceIOyGUOX8twQdTKdAkwQBqux3Y2tFgL9jVLiUcrwfMYagCZiB8rgib9dsVs/liVWFO4PaBI5v88UPESuhDiyghgRFoMtYGT6j39MCyRvdWv3zNbjq2PXAMpkKjKrZfpAiq9hpESGbeDhd49nqVKoysdShmUGCZ0mIJW2qIa94IMQcecEqg00LskuWKCdNgNItJ3M8xkARAaSQP44Dmq4p0NJ0hUSmCGLslNU1HQIYkIACDAA6S2NTcd1J6dpiOKc5tp+A4cDzxrZZhRZUVtiigWIjoJBPUyT64LcD4OUVdb06qLLFHDWjYxAViD3PuwN4RwDO5bLhwlNnGn/hgyrO2osx5QQJ2knvh04JkWemTXoJRmwVahfl/rDSAD6AtiL2rFFaO+5r62UWCb4nO/FWbenxCvUpsDTZWZukVFpmSpiSAQg3IBPTY1PD+b88sdJsTKIqrBCiQomAIi/3YeuIfRvl6rOwaqXedU6WBUmSsEAKswbQbC8WwB4P4O4jl3YtRDAMdBUrBXTFhrZh3v3xmeWGaHBtacu0tgjLHkTTp061rWnQGy3iwdHrpESJmJ9daz06DD94LzhdDVnU0wHN20kC03MWEicc2TwjmqaxWytexjkpyIBsSQt7+uH3wIIouJYw/wBrfr93b0jGOhxY8sHBJO38GV6bLkxTU9aS5dq5jlVztXSdDgNaCwkb3+6ce1+IAzrZAJ08xAEnaZO8HbFRWwk+M8k1So8kmmxpkQjGHAKXKiLgiZ7L2x3qF3Rwx1aVpd5yfifDqtXM5kxqC1GiwYhS7BBvMQAAPd6YrVlbKPSMQ06o2BAawIB2MX+WOjD6OK1UrV88JTZNJFMkOSrE832bahvJ3EDATxD9HeYRzevWposq+hnMklitpA5jM9STt1ipa7pTJHn87Gbwt4jZ/r0y9IVGY62TWkypeAoN7iNwB8Jwc4F9KL5gtTaiqsFldBPMAQCo1EQbiL99sI9HONRpKqJqCEDS6MYhSvMWA2HTpGI/BOVJzErl6ayGjSzA/ZFgGJA9fUj3ElJ8zMJJL2lqPlXhP7TXeKSqmsaVB5tflpqJaZi9h8etjH82aFMBCNbSC5LMbqZVRfobzvglw7Kfs6EkfXPe5J0AgCJa5Nvh8L6qhxSKpUZbsmF8V+J8T/ZqL1wpfyxqKjcrI1EeoWT6xizTEYg4mwFJi2xhbTMswVQIvJYgCMD4AuIK434gp6EbOL5AL8qlzqgDmY6YOgfxTMRjan4nyGZWkwzlJ66EMYDLrIBEBWgi5FzP34X8xxbKU201K4Bjas5HujVcggnqRgLQ4nRXiFOvT8t6XlCiTTAK+bUqjTLAaTBgRuLHraMJW+Hn/wALStK0/I69TyIUEwDcmTvv7thjGoDe/wACRv8AHGxrLtqHzxhbFiJF5e12t6/j3xzXifF1GfoUnpebrqBgSxGn6zeJ5haY9MdLJxyDMhm4jQbl0gSZSTbWbPoMdLah99+LPX4jF/t8F9Trwr9DI/8Az8X9CTiniDILWcPkhBZjzspFyTs6kD8MUV4jwmq3/RMB/VSl77EFTj185WmVzaqLjSXrcvuC/p7sWMtnHYtrzJeRAgK2kzMxVUTYREGZ2x1Js5WkKOfoUVzH/Toac6VXU6zNSoEJKtIJRIPT0wf8PeGspmqNWuVbLKFmn9cxGpdWouziymIHYj4YxqTCuCfLImAalNWFmmeYmObURbrY4PZvNaqFUFk51CgJEe8xsSW91saWVrgx7mqQuL4YaBNWuJEj60bG6n4iDjMNGR8cZPJU1ytYs70eQsQLgHlP92MZjMMspxUlJ09Ryx7rcWuBQyXmcSoaTU0rMw9cR1AJUaiTG6kASOkYt8J4PT4aS9XM06lM6daKplTMK9mNhqNouD6YSOBqC5BvLAXAMATa4mDJkbYfOI8LpJka7AXFMsJ6c2poGw+GNJaE2xn49lBUpo1GorL9rSNXLBMjT6/6GETP55U9hAezvzH+FfZH34p+HfFtWlQNJZYBuS4AUEXGreJvA774sUOM0S6hWmtIIpMjc0XaGFjb1BxmMYxtpcdX3g7YJzGYNy5e4YGRcyLG5B9wEe8RgXWpJ5pFdXCladlW8tSQuBqJVJabwT2IgnE3i7MVK2aB5acwFRZABUE9f9XwKy6VlYkLIDHUQ0EX5uoJ/PGYwST7eoo56rsDtavRWotP610ooqwrIIK95pnX132k98DNFFK1PyDVGsNK1NFhEiNCj5RG2IswtVahkajfcK3KzE9ZsdwTHexOKmXf6+lNoJF/7J9TgmvYa7GbxS/Vi+1fEZ38XAInkPXosqjzC1R4ZoFwFJgTNjHT3An4R8a5qpW01HLIJmftAhupGoHY2OOcZpmm4KjbYiY6nvg54NeKzQZsL/PEM+HHuOSSL7PmyPIoyd8ePczu+X8baRBoD+F4+Nx+eLv8/KAjWlQSQLAG5+IwjKMX8lT2NyJuPl0x0R6kcj46jZxbj4Ogo5Sn52hmMpNiWu0W9R2N7Y4px3xvXp1qpypUUxVeGEMKi64V4IB6jYEcwvjo/iKl53C2FSGkOCz/AGYc7RtAGkdccTzLj9mqhdQnRILAAkOCJU3Y7wBtcnYY2sUpO1G659RtL2XUkuy+P2xp4f8ASLxEsqGlSdmYKAV0GTtqOqFHqYjfFrO+BMzUzTVFdS1V9bmirMmt7uA4JsCWEmJ+OEvhObQ1qTey5KgBfZnSy7R1Oi3vxJ4Q4hVp1XfSjaxz65kIWlmSHSD8R6YanKOqJ7qejPqbhvCkSmAaaqxOpgu2o7x6bCPTCt9JHihsnRFPLz59Q6UbRqVSCNUW06wDPNaxsTbHGOFeKM9SrwtWp5dSoFWWY6UNQXUBjB02vMAn34oVuNVaiPSd3c+cX5iWNpEKGM9SYH+2Hb1oarhYx+HK+cz2cpJXd9CkiqKrGGYKzcqtYMRB5YAibC2OvcH4JTy0VSDrgimpOwMXj4DCZ9GiUSoVqOhixNTTq1NpaaYIgAIQoJExeNMM2OgVqhdtTf7DtjSEyMySSTfEqLjxRiUDGhEejFPjuVd6IRFJmrS1aZB0iqpkEbXAk9BqxNxfidHK0jWrtpQW7kk7KoFyf88RcB8aZSqxp+YKdSxAd6ZBBMDS9J3Qn+rOr0wmNJt0jm/iGhSydN3pJVTMGp5IaoxbkXS1R0Ls0g8qBj08wdMDKHGaumJQqSGIalTgsIKkwkkggEH0GOi+NfCZzzsRmFVuUaSmrSovFnBEtzTHfCsn0a5lYArUWWbnmBA68umCfSfjjFA3ZX/nVXcgNTp1G2EBpPwQicTUePFlqOaJApKC5WppgFgo9oG89Ma5vwZmlUqlBWkRLOjWYkTJsIHMRoJ6BsL7+FuItWpUq1PMKp5dasroo6M2gKoA3JNzAjmEYYg23i9FEzmR6K4M+kmAPeQfccUuEcdWpmAlN30Gm501dGu1N/3OkgYW87rNWrTCs7BmA0oZYCeYLE7XPxw6+E6b/sQZkpjSlVQWo8whnUjXMqTtt8Djmy4ozmm1w1OzBmljxyrnp6FJeIHT9k/f+eIBn1BB8tJG3KP98YmVRkJKeWSQLtG4NyfLAixHtdu+K1Xh9ILLGshnYhRPrpLyV9YOIfhY/f8ABf8AGy5/L5kuf4qajJqiASYG0QRYfHtjXiVD6qnmFXkUsp76mdGACi9xTOw6YotkCAG1qQzEICG2G88kAz0j44m8RZpVyCItRdRf6xFI1LDkLA/stMj4xjoxwhCO6jlyznOe/RtXztBmLVKNYudyKTiT3g0zjMC8jxKmyAnLZfc70KewYgbKBtjMc6/puNc5eZ0/muX9sfX6l96CU3DLYEywuYPf3YK8Y8R0qeTrU5d2qoyDUYALLAA627R8cWeK16NSUpRSDLEI0l5sdV5bpbFccOptlalPOzSRIgIq6ywM6yz6tJNhFuvfHpUeWIXDeL6eV5I6Hr7j39+CHDuM6MxSqinOlhA+0ZsAD0JmNjizkfCwqaxRdysAnXSVgv8A+zzFAP8AaC4rpkmytS8Ow9lzEehUCR9/utcljoMeKcytLNirUEIyFH3J5tisDoQGn+pG5wlDMvCuCYaQ1/tCSZ+BH+hgn4gzDVKMuZIcdto2t78BqOTq6SdDQQYPU2tb5/PCqxljLZp+ZpJiL/MC3aQdvTG9DMu1QVCuoi9gB6CJNtsC6utbEECeoI29+CGRz3ltETywenr+eMtDi6doYaHEAdIKsNRIE+nxxvXzKJq0FVqaSBaDMW6XwDPGHQKqezaZB/EEXxNlPEcElqIabE6oP4T9+Ob8LC7Vnb+Y5Kp0/AOZXxjVXlcSbXKi/wDdIwbpeJm+1Rf36WA+cEffgLwZ6tSujHVoPMBq1AKVkDlMde1ojfYQniWtqqkPoCkBRAI3IMyDJsLxjo0ORK3R2PLVxUprTNRKScxuwmWYlok3uSJ7feqUPozpZqTrqALMsrLvG0aca+D8/Qq0i+czlFGPsqVKwskBmOgLJYWE9PWB0PgGYy9KkzUq1OsJGlaTq0kC06WMD34lJTc1T0LpxhBri2cHp+GWoPTqM0qjqxhegYE9d/jhpo5rgRRUC5ulyiWKIx/iIJJPuEdsPdTLHMMzVAp1EgjSAIkiIiIiN8V/5iZM2OXpz3UafvWMdLVnKmLGW4Pwh4NHNAurBlV0KEsDIEkgH0H64t8A+jU11Y1HNOmCSTEnVJNieg5benqMMvC/o2yfmApTYQZnzHIHwLHDjmisCklkX7z/AL4SVDbsQvCvhfM0CD5zFFYmnSdmChWLapUGAzFmY73I3gQ8NmKSMBVqqk7aiBMdpx6iRhV8fragfV/wXGMs9yLkaxw35KJ0PLZimwAR0YdNLA/hjbQpJGkW3t93vxw+lVBMXt3HrG+LvCfEOYVDpqsoV3AE2gMehkbY5lta5o6Xsj5M6rxjw/ls0oSvSV1BkAyIO0gqQQYwP4R4SyWT1mhRVSQSWcs5CxcAuSQPQYT6XjTNi+sN71X8gMGsvxh69UjknyiuljAlolge8i09BjS2qD0RN7PKOrLVSlSdtQr3JbqAdLe0toPRIPTQvrPv7HV3SsTMSSSdgJIuRMiY25m9IBN4azK/YaOmh5+6TgTxCjWpWbzEJ21LFhvEgf6jFFkfNGJQS4MeeHGro+u9ona1hAH2QLEgkdQCAdsWCccyXi2ZUWqmeksY+XTp364np+KM0u5DfBf0BxveJ0OfiDMMtElWIMgAg+uFN86JUVHQFiTzorar3jkmd53m56xijxXxg7U4qU45htbof6xGF9DSrOWGa8tifYYG3odMg44ejWTaW3w3fmd97myquLl6UHK6zmQP2Wk3lyUemStiIMoGUT6EE9QMSZfhlOqwbTU3lkNZwCW1AavMp6hB2BItG4xFwvh2YA0pWybg9GqFJ9NK6R33w1lAdLMCWX7RQ2MQdJiAPdjq6CPJvzfzs5VnlzS8q+FCnW4fRgArmEHReQgd7HCpxTgaO5FPM0/a9moHBgf2VYE/LHVOG1aVSsqBxuZCuO0cw7YFeKeDaGZh5JABP/IUMOlnWD1PfEcmOUVam9NeX0LYckZypxWuml8/FnOKPh2uihVqZcgDfzI9+4B3xmDLDHuOP8dm7PL+T1PyrD1v78DKHGaQpoQAWUCLGbf1gQRibhtUuymuiVNTi5VTykgXYc8i9ycXMhwkIpFONzMjefXfFfNZGqs+WaadgCd+hIi/utj2j50H8VqHMSHqCmi/0Y5VkbcswfeROKXE8q9RNSmQVplLQdQpqjj11RI22UdcN2XpMBzIP4f0nFbiSyQCrx2AH4zgoaOY5g1FtJC9v9bY0pZ+ouzn43/HDH4ursVKKjBAZuO09gJN9zPT34UdWFwBh7N5CrXpLUIEWgswUExss2/AetjgHUbS0EEEenyn4YYfDOTqVLoaigAwyWlh8QSBF9/xwXy/hA5nVUJ6wG06dUEyY7jaYG2B22NVQnLmFmxtaJ9364lSiXPKAY92G2t9HD9GPyxSzPgGstxBjGd0xuK7IuCZTlsCjyRqBMwQJG8R+fwGAVXJimujVLn27HSsGwnq3wt78GqHh7NLeXHoGP8Atg7wbww8SyGBsP8AbDopYF4dlQaKK4BAB7xdmPSCLYfvo34LRZmKqDodWmdWkkMCVk2aAB/o4UOLU6qPyU6qgWkKem142w0fR/Sr5htLVXVVMxqIJUe0Fv3ZZPqMY6P2rs30mlUdEydDmqWiHMe4xH539DgjQoFjpAx7Ry4Uwi3Y37kxFz1sMEGIpLA9o7nFSZHmGCL5afxHFMpiTHowARyNyYA3JNh7zjbifh7L5ykEqc0GQyNdT1gjGnEUBo1BG9Nv8JxyHhPnFddOsqmJIJKxeN1vic3yqzcVzuh2zP0UqJNHNVF9HAb77YFVfoxzlMHysxSeSSQ4K3Jk9xgBxDxVnabCi1Z513Idv3Swg79uuC+Q8bcQpgSGqLA9tNQg3EsIO3rjnag+RdSyLmVW8KcSpTqy4YblkdSPlM7YbfCHAqhqF6oKwZIZSL9B0sMCx9LDAqrUEkyTDMJiOkGLnucHuH/SVlnjWroesQwHyg/djKxY967HLJkcaY6fLHKfE/iNM05emDoSUBNpgmT85+EYYvEvjfLnKv5FTU78sQVIB3NwPd8ccnyNYrTUHdhPwJJ/U/HFpSTdIio0rYXdsaE4r5etI92JZxowwVxt/ZHr+WFwZijLebSqk9HV1tB7NTNvScHuNNdfj+WFPUQSQ3U9SOvpieNfqS8Dqyv9CHiGK/EXZQBVHl2vpKsvpIF/eDipR4xXS61DI9R+d8ejJ1CjOPKZRBP1izcx7JbWbm8AxipVom4CL71P5E46DkGHIeNM2GH1xtsWJ/X8sFM149zFWm1FyvMImB0PTlnp1whgHp0xeyY1MoWSxtHqTAxLL7rL7P767y9U4u4O4+Qx7hf4hXiow7fpjMc0dli0nR2z25qTVndWyaEWke44gbhfZvnjMZiyySPN3UbCg62gfPGtPImZcg+4Y9xmL45uXEzJUeZjJl7WjrbA88Apk3RI6nSMZjMbMl1OBUREU0ttIGCmWyUxMW2tAttbHuMwwL4aTGLNbhpiWTf1G3zxmMxicmqNRVlZMgn7oxcoZYDYYzGY2IsJQB6DFqnSCCwAJ7DGYzCAI0kFJdRuxxQqPJJOPcZgA1nG648xmACUqCIIkGxHpjhfGKFOnXqpzDRUZZXazEbHYemMxmOfPwRfCrspNlw7KVeSpm4N+Ujf4/di6eKVqKiSCoYDvcwqjpbbGYzEotp6G5AbNOWrK3Uh595Iwdp5zKGA9KCTffboRpP3YzGYN7dNVvFThmXFSrH2Rf4C/wB9sTVWLS7ASxJnsBYD3WJxmMxmD9sU/dKy1yptiUZ89RjMZjqOYFcTzYLDpbA/9kU98ZjMceSThJtHqYIRyY0pIjqZEdDf3f54gOSfpBxmMwLaJjlseJ8NCMakYcqkzswBHy2wcyLM7JNKirBgxNNFQwLmdIAI67dMZjMG1ZGsfgyWzYo70n1Cpm2l2MdT1xmMxmO6PBHnT95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 l="22238" t="10390" r="23847" b="7930"/>
          <a:stretch>
            <a:fillRect/>
          </a:stretch>
        </p:blipFill>
        <p:spPr bwMode="auto">
          <a:xfrm>
            <a:off x="8614206" y="2183646"/>
            <a:ext cx="3008816" cy="242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>
            <a:spLocks noGrp="1"/>
          </p:cNvSpPr>
          <p:nvPr>
            <p:ph idx="1"/>
          </p:nvPr>
        </p:nvSpPr>
        <p:spPr>
          <a:xfrm>
            <a:off x="286604" y="1671849"/>
            <a:ext cx="7028597" cy="4974612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 Têxtil e Vestuário é o </a:t>
            </a:r>
            <a:r>
              <a:rPr lang="pt-PT" sz="1800" dirty="0" smtClean="0">
                <a:latin typeface="Calibri" panose="020F0502020204030204" pitchFamily="34" charset="0"/>
              </a:rPr>
              <a:t>sector mais importante </a:t>
            </a:r>
            <a:r>
              <a:rPr lang="pt-PT" sz="1800" b="0" dirty="0" smtClean="0">
                <a:latin typeface="Calibri" panose="020F0502020204030204" pitchFamily="34" charset="0"/>
              </a:rPr>
              <a:t>da indústria tunisina – potencial de </a:t>
            </a:r>
            <a:r>
              <a:rPr lang="pt-PT" sz="1800" dirty="0" smtClean="0">
                <a:latin typeface="Calibri" panose="020F0502020204030204" pitchFamily="34" charset="0"/>
              </a:rPr>
              <a:t>exportação</a:t>
            </a:r>
            <a:r>
              <a:rPr lang="pt-PT" sz="1800" b="0" dirty="0" smtClean="0">
                <a:latin typeface="Calibri" panose="020F0502020204030204" pitchFamily="34" charset="0"/>
              </a:rPr>
              <a:t>; </a:t>
            </a:r>
            <a:r>
              <a:rPr lang="pt-PT" sz="1800" dirty="0" smtClean="0">
                <a:latin typeface="Calibri" panose="020F0502020204030204" pitchFamily="34" charset="0"/>
              </a:rPr>
              <a:t>qualidade</a:t>
            </a:r>
            <a:r>
              <a:rPr lang="pt-PT" sz="1800" b="0" dirty="0" smtClean="0">
                <a:latin typeface="Calibri" panose="020F0502020204030204" pitchFamily="34" charset="0"/>
              </a:rPr>
              <a:t> dos produtos; e criação de inúmeros </a:t>
            </a:r>
            <a:r>
              <a:rPr lang="pt-PT" sz="1800" dirty="0" smtClean="0">
                <a:latin typeface="Calibri" panose="020F0502020204030204" pitchFamily="34" charset="0"/>
              </a:rPr>
              <a:t>postos de trabalho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en-US" sz="1800" dirty="0" smtClean="0">
                <a:latin typeface="Calibri" pitchFamily="34" charset="0"/>
              </a:rPr>
              <a:t>Competitiveness Cluster-</a:t>
            </a:r>
            <a:r>
              <a:rPr lang="en-US" sz="1800" dirty="0" err="1" smtClean="0">
                <a:latin typeface="Calibri" pitchFamily="34" charset="0"/>
              </a:rPr>
              <a:t>Monastir</a:t>
            </a:r>
            <a:r>
              <a:rPr lang="en-US" sz="1800" dirty="0" smtClean="0">
                <a:latin typeface="Calibri" pitchFamily="34" charset="0"/>
              </a:rPr>
              <a:t> El </a:t>
            </a:r>
            <a:r>
              <a:rPr lang="en-US" sz="1800" dirty="0" err="1" smtClean="0">
                <a:latin typeface="Calibri" pitchFamily="34" charset="0"/>
              </a:rPr>
              <a:t>Fejja</a:t>
            </a:r>
            <a:r>
              <a:rPr lang="en-US" sz="1800" b="0" dirty="0" smtClean="0">
                <a:latin typeface="Calibri" pitchFamily="34" charset="0"/>
              </a:rPr>
              <a:t>, </a:t>
            </a:r>
            <a:r>
              <a:rPr lang="en-US" sz="1800" b="0" dirty="0" err="1" smtClean="0">
                <a:latin typeface="Calibri" pitchFamily="34" charset="0"/>
              </a:rPr>
              <a:t>ou</a:t>
            </a:r>
            <a:r>
              <a:rPr lang="en-US" sz="1800" b="0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MFCPOLE</a:t>
            </a:r>
            <a:r>
              <a:rPr lang="en-US" sz="1800" b="0" dirty="0" smtClean="0">
                <a:latin typeface="Calibri" pitchFamily="34" charset="0"/>
              </a:rPr>
              <a:t> – é a nova </a:t>
            </a:r>
            <a:r>
              <a:rPr lang="en-US" sz="1800" b="0" dirty="0" err="1" smtClean="0">
                <a:latin typeface="Calibri" pitchFamily="34" charset="0"/>
              </a:rPr>
              <a:t>plataforma</a:t>
            </a:r>
            <a:r>
              <a:rPr lang="en-US" sz="1800" b="0" dirty="0" smtClean="0">
                <a:latin typeface="Calibri" pitchFamily="34" charset="0"/>
              </a:rPr>
              <a:t> industrial </a:t>
            </a:r>
            <a:r>
              <a:rPr lang="en-US" sz="1800" b="0" dirty="0" err="1" smtClean="0">
                <a:latin typeface="Calibri" pitchFamily="34" charset="0"/>
              </a:rPr>
              <a:t>inteligente</a:t>
            </a:r>
            <a:r>
              <a:rPr lang="en-US" sz="1800" b="0" dirty="0" smtClean="0">
                <a:latin typeface="Calibri" pitchFamily="34" charset="0"/>
              </a:rPr>
              <a:t>. </a:t>
            </a:r>
            <a:r>
              <a:rPr lang="en-US" sz="1800" b="0" dirty="0" err="1" smtClean="0">
                <a:latin typeface="Calibri" pitchFamily="34" charset="0"/>
              </a:rPr>
              <a:t>Inclui</a:t>
            </a:r>
            <a:r>
              <a:rPr lang="en-US" sz="1800" b="0" dirty="0" smtClean="0">
                <a:latin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</a:rPr>
              <a:t>uma</a:t>
            </a:r>
            <a:r>
              <a:rPr lang="en-US" sz="1800" b="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incubadora</a:t>
            </a:r>
            <a:r>
              <a:rPr lang="en-US" sz="1800" b="0" dirty="0" smtClean="0">
                <a:latin typeface="Calibri" pitchFamily="34" charset="0"/>
              </a:rPr>
              <a:t>, um </a:t>
            </a:r>
            <a:r>
              <a:rPr lang="en-US" sz="1800" dirty="0" err="1" smtClean="0">
                <a:latin typeface="Calibri" pitchFamily="34" charset="0"/>
              </a:rPr>
              <a:t>centro</a:t>
            </a:r>
            <a:r>
              <a:rPr lang="en-US" sz="1800" dirty="0" smtClean="0">
                <a:latin typeface="Calibri" pitchFamily="34" charset="0"/>
              </a:rPr>
              <a:t> de </a:t>
            </a:r>
            <a:r>
              <a:rPr lang="en-US" sz="1800" dirty="0" err="1" smtClean="0">
                <a:latin typeface="Calibri" pitchFamily="34" charset="0"/>
              </a:rPr>
              <a:t>recursos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tecnológico</a:t>
            </a:r>
            <a:r>
              <a:rPr lang="en-US" sz="1800" b="0" dirty="0" smtClean="0">
                <a:latin typeface="Calibri" pitchFamily="34" charset="0"/>
              </a:rPr>
              <a:t> e um </a:t>
            </a:r>
            <a:r>
              <a:rPr lang="en-US" sz="1800" dirty="0" err="1" smtClean="0">
                <a:latin typeface="Calibri" pitchFamily="34" charset="0"/>
              </a:rPr>
              <a:t>instituto</a:t>
            </a:r>
            <a:r>
              <a:rPr lang="en-US" sz="1800" dirty="0" smtClean="0">
                <a:latin typeface="Calibri" pitchFamily="34" charset="0"/>
              </a:rPr>
              <a:t> de </a:t>
            </a:r>
            <a:r>
              <a:rPr lang="en-US" sz="1800" dirty="0" err="1" smtClean="0">
                <a:latin typeface="Calibri" pitchFamily="34" charset="0"/>
              </a:rPr>
              <a:t>moda</a:t>
            </a:r>
            <a:r>
              <a:rPr lang="en-US" sz="1800" b="0" dirty="0" smtClean="0">
                <a:latin typeface="Calibri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itchFamily="34" charset="0"/>
              </a:rPr>
              <a:t>Factores favoráveis: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itchFamily="34" charset="0"/>
              </a:rPr>
              <a:t>		- </a:t>
            </a:r>
            <a:r>
              <a:rPr lang="pt-PT" sz="1800" dirty="0" smtClean="0">
                <a:latin typeface="Calibri" panose="020F0502020204030204" pitchFamily="34" charset="0"/>
              </a:rPr>
              <a:t>Proximidade</a:t>
            </a:r>
            <a:r>
              <a:rPr lang="pt-PT" sz="1800" b="0" dirty="0" smtClean="0">
                <a:latin typeface="Calibri" panose="020F0502020204030204" pitchFamily="34" charset="0"/>
              </a:rPr>
              <a:t> geográfica com o </a:t>
            </a:r>
            <a:r>
              <a:rPr lang="pt-PT" sz="1800" dirty="0" smtClean="0">
                <a:latin typeface="Calibri" panose="020F0502020204030204" pitchFamily="34" charset="0"/>
              </a:rPr>
              <a:t>mercado europeu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Excelente nível de </a:t>
            </a:r>
            <a:r>
              <a:rPr lang="pt-PT" sz="1800" dirty="0" smtClean="0">
                <a:latin typeface="Calibri" panose="020F0502020204030204" pitchFamily="34" charset="0"/>
              </a:rPr>
              <a:t>qualidade</a:t>
            </a:r>
            <a:r>
              <a:rPr lang="pt-PT" sz="1800" b="0" dirty="0" smtClean="0">
                <a:latin typeface="Calibri" panose="020F0502020204030204" pitchFamily="34" charset="0"/>
              </a:rPr>
              <a:t>, compatível com as exigências;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</a:t>
            </a:r>
            <a:r>
              <a:rPr lang="pt-PT" sz="1800" dirty="0" smtClean="0">
                <a:latin typeface="Calibri" panose="020F0502020204030204" pitchFamily="34" charset="0"/>
              </a:rPr>
              <a:t>Custos</a:t>
            </a:r>
            <a:r>
              <a:rPr lang="pt-PT" sz="1800" b="0" dirty="0" smtClean="0">
                <a:latin typeface="Calibri" panose="020F0502020204030204" pitchFamily="34" charset="0"/>
              </a:rPr>
              <a:t> de produção </a:t>
            </a:r>
            <a:r>
              <a:rPr lang="pt-PT" sz="1800" dirty="0" smtClean="0">
                <a:latin typeface="Calibri" panose="020F0502020204030204" pitchFamily="34" charset="0"/>
              </a:rPr>
              <a:t>competitivos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</a:t>
            </a:r>
            <a:r>
              <a:rPr lang="pt-PT" sz="1800" dirty="0" smtClean="0">
                <a:latin typeface="Calibri" panose="020F0502020204030204" pitchFamily="34" charset="0"/>
              </a:rPr>
              <a:t>Recursos humanos </a:t>
            </a:r>
            <a:r>
              <a:rPr lang="pt-PT" sz="1800" b="0" dirty="0" smtClean="0">
                <a:latin typeface="Calibri" panose="020F0502020204030204" pitchFamily="34" charset="0"/>
              </a:rPr>
              <a:t>qualificados e elevado </a:t>
            </a:r>
            <a:r>
              <a:rPr lang="pt-PT" sz="1800" dirty="0" smtClean="0">
                <a:latin typeface="Calibri" panose="020F0502020204030204" pitchFamily="34" charset="0"/>
              </a:rPr>
              <a:t>know-how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Modernização e computorização dos </a:t>
            </a:r>
            <a:r>
              <a:rPr lang="pt-PT" sz="1800" dirty="0" smtClean="0">
                <a:latin typeface="Calibri" panose="020F0502020204030204" pitchFamily="34" charset="0"/>
              </a:rPr>
              <a:t>programas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- Respeito pelos </a:t>
            </a:r>
            <a:r>
              <a:rPr lang="pt-PT" sz="1800" dirty="0" smtClean="0">
                <a:latin typeface="Calibri" panose="020F0502020204030204" pitchFamily="34" charset="0"/>
              </a:rPr>
              <a:t>padrões sociais e ambientais</a:t>
            </a:r>
            <a:r>
              <a:rPr lang="pt-PT" sz="1800" b="0" dirty="0" smtClean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736978" y="1094445"/>
            <a:ext cx="5172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INDÚSTRIA TÊXTIL &amp; VESTUÁRIOS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28114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Fonte: FIPA</a:t>
            </a:r>
          </a:p>
        </p:txBody>
      </p:sp>
      <p:sp>
        <p:nvSpPr>
          <p:cNvPr id="9" name="Rectângulo 8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5" name="Marcador de Posição de Conteúdo 2"/>
          <p:cNvSpPr txBox="1">
            <a:spLocks/>
          </p:cNvSpPr>
          <p:nvPr/>
        </p:nvSpPr>
        <p:spPr bwMode="auto">
          <a:xfrm>
            <a:off x="7765578" y="1392075"/>
            <a:ext cx="3875962" cy="2156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34" charset="0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defRPr/>
            </a:pPr>
            <a:endParaRPr lang="pt-PT" sz="200" dirty="0" smtClean="0">
              <a:latin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A TUNÍSIA NO MUNDO:</a:t>
            </a:r>
          </a:p>
          <a:p>
            <a:pPr marL="0" indent="0" algn="ctr" eaLnBrk="1" fontAlgn="auto" hangingPunct="1">
              <a:spcAft>
                <a:spcPts val="0"/>
              </a:spcAft>
              <a:defRPr/>
            </a:pPr>
            <a:endParaRPr lang="pt-PT" sz="1000" b="0" dirty="0" smtClean="0">
              <a:latin typeface="Calibri" panose="020F0502020204030204" pitchFamily="34" charset="0"/>
            </a:endParaRP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Líder mundial dos fornecedores de </a:t>
            </a:r>
            <a:r>
              <a:rPr lang="pt-PT" sz="1800" b="1" dirty="0" smtClean="0">
                <a:latin typeface="Calibri" panose="020F0502020204030204" pitchFamily="34" charset="0"/>
              </a:rPr>
              <a:t>vestuário</a:t>
            </a:r>
            <a:r>
              <a:rPr lang="pt-PT" sz="1800" dirty="0" smtClean="0">
                <a:latin typeface="Calibri" panose="020F0502020204030204" pitchFamily="34" charset="0"/>
              </a:rPr>
              <a:t>;</a:t>
            </a: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5ª maior </a:t>
            </a:r>
            <a:r>
              <a:rPr lang="pt-PT" sz="1800" b="1" dirty="0" smtClean="0">
                <a:latin typeface="Calibri" panose="020F0502020204030204" pitchFamily="34" charset="0"/>
              </a:rPr>
              <a:t>fornecedora</a:t>
            </a:r>
            <a:r>
              <a:rPr lang="pt-PT" sz="1800" dirty="0" smtClean="0">
                <a:latin typeface="Calibri" panose="020F0502020204030204" pitchFamily="34" charset="0"/>
              </a:rPr>
              <a:t> da Europa;</a:t>
            </a: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2ª maior </a:t>
            </a:r>
            <a:r>
              <a:rPr lang="pt-PT" sz="1800" b="1" dirty="0" smtClean="0">
                <a:latin typeface="Calibri" panose="020F0502020204030204" pitchFamily="34" charset="0"/>
              </a:rPr>
              <a:t>fornecedora da França</a:t>
            </a:r>
            <a:r>
              <a:rPr lang="pt-PT" sz="1800" dirty="0" smtClean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 l="22448" t="9997" r="23847" b="8324"/>
          <a:stretch>
            <a:fillRect/>
          </a:stretch>
        </p:blipFill>
        <p:spPr bwMode="auto">
          <a:xfrm>
            <a:off x="8270544" y="4039744"/>
            <a:ext cx="2825085" cy="22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>
            <a:spLocks noGrp="1"/>
          </p:cNvSpPr>
          <p:nvPr>
            <p:ph idx="1"/>
          </p:nvPr>
        </p:nvSpPr>
        <p:spPr>
          <a:xfrm>
            <a:off x="40943" y="1726442"/>
            <a:ext cx="7970293" cy="4879076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itchFamily="34" charset="0"/>
              </a:rPr>
              <a:t>A Tunísia é um local </a:t>
            </a:r>
            <a:r>
              <a:rPr lang="pt-PT" sz="1800" dirty="0" smtClean="0">
                <a:latin typeface="Calibri" pitchFamily="34" charset="0"/>
              </a:rPr>
              <a:t>rentável para a produção</a:t>
            </a:r>
            <a:r>
              <a:rPr lang="pt-PT" sz="1800" b="0" dirty="0" smtClean="0">
                <a:latin typeface="Calibri" pitchFamily="34" charset="0"/>
              </a:rPr>
              <a:t>, </a:t>
            </a:r>
            <a:r>
              <a:rPr lang="pt-PT" sz="1800" dirty="0" smtClean="0">
                <a:latin typeface="Calibri" pitchFamily="34" charset="0"/>
              </a:rPr>
              <a:t>qualidade</a:t>
            </a:r>
            <a:r>
              <a:rPr lang="pt-PT" sz="1800" b="0" dirty="0" smtClean="0">
                <a:latin typeface="Calibri" pitchFamily="34" charset="0"/>
              </a:rPr>
              <a:t> e</a:t>
            </a:r>
            <a:r>
              <a:rPr lang="pt-PT" sz="1800" dirty="0" smtClean="0">
                <a:latin typeface="Calibri" pitchFamily="34" charset="0"/>
              </a:rPr>
              <a:t> </a:t>
            </a:r>
            <a:r>
              <a:rPr lang="pt-PT" sz="1800" i="1" dirty="0" smtClean="0">
                <a:latin typeface="Calibri" pitchFamily="34" charset="0"/>
              </a:rPr>
              <a:t>know-how</a:t>
            </a:r>
            <a:r>
              <a:rPr lang="pt-PT" sz="1800" dirty="0" smtClean="0">
                <a:latin typeface="Calibri" pitchFamily="34" charset="0"/>
              </a:rPr>
              <a:t> </a:t>
            </a:r>
            <a:r>
              <a:rPr lang="pt-PT" sz="1800" b="0" dirty="0" smtClean="0">
                <a:latin typeface="Calibri" pitchFamily="34" charset="0"/>
              </a:rPr>
              <a:t>das empresas que operam no sector do couro e do calçado;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itchFamily="34" charset="0"/>
              </a:rPr>
              <a:t>O </a:t>
            </a:r>
            <a:r>
              <a:rPr lang="pt-PT" sz="1800" dirty="0" smtClean="0">
                <a:latin typeface="Calibri" pitchFamily="34" charset="0"/>
              </a:rPr>
              <a:t>fluxo de investimento directo estrangeiro </a:t>
            </a:r>
            <a:r>
              <a:rPr lang="pt-PT" sz="1800" b="0" dirty="0" smtClean="0">
                <a:latin typeface="Calibri" pitchFamily="34" charset="0"/>
              </a:rPr>
              <a:t>em 2014 correspondeu a cerca de </a:t>
            </a:r>
            <a:r>
              <a:rPr lang="pt-PT" sz="1800" dirty="0" smtClean="0">
                <a:latin typeface="Calibri" pitchFamily="34" charset="0"/>
              </a:rPr>
              <a:t>79,7 Milhões USD </a:t>
            </a:r>
            <a:r>
              <a:rPr lang="pt-PT" sz="1800" b="0" dirty="0" smtClean="0">
                <a:latin typeface="Calibri" pitchFamily="34" charset="0"/>
              </a:rPr>
              <a:t>– representando 7 projectos e cerca de 1.857 postos de trabalho;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endParaRPr lang="pt-PT" sz="500" b="0" dirty="0" smtClean="0">
              <a:latin typeface="Calibri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itchFamily="34" charset="0"/>
              </a:rPr>
              <a:t>O sector tem um </a:t>
            </a:r>
            <a:r>
              <a:rPr lang="pt-PT" sz="1800" dirty="0" smtClean="0">
                <a:latin typeface="Calibri" pitchFamily="34" charset="0"/>
              </a:rPr>
              <a:t>grande potencial de desenvolvimento económico </a:t>
            </a:r>
            <a:r>
              <a:rPr lang="pt-PT" sz="1800" b="0" dirty="0" smtClean="0">
                <a:latin typeface="Calibri" pitchFamily="34" charset="0"/>
              </a:rPr>
              <a:t>–  aumento da procura e aparecimento de uma nova gama de produtos para corresponder às tendências de moda;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itchFamily="34" charset="0"/>
              </a:rPr>
              <a:t>É um </a:t>
            </a:r>
            <a:r>
              <a:rPr lang="pt-PT" sz="1800" dirty="0" smtClean="0">
                <a:latin typeface="Calibri" pitchFamily="34" charset="0"/>
              </a:rPr>
              <a:t>sector altamente competitivo e exigente </a:t>
            </a:r>
            <a:r>
              <a:rPr lang="pt-PT" sz="1800" b="0" dirty="0" smtClean="0">
                <a:latin typeface="Calibri" pitchFamily="34" charset="0"/>
              </a:rPr>
              <a:t>que requer: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itchFamily="34" charset="0"/>
              </a:rPr>
              <a:t>		- Modernização e constante melhoramento dos </a:t>
            </a:r>
            <a:r>
              <a:rPr lang="pt-PT" sz="1800" dirty="0" smtClean="0">
                <a:latin typeface="Calibri" pitchFamily="34" charset="0"/>
              </a:rPr>
              <a:t>sistemas produtivos</a:t>
            </a:r>
            <a:r>
              <a:rPr lang="pt-PT" sz="1800" b="0" dirty="0" smtClean="0">
                <a:latin typeface="Calibri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itchFamily="34" charset="0"/>
              </a:rPr>
              <a:t>		- Projectos e ideias </a:t>
            </a:r>
            <a:r>
              <a:rPr lang="pt-PT" sz="1800" dirty="0" smtClean="0">
                <a:latin typeface="Calibri" pitchFamily="34" charset="0"/>
              </a:rPr>
              <a:t>inovadoras</a:t>
            </a:r>
            <a:r>
              <a:rPr lang="pt-PT" sz="1800" b="0" dirty="0" smtClean="0">
                <a:latin typeface="Calibri" pitchFamily="34" charset="0"/>
              </a:rPr>
              <a:t> e </a:t>
            </a:r>
            <a:r>
              <a:rPr lang="pt-PT" sz="1800" dirty="0" smtClean="0">
                <a:latin typeface="Calibri" pitchFamily="34" charset="0"/>
              </a:rPr>
              <a:t>criativas</a:t>
            </a:r>
            <a:r>
              <a:rPr lang="pt-PT" sz="1800" b="0" dirty="0" smtClean="0">
                <a:latin typeface="Calibri" pitchFamily="34" charset="0"/>
              </a:rPr>
              <a:t> que se adaptem facilmente ao desenvolvimento das tendências de moda.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endParaRPr lang="pt-PT" sz="1800" b="0" dirty="0" smtClean="0">
              <a:latin typeface="Calibri" pitchFamily="34" charset="0"/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1624083" y="1121741"/>
            <a:ext cx="4189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INDÚSTRIA COURO &amp; CALÇADO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28114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Fonte: FIPA</a:t>
            </a:r>
          </a:p>
        </p:txBody>
      </p:sp>
      <p:sp>
        <p:nvSpPr>
          <p:cNvPr id="9" name="Rectângulo 8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1" name="Marcador de Posição de Conteúdo 2"/>
          <p:cNvSpPr txBox="1">
            <a:spLocks/>
          </p:cNvSpPr>
          <p:nvPr/>
        </p:nvSpPr>
        <p:spPr bwMode="auto">
          <a:xfrm>
            <a:off x="8175008" y="1337481"/>
            <a:ext cx="3780429" cy="2224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34" charset="0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defRPr/>
            </a:pPr>
            <a:endParaRPr lang="pt-PT" sz="200" dirty="0" smtClean="0">
              <a:latin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defRPr/>
            </a:pPr>
            <a:r>
              <a:rPr lang="pt-PT" sz="1800" dirty="0" smtClean="0">
                <a:latin typeface="Calibri" panose="020F0502020204030204" pitchFamily="34" charset="0"/>
              </a:rPr>
              <a:t>A TUNÍSIA NO MUNDO:</a:t>
            </a:r>
          </a:p>
          <a:p>
            <a:pPr marL="0" indent="0" algn="ctr" eaLnBrk="1" fontAlgn="auto" hangingPunct="1">
              <a:spcAft>
                <a:spcPts val="0"/>
              </a:spcAft>
              <a:defRPr/>
            </a:pPr>
            <a:endParaRPr lang="pt-PT" sz="1000" b="0" dirty="0" smtClean="0">
              <a:latin typeface="Calibri" panose="020F0502020204030204" pitchFamily="34" charset="0"/>
            </a:endParaRP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en-US" sz="1800" dirty="0" smtClean="0">
                <a:latin typeface="Calibri" pitchFamily="34" charset="0"/>
              </a:rPr>
              <a:t>O </a:t>
            </a:r>
            <a:r>
              <a:rPr lang="en-US" sz="1800" dirty="0" err="1" smtClean="0">
                <a:latin typeface="Calibri" pitchFamily="34" charset="0"/>
              </a:rPr>
              <a:t>calçado</a:t>
            </a:r>
            <a:r>
              <a:rPr lang="en-US" sz="1800" dirty="0" smtClean="0">
                <a:latin typeface="Calibri" pitchFamily="34" charset="0"/>
              </a:rPr>
              <a:t> é o 5º </a:t>
            </a:r>
            <a:r>
              <a:rPr lang="en-US" sz="1800" dirty="0" err="1" smtClean="0">
                <a:latin typeface="Calibri" pitchFamily="34" charset="0"/>
              </a:rPr>
              <a:t>produto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mais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</a:rPr>
              <a:t>exportado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pela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Tunísia</a:t>
            </a:r>
            <a:r>
              <a:rPr lang="en-US" sz="1800" dirty="0" smtClean="0">
                <a:latin typeface="Calibri" pitchFamily="34" charset="0"/>
              </a:rPr>
              <a:t>;</a:t>
            </a: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en-US" sz="1800" dirty="0" smtClean="0">
                <a:latin typeface="Calibri" pitchFamily="34" charset="0"/>
              </a:rPr>
              <a:t>A </a:t>
            </a:r>
            <a:r>
              <a:rPr lang="en-US" sz="1800" b="1" dirty="0" err="1" smtClean="0">
                <a:latin typeface="Calibri" pitchFamily="34" charset="0"/>
              </a:rPr>
              <a:t>União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</a:rPr>
              <a:t>Europeia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é o 1º </a:t>
            </a:r>
            <a:r>
              <a:rPr lang="en-US" sz="1800" b="1" dirty="0" err="1" smtClean="0">
                <a:latin typeface="Calibri" pitchFamily="34" charset="0"/>
              </a:rPr>
              <a:t>parceiro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da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Tunísia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neste</a:t>
            </a:r>
            <a:r>
              <a:rPr lang="en-US" sz="1800" dirty="0" smtClean="0">
                <a:latin typeface="Calibri" pitchFamily="34" charset="0"/>
              </a:rPr>
              <a:t> sector.</a:t>
            </a:r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en-US" sz="1800" dirty="0" smtClean="0"/>
          </a:p>
          <a:p>
            <a:pPr marL="573088" lvl="3" indent="-285750"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1800" dirty="0" smtClean="0">
              <a:latin typeface="Calibri" panose="020F050202020403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22658" t="10194" r="23847" b="7733"/>
          <a:stretch>
            <a:fillRect/>
          </a:stretch>
        </p:blipFill>
        <p:spPr bwMode="auto">
          <a:xfrm>
            <a:off x="8787782" y="4107977"/>
            <a:ext cx="2717281" cy="222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>
            <a:spLocks noGrp="1"/>
          </p:cNvSpPr>
          <p:nvPr>
            <p:ph idx="1"/>
          </p:nvPr>
        </p:nvSpPr>
        <p:spPr>
          <a:xfrm>
            <a:off x="-1" y="1692327"/>
            <a:ext cx="8693625" cy="4935486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A Tunísia é um </a:t>
            </a:r>
            <a:r>
              <a:rPr lang="pt-PT" sz="1800" dirty="0" smtClean="0">
                <a:latin typeface="Calibri" panose="020F0502020204030204" pitchFamily="34" charset="0"/>
              </a:rPr>
              <a:t>destino turístico </a:t>
            </a:r>
            <a:r>
              <a:rPr lang="pt-PT" sz="1800" b="0" dirty="0" smtClean="0">
                <a:latin typeface="Calibri" panose="020F0502020204030204" pitchFamily="34" charset="0"/>
              </a:rPr>
              <a:t>de </a:t>
            </a:r>
            <a:r>
              <a:rPr lang="pt-PT" sz="1800" dirty="0" smtClean="0">
                <a:latin typeface="Calibri" panose="020F0502020204030204" pitchFamily="34" charset="0"/>
              </a:rPr>
              <a:t>referência</a:t>
            </a:r>
            <a:r>
              <a:rPr lang="pt-PT" sz="1800" b="0" dirty="0" smtClean="0">
                <a:latin typeface="Calibri" panose="020F0502020204030204" pitchFamily="34" charset="0"/>
              </a:rPr>
              <a:t> a nível mundial;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Tem uma vasta oferta na </a:t>
            </a:r>
            <a:r>
              <a:rPr lang="pt-PT" sz="1800" dirty="0" smtClean="0">
                <a:latin typeface="Calibri" panose="020F0502020204030204" pitchFamily="34" charset="0"/>
              </a:rPr>
              <a:t>área do turismo</a:t>
            </a:r>
            <a:r>
              <a:rPr lang="pt-PT" sz="1800" b="0" dirty="0" smtClean="0">
                <a:latin typeface="Calibri" panose="020F0502020204030204" pitchFamily="34" charset="0"/>
              </a:rPr>
              <a:t>: balnear, rural, cultural, de saúde, desportivo, entre outros;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De entre os vários </a:t>
            </a:r>
            <a:r>
              <a:rPr lang="pt-PT" sz="1800" dirty="0" smtClean="0">
                <a:latin typeface="Calibri" panose="020F0502020204030204" pitchFamily="34" charset="0"/>
              </a:rPr>
              <a:t>programas de apoio </a:t>
            </a:r>
            <a:r>
              <a:rPr lang="pt-PT" sz="1800" b="0" dirty="0" smtClean="0">
                <a:latin typeface="Calibri" panose="020F0502020204030204" pitchFamily="34" charset="0"/>
              </a:rPr>
              <a:t>ao Turismo, o mais relevante é a Estratégia de Turismo </a:t>
            </a:r>
            <a:r>
              <a:rPr lang="pt-PT" sz="1800" i="1" dirty="0" err="1" smtClean="0">
                <a:latin typeface="Calibri" panose="020F0502020204030204" pitchFamily="34" charset="0"/>
              </a:rPr>
              <a:t>Vision</a:t>
            </a:r>
            <a:r>
              <a:rPr lang="pt-PT" sz="1800" i="1" dirty="0" smtClean="0">
                <a:latin typeface="Calibri" panose="020F0502020204030204" pitchFamily="34" charset="0"/>
              </a:rPr>
              <a:t> 3+1</a:t>
            </a:r>
            <a:r>
              <a:rPr lang="pt-PT" sz="1800" b="0" dirty="0" smtClean="0">
                <a:latin typeface="Calibri" panose="020F0502020204030204" pitchFamily="34" charset="0"/>
              </a:rPr>
              <a:t>, composto por 15 Acções e 25 Projectos Estruturantes. Os </a:t>
            </a:r>
            <a:r>
              <a:rPr lang="pt-PT" sz="1800" dirty="0" smtClean="0">
                <a:latin typeface="Calibri" panose="020F0502020204030204" pitchFamily="34" charset="0"/>
              </a:rPr>
              <a:t>objectivos</a:t>
            </a:r>
            <a:r>
              <a:rPr lang="pt-PT" sz="1800" b="0" dirty="0" smtClean="0">
                <a:latin typeface="Calibri" panose="020F0502020204030204" pitchFamily="34" charset="0"/>
              </a:rPr>
              <a:t> são essencialmente: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1) A </a:t>
            </a:r>
            <a:r>
              <a:rPr lang="pt-PT" sz="1800" dirty="0" smtClean="0">
                <a:latin typeface="Calibri" panose="020F0502020204030204" pitchFamily="34" charset="0"/>
              </a:rPr>
              <a:t>diversificação da oferta turística por região </a:t>
            </a:r>
            <a:r>
              <a:rPr lang="pt-PT" sz="1800" b="0" dirty="0" smtClean="0">
                <a:latin typeface="Calibri" panose="020F0502020204030204" pitchFamily="34" charset="0"/>
              </a:rPr>
              <a:t>– traçando planos secundários de desenvolvimento e gestão das regiões (ex.: Golfo e Sahara);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2) A </a:t>
            </a:r>
            <a:r>
              <a:rPr lang="pt-PT" sz="1800" dirty="0" smtClean="0">
                <a:latin typeface="Calibri" panose="020F0502020204030204" pitchFamily="34" charset="0"/>
              </a:rPr>
              <a:t>qualidade &amp; formação </a:t>
            </a:r>
            <a:r>
              <a:rPr lang="pt-PT" sz="1800" b="0" dirty="0" smtClean="0">
                <a:latin typeface="Calibri" panose="020F0502020204030204" pitchFamily="34" charset="0"/>
              </a:rPr>
              <a:t>– do ambiente, dos meios de transporte, dos produtos a oferecer, dos hotéis, do ensino, dos recursos humanos;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3) O </a:t>
            </a:r>
            <a:r>
              <a:rPr lang="pt-PT" sz="1800" i="1" dirty="0" err="1" smtClean="0">
                <a:latin typeface="Calibri" panose="020F0502020204030204" pitchFamily="34" charset="0"/>
              </a:rPr>
              <a:t>branding</a:t>
            </a:r>
            <a:r>
              <a:rPr lang="pt-PT" sz="1800" dirty="0" smtClean="0">
                <a:latin typeface="Calibri" panose="020F0502020204030204" pitchFamily="34" charset="0"/>
              </a:rPr>
              <a:t> &amp; </a:t>
            </a:r>
            <a:r>
              <a:rPr lang="pt-PT" sz="1800" i="1" dirty="0" smtClean="0">
                <a:latin typeface="Calibri" panose="020F0502020204030204" pitchFamily="34" charset="0"/>
              </a:rPr>
              <a:t>marketing</a:t>
            </a:r>
            <a:r>
              <a:rPr lang="pt-PT" sz="1800" dirty="0" smtClean="0">
                <a:latin typeface="Calibri" panose="020F0502020204030204" pitchFamily="34" charset="0"/>
              </a:rPr>
              <a:t> </a:t>
            </a:r>
            <a:r>
              <a:rPr lang="pt-PT" sz="1800" b="0" dirty="0" smtClean="0">
                <a:latin typeface="Calibri" panose="020F0502020204030204" pitchFamily="34" charset="0"/>
              </a:rPr>
              <a:t>– definir uma estratégia de turismo para o interior, reforçar a comunicação regional, diversificar a oferta, reestruturar meios de promoção;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4) A </a:t>
            </a:r>
            <a:r>
              <a:rPr lang="pt-PT" sz="1800" dirty="0" smtClean="0">
                <a:latin typeface="Calibri" panose="020F0502020204030204" pitchFamily="34" charset="0"/>
              </a:rPr>
              <a:t>modernização do sector </a:t>
            </a:r>
            <a:r>
              <a:rPr lang="pt-PT" sz="1800" b="0" dirty="0" smtClean="0">
                <a:latin typeface="Calibri" panose="020F0502020204030204" pitchFamily="34" charset="0"/>
              </a:rPr>
              <a:t>– simplificação do funcionamento das entidades ligadas ao sector turístico, estruturação dos mecanismos e meios financeiros, entre outros.</a:t>
            </a:r>
            <a:endParaRPr lang="pt-PT" sz="1800" b="0" dirty="0">
              <a:latin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endParaRPr lang="pt-PT" sz="1800" b="0" dirty="0">
              <a:latin typeface="Calibri" panose="020F0502020204030204" pitchFamily="34" charset="0"/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1608997" y="109444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TURISMO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-1" y="6627813"/>
            <a:ext cx="42990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Fonte: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Ministère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du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Tourisme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et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de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l’Artesanat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de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la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République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Tunisienne</a:t>
            </a:r>
            <a:endParaRPr lang="pt-PT" altLang="pt-PT" sz="1000" b="1" i="1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10" name="Picture 24" descr="http://kviagens.pt/assets/img/novos-destinos/3.jpg"/>
          <p:cNvPicPr>
            <a:picLocks noChangeAspect="1" noChangeArrowheads="1"/>
          </p:cNvPicPr>
          <p:nvPr/>
        </p:nvPicPr>
        <p:blipFill>
          <a:blip r:embed="rId3" cstate="print"/>
          <a:srcRect r="11744"/>
          <a:stretch>
            <a:fillRect/>
          </a:stretch>
        </p:blipFill>
        <p:spPr bwMode="auto">
          <a:xfrm>
            <a:off x="8921387" y="2756848"/>
            <a:ext cx="2930593" cy="2101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>
            <a:spLocks noGrp="1"/>
          </p:cNvSpPr>
          <p:nvPr>
            <p:ph idx="1"/>
          </p:nvPr>
        </p:nvSpPr>
        <p:spPr>
          <a:xfrm>
            <a:off x="163775" y="1385246"/>
            <a:ext cx="7970291" cy="5138384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A Tunísia tem um vasto </a:t>
            </a:r>
            <a:r>
              <a:rPr lang="pt-PT" sz="1800" dirty="0" smtClean="0">
                <a:latin typeface="Calibri" panose="020F0502020204030204" pitchFamily="34" charset="0"/>
              </a:rPr>
              <a:t>potencial para 3 tipos de energias renováveis</a:t>
            </a:r>
            <a:r>
              <a:rPr lang="pt-PT" sz="1800" b="0" dirty="0" smtClean="0">
                <a:latin typeface="Calibri" panose="020F0502020204030204" pitchFamily="34" charset="0"/>
              </a:rPr>
              <a:t>: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1) </a:t>
            </a:r>
            <a:r>
              <a:rPr lang="pt-PT" sz="1800" dirty="0" smtClean="0">
                <a:latin typeface="Calibri" panose="020F0502020204030204" pitchFamily="34" charset="0"/>
              </a:rPr>
              <a:t>Solar</a:t>
            </a:r>
            <a:r>
              <a:rPr lang="pt-PT" sz="1800" b="0" dirty="0" smtClean="0">
                <a:latin typeface="Calibri" panose="020F0502020204030204" pitchFamily="34" charset="0"/>
              </a:rPr>
              <a:t> (fotovoltaica e térmica);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2) </a:t>
            </a:r>
            <a:r>
              <a:rPr lang="pt-PT" sz="1800" dirty="0" smtClean="0">
                <a:latin typeface="Calibri" panose="020F0502020204030204" pitchFamily="34" charset="0"/>
              </a:rPr>
              <a:t>Eólica</a:t>
            </a:r>
            <a:r>
              <a:rPr lang="pt-PT" sz="1800" b="0" dirty="0" smtClean="0">
                <a:latin typeface="Calibri" panose="020F050202020403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		3) </a:t>
            </a:r>
            <a:r>
              <a:rPr lang="pt-PT" sz="1800" dirty="0" err="1" smtClean="0">
                <a:latin typeface="Calibri" panose="020F0502020204030204" pitchFamily="34" charset="0"/>
              </a:rPr>
              <a:t>Cogeração</a:t>
            </a:r>
            <a:r>
              <a:rPr lang="pt-PT" sz="1800" b="0" dirty="0" smtClean="0">
                <a:latin typeface="Calibri" panose="020F0502020204030204" pitchFamily="34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 </a:t>
            </a:r>
            <a:r>
              <a:rPr lang="pt-PT" sz="1800" dirty="0" smtClean="0">
                <a:latin typeface="Calibri" panose="020F0502020204030204" pitchFamily="34" charset="0"/>
              </a:rPr>
              <a:t>Plano Solar Tunisino (PST, 2016-2030)</a:t>
            </a:r>
            <a:r>
              <a:rPr lang="pt-PT" sz="1800" b="0" dirty="0" smtClean="0">
                <a:latin typeface="Calibri" panose="020F0502020204030204" pitchFamily="34" charset="0"/>
              </a:rPr>
              <a:t> pretende </a:t>
            </a:r>
            <a:r>
              <a:rPr lang="pt-PT" sz="1800" dirty="0" smtClean="0">
                <a:latin typeface="Calibri" panose="020F0502020204030204" pitchFamily="34" charset="0"/>
              </a:rPr>
              <a:t>aumentar a quota das energias renováveis para 16%</a:t>
            </a:r>
            <a:r>
              <a:rPr lang="pt-PT" sz="1800" b="0" dirty="0" smtClean="0">
                <a:latin typeface="Calibri" panose="020F0502020204030204" pitchFamily="34" charset="0"/>
              </a:rPr>
              <a:t>. Visa diminuir a dependência das energias fósseis e aumentar a competitividade económica da Tunísia no mercado das energias renováveis;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 </a:t>
            </a:r>
            <a:r>
              <a:rPr lang="pt-PT" sz="1800" dirty="0" smtClean="0">
                <a:latin typeface="Calibri" panose="020F0502020204030204" pitchFamily="34" charset="0"/>
              </a:rPr>
              <a:t>investimento dos projectos </a:t>
            </a:r>
            <a:r>
              <a:rPr lang="pt-PT" sz="1800" b="0" dirty="0" smtClean="0">
                <a:latin typeface="Calibri" panose="020F0502020204030204" pitchFamily="34" charset="0"/>
              </a:rPr>
              <a:t>alcançará aproximadamente 2 Milhões USD;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As possibilidades da </a:t>
            </a:r>
            <a:r>
              <a:rPr lang="pt-PT" sz="1800" dirty="0" smtClean="0">
                <a:latin typeface="Calibri" panose="020F0502020204030204" pitchFamily="34" charset="0"/>
              </a:rPr>
              <a:t>energia solar </a:t>
            </a:r>
            <a:r>
              <a:rPr lang="pt-PT" sz="1800" b="0" dirty="0" smtClean="0">
                <a:latin typeface="Calibri" panose="020F0502020204030204" pitchFamily="34" charset="0"/>
              </a:rPr>
              <a:t>são sobretudo exploradas no sul, que beneficia de radiação solar directa (3.000 h/ano). Prevê-se um </a:t>
            </a:r>
            <a:r>
              <a:rPr lang="pt-PT" sz="1800" dirty="0" smtClean="0">
                <a:latin typeface="Calibri" panose="020F0502020204030204" pitchFamily="34" charset="0"/>
              </a:rPr>
              <a:t>aumento da capacidade</a:t>
            </a:r>
            <a:r>
              <a:rPr lang="pt-PT" sz="1800" b="0" dirty="0" smtClean="0">
                <a:latin typeface="Calibri" panose="020F0502020204030204" pitchFamily="34" charset="0"/>
              </a:rPr>
              <a:t> das energias </a:t>
            </a:r>
            <a:r>
              <a:rPr lang="pt-PT" sz="1800" b="0" dirty="0" err="1" smtClean="0">
                <a:latin typeface="Calibri" panose="020F0502020204030204" pitchFamily="34" charset="0"/>
              </a:rPr>
              <a:t>fotovoltaica</a:t>
            </a:r>
            <a:r>
              <a:rPr lang="pt-PT" sz="1800" b="0" dirty="0" smtClean="0">
                <a:latin typeface="Calibri" panose="020F0502020204030204" pitchFamily="34" charset="0"/>
              </a:rPr>
              <a:t> e térmica;</a:t>
            </a: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b="0" dirty="0" smtClean="0">
              <a:latin typeface="Calibri" panose="020F050202020403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sz="1800" b="0" dirty="0" smtClean="0">
                <a:latin typeface="Calibri" panose="020F0502020204030204" pitchFamily="34" charset="0"/>
              </a:rPr>
              <a:t>O </a:t>
            </a:r>
            <a:r>
              <a:rPr lang="pt-PT" sz="1800" dirty="0" smtClean="0">
                <a:latin typeface="Calibri" panose="020F0502020204030204" pitchFamily="34" charset="0"/>
              </a:rPr>
              <a:t>Parque Eólico</a:t>
            </a:r>
            <a:r>
              <a:rPr lang="pt-PT" sz="1800" b="0" dirty="0" smtClean="0">
                <a:latin typeface="Calibri" panose="020F0502020204030204" pitchFamily="34" charset="0"/>
              </a:rPr>
              <a:t> da Tunísia foi um projecto criado para gerar electricidade de forma limpa, no âmbito do </a:t>
            </a:r>
            <a:r>
              <a:rPr lang="pt-PT" sz="1800" dirty="0" smtClean="0">
                <a:latin typeface="Calibri" panose="020F0502020204030204" pitchFamily="34" charset="0"/>
              </a:rPr>
              <a:t>Plano Solar Tunisino (PST)</a:t>
            </a:r>
            <a:r>
              <a:rPr lang="pt-PT" sz="1800" b="0" dirty="0" smtClean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" y="346063"/>
            <a:ext cx="2997936" cy="396081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666996" y="930668"/>
            <a:ext cx="3163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fontAlgn="auto" hangingPunct="1">
              <a:spcBef>
                <a:spcPts val="80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rgbClr val="BAAA6B"/>
                </a:solidFill>
                <a:cs typeface="Arial" charset="0"/>
              </a:rPr>
              <a:t>ENERGIAS RENOVÁVEIS</a:t>
            </a:r>
            <a:endParaRPr lang="pt-PT" sz="2400" b="1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2975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Fonte: STEG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Energies</a:t>
            </a: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1000" b="1" i="1" dirty="0" err="1" smtClean="0">
                <a:solidFill>
                  <a:schemeClr val="bg1"/>
                </a:solidFill>
                <a:cs typeface="Arial" charset="0"/>
              </a:rPr>
              <a:t>Renouvelables</a:t>
            </a:r>
            <a:endParaRPr lang="pt-PT" altLang="pt-PT" sz="1000" b="1" i="1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4694830" y="300256"/>
            <a:ext cx="6591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>
                <a:solidFill>
                  <a:srgbClr val="BAAA6B"/>
                </a:solidFill>
                <a:cs typeface="Arial" charset="0"/>
              </a:rPr>
              <a:t>PRINCIPAIS SECTORES DE ACTIVIDADE </a:t>
            </a:r>
            <a:endParaRPr lang="pt-PT" sz="2400" dirty="0" smtClean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5122" name="Picture 2" descr="https://upload.wikimedia.org/wikipedia/commons/8/8b/GreenMountainWindFarm_Fluvanna_2004.jpg"/>
          <p:cNvPicPr>
            <a:picLocks noChangeAspect="1" noChangeArrowheads="1"/>
          </p:cNvPicPr>
          <p:nvPr/>
        </p:nvPicPr>
        <p:blipFill>
          <a:blip r:embed="rId3" cstate="print"/>
          <a:srcRect r="23677"/>
          <a:stretch>
            <a:fillRect/>
          </a:stretch>
        </p:blipFill>
        <p:spPr bwMode="auto">
          <a:xfrm>
            <a:off x="8859086" y="3725838"/>
            <a:ext cx="2700568" cy="238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6" descr="http://www.africa21online.com/arquivos/artigos/9221_artigo_paineissolares.jpg"/>
          <p:cNvPicPr>
            <a:picLocks noChangeAspect="1" noChangeArrowheads="1"/>
          </p:cNvPicPr>
          <p:nvPr/>
        </p:nvPicPr>
        <p:blipFill>
          <a:blip r:embed="rId4" cstate="print"/>
          <a:srcRect r="11805"/>
          <a:stretch>
            <a:fillRect/>
          </a:stretch>
        </p:blipFill>
        <p:spPr bwMode="auto">
          <a:xfrm>
            <a:off x="8849197" y="1226569"/>
            <a:ext cx="2684850" cy="1967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26854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1"/>
          <p:cNvSpPr/>
          <p:nvPr/>
        </p:nvSpPr>
        <p:spPr>
          <a:xfrm>
            <a:off x="373005" y="862487"/>
            <a:ext cx="11614244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PT" dirty="0" smtClean="0"/>
          </a:p>
          <a:p>
            <a:pPr algn="just"/>
            <a:r>
              <a:rPr lang="pt-PT" sz="2400" b="1" dirty="0" smtClean="0">
                <a:solidFill>
                  <a:srgbClr val="BAAA6B"/>
                </a:solidFill>
              </a:rPr>
              <a:t>Investir </a:t>
            </a:r>
            <a:r>
              <a:rPr lang="pt-PT" sz="2400" b="1" dirty="0">
                <a:solidFill>
                  <a:srgbClr val="BAAA6B"/>
                </a:solidFill>
              </a:rPr>
              <a:t>na </a:t>
            </a:r>
            <a:r>
              <a:rPr lang="pt-PT" sz="2400" b="1" dirty="0" smtClean="0">
                <a:solidFill>
                  <a:srgbClr val="BAAA6B"/>
                </a:solidFill>
              </a:rPr>
              <a:t>Tunísia é </a:t>
            </a:r>
            <a:r>
              <a:rPr lang="pt-PT" sz="2400" b="1" dirty="0">
                <a:solidFill>
                  <a:srgbClr val="BAAA6B"/>
                </a:solidFill>
              </a:rPr>
              <a:t>hoje em dia uma excelente </a:t>
            </a:r>
            <a:r>
              <a:rPr lang="pt-PT" sz="2400" b="1" dirty="0" smtClean="0">
                <a:solidFill>
                  <a:srgbClr val="BAAA6B"/>
                </a:solidFill>
              </a:rPr>
              <a:t>oportunidade porque:</a:t>
            </a:r>
          </a:p>
          <a:p>
            <a:pPr algn="just"/>
            <a:endParaRPr lang="pt-PT" dirty="0" smtClean="0"/>
          </a:p>
          <a:p>
            <a:pPr algn="just"/>
            <a:endParaRPr lang="pt-PT" sz="100" dirty="0"/>
          </a:p>
          <a:p>
            <a:pPr algn="just"/>
            <a:endParaRPr lang="pt-PT" sz="600" dirty="0"/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5" y="329926"/>
            <a:ext cx="2997936" cy="396081"/>
          </a:xfrm>
          <a:prstGeom prst="rect">
            <a:avLst/>
          </a:prstGeom>
        </p:spPr>
      </p:pic>
      <p:sp>
        <p:nvSpPr>
          <p:cNvPr id="9" name="Rectângulo 8"/>
          <p:cNvSpPr/>
          <p:nvPr/>
        </p:nvSpPr>
        <p:spPr>
          <a:xfrm>
            <a:off x="5637585" y="266356"/>
            <a:ext cx="6195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400" dirty="0" smtClean="0">
                <a:solidFill>
                  <a:srgbClr val="BAAA6B"/>
                </a:solidFill>
                <a:cs typeface="Arial" charset="0"/>
              </a:rPr>
              <a:t>PORQUÊ INVESTIR NA TUNÍSIA? </a:t>
            </a:r>
            <a:endParaRPr lang="pt-PT" sz="2400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10" name="CaixaDeTexto 5"/>
          <p:cNvSpPr txBox="1">
            <a:spLocks noChangeArrowheads="1"/>
          </p:cNvSpPr>
          <p:nvPr/>
        </p:nvSpPr>
        <p:spPr bwMode="auto">
          <a:xfrm>
            <a:off x="0" y="6611779"/>
            <a:ext cx="17557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1000" b="1" i="1" dirty="0" smtClean="0">
                <a:solidFill>
                  <a:schemeClr val="bg1"/>
                </a:solidFill>
                <a:cs typeface="Arial" charset="0"/>
              </a:rPr>
              <a:t>Fonte: FIPA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72956" y="1717571"/>
            <a:ext cx="851620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r>
              <a:rPr lang="pt-PT" dirty="0" smtClean="0"/>
              <a:t>Tem uma </a:t>
            </a:r>
            <a:r>
              <a:rPr lang="pt-PT" b="1" dirty="0" smtClean="0"/>
              <a:t>economia aberta</a:t>
            </a:r>
            <a:r>
              <a:rPr lang="pt-PT" dirty="0" smtClean="0"/>
              <a:t>, </a:t>
            </a:r>
            <a:r>
              <a:rPr lang="pt-PT" b="1" dirty="0" smtClean="0"/>
              <a:t>diversificada</a:t>
            </a:r>
            <a:r>
              <a:rPr lang="pt-PT" dirty="0" smtClean="0"/>
              <a:t> e </a:t>
            </a:r>
            <a:r>
              <a:rPr lang="pt-PT" b="1" dirty="0" smtClean="0"/>
              <a:t>competitiva</a:t>
            </a:r>
            <a:r>
              <a:rPr lang="pt-PT" dirty="0" smtClean="0"/>
              <a:t>;</a:t>
            </a:r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endParaRPr lang="pt-PT" sz="500" dirty="0" smtClean="0"/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r>
              <a:rPr lang="pt-PT" b="1" dirty="0" smtClean="0"/>
              <a:t>Localização geográfica favorável</a:t>
            </a:r>
            <a:r>
              <a:rPr lang="pt-PT" dirty="0" smtClean="0"/>
              <a:t>, com acesso aos mercados dos três continentes (Europeu, Africano e Asiático);</a:t>
            </a:r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endParaRPr lang="pt-PT" sz="500" dirty="0" smtClean="0"/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r>
              <a:rPr lang="pt-PT" b="1" dirty="0" smtClean="0"/>
              <a:t>Recursos humanos </a:t>
            </a:r>
            <a:r>
              <a:rPr lang="pt-PT" dirty="0" smtClean="0"/>
              <a:t>qualificados e abundantes;</a:t>
            </a:r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endParaRPr lang="pt-PT" sz="500" dirty="0" smtClean="0"/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r>
              <a:rPr lang="pt-PT" b="1" dirty="0" smtClean="0"/>
              <a:t>Infra-estruturas</a:t>
            </a:r>
            <a:r>
              <a:rPr lang="pt-PT" dirty="0" smtClean="0"/>
              <a:t>, </a:t>
            </a:r>
            <a:r>
              <a:rPr lang="pt-PT" b="1" dirty="0" smtClean="0"/>
              <a:t>telecomunicações</a:t>
            </a:r>
            <a:r>
              <a:rPr lang="pt-PT" dirty="0" smtClean="0"/>
              <a:t>, </a:t>
            </a:r>
            <a:r>
              <a:rPr lang="pt-PT" b="1" dirty="0" smtClean="0"/>
              <a:t>logística</a:t>
            </a:r>
            <a:r>
              <a:rPr lang="pt-PT" dirty="0" smtClean="0"/>
              <a:t> e </a:t>
            </a:r>
            <a:r>
              <a:rPr lang="pt-PT" b="1" dirty="0" smtClean="0"/>
              <a:t>redes de transporte </a:t>
            </a:r>
            <a:r>
              <a:rPr lang="pt-PT" dirty="0" smtClean="0"/>
              <a:t>desenvolvidos;</a:t>
            </a:r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endParaRPr lang="pt-PT" sz="500" dirty="0" smtClean="0"/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r>
              <a:rPr lang="pt-PT" dirty="0" smtClean="0"/>
              <a:t>Numerosa </a:t>
            </a:r>
            <a:r>
              <a:rPr lang="pt-PT" b="1" dirty="0" smtClean="0"/>
              <a:t>classe média </a:t>
            </a:r>
            <a:r>
              <a:rPr lang="pt-PT" dirty="0" smtClean="0"/>
              <a:t>com </a:t>
            </a:r>
            <a:r>
              <a:rPr lang="pt-PT" b="1" dirty="0" smtClean="0"/>
              <a:t>maior</a:t>
            </a:r>
            <a:r>
              <a:rPr lang="pt-PT" dirty="0" smtClean="0"/>
              <a:t> </a:t>
            </a:r>
            <a:r>
              <a:rPr lang="pt-PT" b="1" dirty="0" smtClean="0"/>
              <a:t>poder de compra </a:t>
            </a:r>
            <a:r>
              <a:rPr lang="pt-PT" dirty="0" smtClean="0"/>
              <a:t>e </a:t>
            </a:r>
            <a:r>
              <a:rPr lang="pt-PT" b="1" dirty="0" smtClean="0"/>
              <a:t>melhor qualidade de vida</a:t>
            </a:r>
            <a:r>
              <a:rPr lang="pt-PT" dirty="0" smtClean="0"/>
              <a:t>;</a:t>
            </a:r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endParaRPr lang="pt-PT" sz="500" dirty="0" smtClean="0"/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r>
              <a:rPr lang="pt-PT" b="1" dirty="0" smtClean="0"/>
              <a:t>Crescimento médio anual </a:t>
            </a:r>
            <a:r>
              <a:rPr lang="pt-PT" dirty="0" smtClean="0"/>
              <a:t>da Tunísia na 1ª década do século XXI a uma </a:t>
            </a:r>
            <a:r>
              <a:rPr lang="pt-PT" b="1" dirty="0" smtClean="0"/>
              <a:t>taxa de 5%</a:t>
            </a:r>
            <a:r>
              <a:rPr lang="pt-PT" dirty="0" smtClean="0"/>
              <a:t>;</a:t>
            </a:r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endParaRPr lang="pt-PT" sz="500" dirty="0" smtClean="0"/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r>
              <a:rPr lang="pt-PT" dirty="0" smtClean="0"/>
              <a:t>Introdução de </a:t>
            </a:r>
            <a:r>
              <a:rPr lang="pt-PT" b="1" dirty="0" smtClean="0"/>
              <a:t>nova legislação</a:t>
            </a:r>
            <a:r>
              <a:rPr lang="pt-PT" dirty="0" smtClean="0"/>
              <a:t> e </a:t>
            </a:r>
            <a:r>
              <a:rPr lang="pt-PT" b="1" dirty="0" smtClean="0"/>
              <a:t>revisões legislativas favoráveis </a:t>
            </a:r>
            <a:r>
              <a:rPr lang="pt-PT" dirty="0" smtClean="0"/>
              <a:t>ao </a:t>
            </a:r>
            <a:r>
              <a:rPr lang="pt-PT" b="1" dirty="0" smtClean="0"/>
              <a:t>investimento</a:t>
            </a:r>
            <a:r>
              <a:rPr lang="pt-PT" dirty="0" smtClean="0"/>
              <a:t> e ao </a:t>
            </a:r>
            <a:r>
              <a:rPr lang="pt-PT" b="1" dirty="0" smtClean="0"/>
              <a:t>sector privado</a:t>
            </a:r>
            <a:r>
              <a:rPr lang="pt-PT" dirty="0" smtClean="0"/>
              <a:t> (PPP, competição no mercado, reforço do papel do sector privado no desenvolvimento das infra-estruturas, livre repatriação de capital, etc.);</a:t>
            </a:r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endParaRPr lang="pt-PT" sz="500" dirty="0" smtClean="0"/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r>
              <a:rPr lang="pt-PT" dirty="0" smtClean="0"/>
              <a:t>Possui </a:t>
            </a:r>
            <a:r>
              <a:rPr lang="pt-PT" b="1" dirty="0" smtClean="0"/>
              <a:t>inúmeros acordos comerciais </a:t>
            </a:r>
            <a:r>
              <a:rPr lang="pt-PT" dirty="0" smtClean="0"/>
              <a:t>com vários países e organizações internacionais (nomeadamente, Portugal e a União Europeia);</a:t>
            </a:r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endParaRPr lang="pt-PT" sz="500" dirty="0" smtClean="0"/>
          </a:p>
          <a:p>
            <a:pPr marL="285750" lvl="0" indent="-285750" algn="just">
              <a:buClr>
                <a:srgbClr val="BAAA6B"/>
              </a:buClr>
              <a:buFont typeface="Arial" pitchFamily="34" charset="0"/>
              <a:buChar char="•"/>
            </a:pPr>
            <a:r>
              <a:rPr lang="pt-PT" b="1" dirty="0" smtClean="0"/>
              <a:t>Liberdade de investimento</a:t>
            </a:r>
            <a:r>
              <a:rPr lang="pt-PT" dirty="0" smtClean="0"/>
              <a:t>, </a:t>
            </a:r>
            <a:r>
              <a:rPr lang="pt-PT" b="1" dirty="0" smtClean="0"/>
              <a:t>simplicidade nos procedimentos </a:t>
            </a:r>
            <a:r>
              <a:rPr lang="pt-PT" dirty="0" smtClean="0"/>
              <a:t>de </a:t>
            </a:r>
            <a:r>
              <a:rPr lang="pt-PT" b="1" dirty="0" smtClean="0"/>
              <a:t>estabelecimento local</a:t>
            </a:r>
            <a:r>
              <a:rPr lang="pt-PT" dirty="0" smtClean="0"/>
              <a:t>, </a:t>
            </a:r>
            <a:r>
              <a:rPr lang="pt-PT" b="1" dirty="0" smtClean="0"/>
              <a:t>protecção da propriedade intelectual</a:t>
            </a:r>
            <a:r>
              <a:rPr lang="pt-PT" dirty="0" smtClean="0"/>
              <a:t>.</a:t>
            </a:r>
          </a:p>
        </p:txBody>
      </p:sp>
      <p:pic>
        <p:nvPicPr>
          <p:cNvPr id="4098" name="Picture 2" descr="http://siteselection.com/issues/2013/mar/images/TunisEuro_DistMap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10832" y="2561756"/>
            <a:ext cx="3012680" cy="2269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727651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Bandeira da Tuní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999" y="1633157"/>
            <a:ext cx="2983409" cy="1989911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7" name="Rectângulo 6"/>
          <p:cNvSpPr/>
          <p:nvPr/>
        </p:nvSpPr>
        <p:spPr>
          <a:xfrm>
            <a:off x="1759752" y="4408716"/>
            <a:ext cx="9587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400" b="1" dirty="0" smtClean="0">
                <a:cs typeface="Arial" charset="0"/>
              </a:rPr>
              <a:t>AO SERVIÇO DO TECIDO EMPRESARIAL PORTUGUÊS E ÁRABE DESDE 1977</a:t>
            </a:r>
            <a:endParaRPr lang="pt-PT" sz="2400" b="1" dirty="0">
              <a:cs typeface="Arial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279397" y="5379380"/>
            <a:ext cx="1159473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000" b="1" dirty="0" smtClean="0">
                <a:cs typeface="Arial" charset="0"/>
              </a:rPr>
              <a:t>CONTACTOS</a:t>
            </a:r>
            <a:endParaRPr lang="pt-PT" dirty="0">
              <a:cs typeface="Arial" charset="0"/>
            </a:endParaRPr>
          </a:p>
          <a:p>
            <a:pPr>
              <a:defRPr/>
            </a:pPr>
            <a:r>
              <a:rPr lang="pt-PT" dirty="0" smtClean="0">
                <a:cs typeface="Arial" charset="0"/>
              </a:rPr>
              <a:t>Avenida Fontes Pereira de Melo, 19 – 8º | 1050-116 Lisboa | Portugal</a:t>
            </a:r>
          </a:p>
          <a:p>
            <a:pPr>
              <a:defRPr/>
            </a:pPr>
            <a:r>
              <a:rPr lang="pt-PT" dirty="0" smtClean="0">
                <a:cs typeface="Arial" charset="0"/>
              </a:rPr>
              <a:t>T: +351 213 138 100 | F: +351 213 138 109 | </a:t>
            </a:r>
            <a:r>
              <a:rPr lang="pt-PT" dirty="0">
                <a:cs typeface="Arial" charset="0"/>
              </a:rPr>
              <a:t>E</a:t>
            </a:r>
            <a:r>
              <a:rPr lang="pt-PT" dirty="0" smtClean="0">
                <a:cs typeface="Arial" charset="0"/>
              </a:rPr>
              <a:t>: info@cciap.pt | W: </a:t>
            </a:r>
            <a:r>
              <a:rPr lang="pt-PT" sz="2400" b="1" dirty="0" smtClean="0">
                <a:cs typeface="Arial" charset="0"/>
              </a:rPr>
              <a:t>WWW.CCIAP.PT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12" y="3262400"/>
            <a:ext cx="5984335" cy="97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11" descr="X:\15 - Nova Partilha 2016\05 - EVENTOS\04 - SESSÕES DE ESCLARECIMENTO 2016\New Tunisia - 2016.04.07\New_Tunisia_3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8" y="333089"/>
            <a:ext cx="6319209" cy="1031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 txBox="1">
            <a:spLocks/>
          </p:cNvSpPr>
          <p:nvPr/>
        </p:nvSpPr>
        <p:spPr bwMode="auto">
          <a:xfrm>
            <a:off x="7185025" y="265092"/>
            <a:ext cx="4838949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pt-PT" altLang="pt-PT" sz="2400" b="1" dirty="0" smtClean="0">
                <a:solidFill>
                  <a:srgbClr val="BAAA6B"/>
                </a:solidFill>
                <a:cs typeface="Arial" charset="0"/>
              </a:rPr>
              <a:t>QUE PAÍSES REPRESENTAMOS?</a:t>
            </a:r>
            <a:endParaRPr lang="pt-PT" altLang="pt-PT" sz="2400" b="1" dirty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9219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02" y="1211278"/>
            <a:ext cx="922123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69" y="1211278"/>
            <a:ext cx="97393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49" y="1211278"/>
            <a:ext cx="93617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1211278"/>
            <a:ext cx="104491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1211278"/>
            <a:ext cx="97762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49" y="2194581"/>
            <a:ext cx="908475" cy="6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2194581"/>
            <a:ext cx="1023471" cy="6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Image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2194582"/>
            <a:ext cx="1021558" cy="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Image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194583"/>
            <a:ext cx="1004902" cy="66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Imagem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2217298"/>
            <a:ext cx="977621" cy="64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Imagem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223168"/>
            <a:ext cx="941812" cy="62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Imagem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247369"/>
            <a:ext cx="1023471" cy="60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Imagem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3223168"/>
            <a:ext cx="1053141" cy="70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Imagem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3223168"/>
            <a:ext cx="1058865" cy="70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Imagem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3223168"/>
            <a:ext cx="1063170" cy="70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Imagem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49" y="4223356"/>
            <a:ext cx="933875" cy="66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Imagem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17" y="4189800"/>
            <a:ext cx="1018417" cy="6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Imagem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4" y="4241158"/>
            <a:ext cx="1037267" cy="68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Imagem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4256802"/>
            <a:ext cx="1012827" cy="67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Imagem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4247690"/>
            <a:ext cx="1063170" cy="70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Imagem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49" y="5386868"/>
            <a:ext cx="988429" cy="6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Imagem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5386868"/>
            <a:ext cx="1023471" cy="68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/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2" y="265092"/>
            <a:ext cx="2997936" cy="396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4684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9626787" y="462837"/>
            <a:ext cx="21209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2400" b="1" dirty="0">
                <a:solidFill>
                  <a:srgbClr val="BAAA6B"/>
                </a:solidFill>
                <a:cs typeface="Arial" charset="0"/>
              </a:rPr>
              <a:t>PERFIL DO PAÍS</a:t>
            </a:r>
          </a:p>
        </p:txBody>
      </p:sp>
      <p:sp>
        <p:nvSpPr>
          <p:cNvPr id="6" name="CaixaDeTexto 6"/>
          <p:cNvSpPr txBox="1">
            <a:spLocks noChangeArrowheads="1"/>
          </p:cNvSpPr>
          <p:nvPr/>
        </p:nvSpPr>
        <p:spPr bwMode="auto">
          <a:xfrm>
            <a:off x="0" y="6611779"/>
            <a:ext cx="456723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900" b="1" i="1" dirty="0" smtClean="0">
                <a:solidFill>
                  <a:schemeClr val="bg1"/>
                </a:solidFill>
                <a:cs typeface="Arial" charset="0"/>
              </a:rPr>
              <a:t>Fontes: CIA </a:t>
            </a:r>
            <a:r>
              <a:rPr lang="pt-PT" altLang="pt-PT" sz="900" b="1" i="1" dirty="0" err="1" smtClean="0">
                <a:solidFill>
                  <a:schemeClr val="bg1"/>
                </a:solidFill>
                <a:cs typeface="Arial" charset="0"/>
              </a:rPr>
              <a:t>World</a:t>
            </a:r>
            <a:r>
              <a:rPr lang="pt-PT" altLang="pt-PT" sz="9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PT" altLang="pt-PT" sz="900" b="1" i="1" dirty="0" err="1" smtClean="0">
                <a:solidFill>
                  <a:schemeClr val="bg1"/>
                </a:solidFill>
                <a:cs typeface="Arial" charset="0"/>
              </a:rPr>
              <a:t>Factbook</a:t>
            </a:r>
            <a:r>
              <a:rPr lang="pt-PT" altLang="pt-PT" sz="900" b="1" i="1" dirty="0" smtClean="0">
                <a:solidFill>
                  <a:schemeClr val="bg1"/>
                </a:solidFill>
                <a:cs typeface="Arial" charset="0"/>
              </a:rPr>
              <a:t>; </a:t>
            </a:r>
            <a:r>
              <a:rPr lang="pt-PT" altLang="pt-PT" sz="900" b="1" i="1" dirty="0" err="1" smtClean="0">
                <a:solidFill>
                  <a:schemeClr val="bg1"/>
                </a:solidFill>
                <a:cs typeface="Arial" charset="0"/>
              </a:rPr>
              <a:t>Indexmundi</a:t>
            </a:r>
            <a:r>
              <a:rPr lang="pt-PT" altLang="pt-PT" sz="900" b="1" i="1" dirty="0" smtClean="0">
                <a:solidFill>
                  <a:schemeClr val="bg1"/>
                </a:solidFill>
                <a:cs typeface="Arial" charset="0"/>
              </a:rPr>
              <a:t>; </a:t>
            </a:r>
            <a:r>
              <a:rPr lang="pt-PT" altLang="pt-PT" sz="900" b="1" i="1" dirty="0" err="1" smtClean="0">
                <a:solidFill>
                  <a:schemeClr val="bg1"/>
                </a:solidFill>
                <a:cs typeface="Arial" charset="0"/>
              </a:rPr>
              <a:t>World</a:t>
            </a:r>
            <a:r>
              <a:rPr lang="pt-PT" altLang="pt-PT" sz="900" b="1" i="1" dirty="0" smtClean="0">
                <a:solidFill>
                  <a:schemeClr val="bg1"/>
                </a:solidFill>
                <a:cs typeface="Arial" charset="0"/>
              </a:rPr>
              <a:t> Banki9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0418462"/>
              </p:ext>
            </p:extLst>
          </p:nvPr>
        </p:nvGraphicFramePr>
        <p:xfrm>
          <a:off x="6471497" y="1055428"/>
          <a:ext cx="5091112" cy="53954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233116"/>
                <a:gridCol w="2857996"/>
              </a:tblGrid>
              <a:tr h="222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DESIGNAÇÃO OFICIAL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REPÚBLICA</a:t>
                      </a:r>
                      <a:r>
                        <a:rPr lang="pt-PT" sz="14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DA TUNÍSIA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2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2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CAPITAL 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TUNES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2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7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POPULAÇÃO  (2014)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10.93 MILHÕES DE HABITANTES</a:t>
                      </a: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43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POPULAÇÃO NA CAPITAL (2014)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1.056 MILHÕES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5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1400" b="1" cap="non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1400" baseline="300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pt-PT" sz="1400" baseline="300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0" i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163,</a:t>
                      </a:r>
                      <a:r>
                        <a:rPr lang="pt-PT" sz="1400" b="0" i="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610  </a:t>
                      </a:r>
                      <a:r>
                        <a:rPr lang="pt-PT" sz="1400" b="0" i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KM</a:t>
                      </a:r>
                      <a:r>
                        <a:rPr lang="pt-PT" sz="140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t-PT" sz="1400" b="0" i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2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5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PIB 2014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kern="1200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(PREÇOS CORRENTES) </a:t>
                      </a:r>
                      <a:endParaRPr lang="pt-PT" sz="1400" b="1" kern="1200" cap="small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48.61 MIL MILHÕES USD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26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1400" b="1" cap="small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pt-PT" sz="1400" b="1" cap="small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PIB PER CAPITA 2014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(PREÇOS CORRENTES)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PT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11,02 USD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904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INFLAÇÃO 2014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(% ANUAL) </a:t>
                      </a:r>
                      <a:endParaRPr lang="pt-PT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PT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5.4 %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5931" marR="65931" marT="0" marB="0" anchor="ctr">
                    <a:lnL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AAA6B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Imagem 9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8" name="Rectângulo 7"/>
          <p:cNvSpPr/>
          <p:nvPr/>
        </p:nvSpPr>
        <p:spPr>
          <a:xfrm>
            <a:off x="893023" y="1065614"/>
            <a:ext cx="1414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2800" b="1" dirty="0" smtClean="0">
                <a:solidFill>
                  <a:srgbClr val="BAAA6B"/>
                </a:solidFill>
                <a:cs typeface="Arial" charset="0"/>
              </a:rPr>
              <a:t>TUNÍSIA</a:t>
            </a:r>
            <a:endParaRPr lang="pt-PT" sz="2800" b="1" dirty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3074" name="Picture 2" descr="X:\03 - GAB AR\22 - Tunísia\05 - Fotos Tunísia\TN_Tunis\TunisAveHabibBourgui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977" y="1604316"/>
            <a:ext cx="5242152" cy="3931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25700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Bandeira da Tuní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88" y="2438371"/>
            <a:ext cx="1291086" cy="878032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8" name="Rectângulo 7"/>
          <p:cNvSpPr/>
          <p:nvPr/>
        </p:nvSpPr>
        <p:spPr>
          <a:xfrm>
            <a:off x="4992939" y="320199"/>
            <a:ext cx="6400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800" dirty="0" smtClean="0">
                <a:solidFill>
                  <a:srgbClr val="BAAA6B"/>
                </a:solidFill>
                <a:cs typeface="Arial" charset="0"/>
              </a:rPr>
              <a:t>RELAÇÕES BILATERAIS COM PORTUGAL</a:t>
            </a:r>
            <a:endParaRPr lang="pt-PT" sz="2800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17557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900" b="1" i="1" dirty="0" smtClean="0">
                <a:solidFill>
                  <a:schemeClr val="bg1"/>
                </a:solidFill>
                <a:cs typeface="Arial" charset="0"/>
              </a:rPr>
              <a:t>Fonte: INE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9071" y="2442946"/>
            <a:ext cx="1289222" cy="868489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sp>
        <p:nvSpPr>
          <p:cNvPr id="12" name="Retângulo 1"/>
          <p:cNvSpPr/>
          <p:nvPr/>
        </p:nvSpPr>
        <p:spPr>
          <a:xfrm>
            <a:off x="4110252" y="1130675"/>
            <a:ext cx="7503993" cy="36574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defRPr/>
            </a:pPr>
            <a:endParaRPr lang="pt-PT" sz="500" b="1" dirty="0" smtClean="0">
              <a:latin typeface="Calibri" pitchFamily="34" charset="0"/>
            </a:endParaRPr>
          </a:p>
          <a:p>
            <a:pPr marL="285750" indent="-285750" algn="ctr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defRPr/>
            </a:pPr>
            <a:r>
              <a:rPr lang="pt-PT" b="1" dirty="0" smtClean="0">
                <a:latin typeface="Calibri" pitchFamily="34" charset="0"/>
              </a:rPr>
              <a:t>ACORDOS RELEVANTES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latin typeface="Calibri" pitchFamily="34" charset="0"/>
              </a:rPr>
              <a:t>Acordo Quadro de Cooperação (14 Dezembro 1988);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latin typeface="Calibri" pitchFamily="34" charset="0"/>
              </a:rPr>
              <a:t>Protocolo de Partenariado (22 Setembro 1993);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latin typeface="Calibri" pitchFamily="34" charset="0"/>
              </a:rPr>
              <a:t>Convenção para Evitar a Dupla Tributação em matéria de Impostos sobre o Rendimento (24 Fevereiro 1999);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latin typeface="Calibri" pitchFamily="34" charset="0"/>
              </a:rPr>
              <a:t>Acordo sobre a Promoção e a Protecção Recíprocas de Investimentos </a:t>
            </a:r>
            <a:r>
              <a:rPr lang="pt-PT" dirty="0" smtClean="0">
                <a:solidFill>
                  <a:schemeClr val="tx1"/>
                </a:solidFill>
                <a:latin typeface="Calibri" pitchFamily="34" charset="0"/>
              </a:rPr>
              <a:t>(28 Fevereiro 2002);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solidFill>
                  <a:schemeClr val="tx1"/>
                </a:solidFill>
                <a:latin typeface="Calibri" pitchFamily="34" charset="0"/>
              </a:rPr>
              <a:t>Convenção sobre Segurança Social (9 Novembro 2006);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solidFill>
                  <a:schemeClr val="tx1"/>
                </a:solidFill>
                <a:latin typeface="Calibri" pitchFamily="34" charset="0"/>
              </a:rPr>
              <a:t>Acordo de Cooperação no domínio dos Transportes Marítimos (13 Março 2007).</a:t>
            </a:r>
          </a:p>
        </p:txBody>
      </p:sp>
    </p:spTree>
    <p:extLst>
      <p:ext uri="{BB962C8B-B14F-4D97-AF65-F5344CB8AC3E}">
        <p14:creationId xmlns="" xmlns:p14="http://schemas.microsoft.com/office/powerpoint/2010/main" val="1449593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Bandeira da Tuní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88" y="2438371"/>
            <a:ext cx="1291086" cy="878032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8" name="Rectângulo 7"/>
          <p:cNvSpPr/>
          <p:nvPr/>
        </p:nvSpPr>
        <p:spPr>
          <a:xfrm>
            <a:off x="4992939" y="320199"/>
            <a:ext cx="6400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800" dirty="0" smtClean="0">
                <a:solidFill>
                  <a:srgbClr val="BAAA6B"/>
                </a:solidFill>
                <a:cs typeface="Arial" charset="0"/>
              </a:rPr>
              <a:t>RELAÇÕES BILATERAIS COM PORTUGAL</a:t>
            </a:r>
            <a:endParaRPr lang="pt-PT" sz="2800" dirty="0">
              <a:solidFill>
                <a:srgbClr val="BAAA6B"/>
              </a:solidFill>
              <a:cs typeface="Arial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026091" y="1431632"/>
            <a:ext cx="7302982" cy="2790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b="1" dirty="0" smtClean="0">
                <a:cs typeface="+mn-cs"/>
              </a:rPr>
              <a:t>Aumento </a:t>
            </a:r>
            <a:r>
              <a:rPr lang="pt-PT" b="1" dirty="0">
                <a:cs typeface="+mn-cs"/>
              </a:rPr>
              <a:t>das trocas comerciais </a:t>
            </a:r>
            <a:r>
              <a:rPr lang="pt-PT" dirty="0">
                <a:cs typeface="+mn-cs"/>
              </a:rPr>
              <a:t>entre Portugal e </a:t>
            </a:r>
            <a:r>
              <a:rPr lang="pt-PT" dirty="0" smtClean="0">
                <a:cs typeface="+mn-cs"/>
              </a:rPr>
              <a:t>a Tunísia ao longo dos últimos anos;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>
                <a:cs typeface="+mn-cs"/>
              </a:rPr>
              <a:t>A T</a:t>
            </a:r>
            <a:r>
              <a:rPr lang="pt-PT" dirty="0" smtClean="0">
                <a:cs typeface="+mn-cs"/>
              </a:rPr>
              <a:t>unísia ocupava, em 2014, a 34ª posição no ranking dos </a:t>
            </a:r>
            <a:r>
              <a:rPr lang="pt-PT" b="1" dirty="0" smtClean="0">
                <a:cs typeface="+mn-cs"/>
              </a:rPr>
              <a:t>principais clientes</a:t>
            </a:r>
            <a:r>
              <a:rPr lang="pt-PT" dirty="0" smtClean="0">
                <a:cs typeface="+mn-cs"/>
              </a:rPr>
              <a:t> de Portugal e a 94ª posição no ranking dos </a:t>
            </a:r>
            <a:r>
              <a:rPr lang="pt-PT" b="1" dirty="0" smtClean="0">
                <a:cs typeface="+mn-cs"/>
              </a:rPr>
              <a:t>principais fornecedores </a:t>
            </a:r>
            <a:r>
              <a:rPr lang="pt-PT" dirty="0" smtClean="0">
                <a:cs typeface="+mn-cs"/>
              </a:rPr>
              <a:t>de Portugal;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cs typeface="+mn-cs"/>
              </a:rPr>
              <a:t>Portugal, como </a:t>
            </a:r>
            <a:r>
              <a:rPr lang="pt-PT" b="1" dirty="0" smtClean="0">
                <a:cs typeface="+mn-cs"/>
              </a:rPr>
              <a:t>cliente</a:t>
            </a:r>
            <a:r>
              <a:rPr lang="pt-PT" dirty="0" smtClean="0">
                <a:cs typeface="+mn-cs"/>
              </a:rPr>
              <a:t>, ocupava, em 2014, a 24ª posição no ranking dos principais importadores de produtos provenientes da Tunísia e </a:t>
            </a:r>
            <a:r>
              <a:rPr lang="pt-PT" dirty="0"/>
              <a:t>como </a:t>
            </a:r>
            <a:r>
              <a:rPr lang="pt-PT" b="1" dirty="0"/>
              <a:t>fornecedor</a:t>
            </a:r>
            <a:r>
              <a:rPr lang="pt-PT" dirty="0"/>
              <a:t>, ocupava, em 2014, a 24ª posição no ranking dos principais exportadores de produtos para a Tunísia</a:t>
            </a:r>
            <a:r>
              <a:rPr lang="pt-PT" dirty="0" smtClean="0"/>
              <a:t>.</a:t>
            </a:r>
            <a:endParaRPr lang="pt-PT" dirty="0"/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17557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900" b="1" i="1" dirty="0" smtClean="0">
                <a:solidFill>
                  <a:schemeClr val="bg1"/>
                </a:solidFill>
                <a:cs typeface="Arial" charset="0"/>
              </a:rPr>
              <a:t>Fonte: INE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9071" y="2442946"/>
            <a:ext cx="1289222" cy="868489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9593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14200" y="1017604"/>
            <a:ext cx="9819861" cy="259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cs typeface="+mn-cs"/>
              </a:rPr>
              <a:t>As </a:t>
            </a:r>
            <a:r>
              <a:rPr lang="pt-PT" b="1" dirty="0" smtClean="0">
                <a:cs typeface="+mn-cs"/>
              </a:rPr>
              <a:t>exportações portuguesas </a:t>
            </a:r>
            <a:r>
              <a:rPr lang="pt-PT" dirty="0" smtClean="0">
                <a:cs typeface="+mn-cs"/>
              </a:rPr>
              <a:t>para a Tunísia, entre 2014 e 2015 (Jan-</a:t>
            </a:r>
            <a:r>
              <a:rPr lang="pt-PT" dirty="0" err="1" smtClean="0">
                <a:cs typeface="+mn-cs"/>
              </a:rPr>
              <a:t>Nov</a:t>
            </a:r>
            <a:r>
              <a:rPr lang="pt-PT" dirty="0" smtClean="0">
                <a:cs typeface="+mn-cs"/>
              </a:rPr>
              <a:t>), registaram um aumento, passando de 118.4 </a:t>
            </a:r>
            <a:r>
              <a:rPr lang="pt-PT" dirty="0"/>
              <a:t>Milhões de € </a:t>
            </a:r>
            <a:r>
              <a:rPr lang="pt-PT" dirty="0" smtClean="0">
                <a:cs typeface="+mn-cs"/>
              </a:rPr>
              <a:t>a 125.9 Milhões de €;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dirty="0" smtClean="0">
              <a:cs typeface="+mn-cs"/>
            </a:endParaRP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cs typeface="+mn-cs"/>
              </a:rPr>
              <a:t>Relativamente às </a:t>
            </a:r>
            <a:r>
              <a:rPr lang="pt-PT" b="1" dirty="0" smtClean="0">
                <a:cs typeface="+mn-cs"/>
              </a:rPr>
              <a:t>importações portuguesas </a:t>
            </a:r>
            <a:r>
              <a:rPr lang="pt-PT" dirty="0" smtClean="0">
                <a:cs typeface="+mn-cs"/>
              </a:rPr>
              <a:t>da Tunísia, verificou-se igualmente um aumento das mesmas, </a:t>
            </a:r>
            <a:r>
              <a:rPr lang="pt-PT" dirty="0"/>
              <a:t>entre 2014 e 2015 (</a:t>
            </a:r>
            <a:r>
              <a:rPr lang="pt-PT" dirty="0" err="1"/>
              <a:t>Jan-Nov</a:t>
            </a:r>
            <a:r>
              <a:rPr lang="pt-PT" dirty="0" smtClean="0"/>
              <a:t>), </a:t>
            </a:r>
            <a:r>
              <a:rPr lang="pt-PT" dirty="0" smtClean="0">
                <a:cs typeface="+mn-cs"/>
              </a:rPr>
              <a:t>tendo passado de 11 a 40 Milhões de €;</a:t>
            </a: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endParaRPr lang="pt-PT" sz="500" dirty="0" smtClean="0">
              <a:cs typeface="+mn-cs"/>
            </a:endParaRPr>
          </a:p>
          <a:p>
            <a:pPr marL="285750" indent="-28575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BAAA6B"/>
              </a:buClr>
              <a:buFont typeface="Arial" pitchFamily="34" charset="0"/>
              <a:buChar char="•"/>
              <a:defRPr/>
            </a:pPr>
            <a:r>
              <a:rPr lang="pt-PT" dirty="0" smtClean="0">
                <a:cs typeface="+mn-cs"/>
              </a:rPr>
              <a:t>Entre Janeiro e Novembro de 2014, o </a:t>
            </a:r>
            <a:r>
              <a:rPr lang="pt-PT" b="1" dirty="0" smtClean="0">
                <a:cs typeface="+mn-cs"/>
              </a:rPr>
              <a:t>saldo da balança comercial </a:t>
            </a:r>
            <a:r>
              <a:rPr lang="pt-PT" dirty="0" smtClean="0">
                <a:cs typeface="+mn-cs"/>
              </a:rPr>
              <a:t>de Portugal com a Tunísia foi positivo, correspondendo a 107.2 </a:t>
            </a:r>
            <a:r>
              <a:rPr lang="pt-PT" dirty="0">
                <a:cs typeface="+mn-cs"/>
              </a:rPr>
              <a:t>Milhões€ </a:t>
            </a:r>
            <a:r>
              <a:rPr lang="pt-PT" dirty="0" smtClean="0">
                <a:cs typeface="+mn-cs"/>
              </a:rPr>
              <a:t> No período homólogo de 2015 verificou-se uma ligeira descida, mantendo-se o saldo positivo em 85 Milhões de €.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0" y="6627813"/>
            <a:ext cx="17557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900" b="1" i="1" dirty="0" smtClean="0">
                <a:solidFill>
                  <a:schemeClr val="bg1"/>
                </a:solidFill>
                <a:cs typeface="Arial" charset="0"/>
              </a:rPr>
              <a:t>Fonte: INE</a:t>
            </a:r>
          </a:p>
        </p:txBody>
      </p:sp>
      <p:sp>
        <p:nvSpPr>
          <p:cNvPr id="7" name="Rectângulo 6"/>
          <p:cNvSpPr/>
          <p:nvPr/>
        </p:nvSpPr>
        <p:spPr>
          <a:xfrm>
            <a:off x="5497915" y="320199"/>
            <a:ext cx="6400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800" dirty="0" smtClean="0">
                <a:solidFill>
                  <a:srgbClr val="BAAA6B"/>
                </a:solidFill>
                <a:cs typeface="Arial" charset="0"/>
              </a:rPr>
              <a:t>RELAÇÕES BILATERAIS COM PORTUGAL</a:t>
            </a:r>
            <a:endParaRPr lang="pt-PT" sz="2800" dirty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6906957"/>
              </p:ext>
            </p:extLst>
          </p:nvPr>
        </p:nvGraphicFramePr>
        <p:xfrm>
          <a:off x="805220" y="3916902"/>
          <a:ext cx="10481480" cy="2276383"/>
        </p:xfrm>
        <a:graphic>
          <a:graphicData uri="http://schemas.openxmlformats.org/drawingml/2006/table">
            <a:tbl>
              <a:tblPr/>
              <a:tblGrid>
                <a:gridCol w="2149132"/>
                <a:gridCol w="205479"/>
                <a:gridCol w="1968815"/>
                <a:gridCol w="1991880"/>
                <a:gridCol w="205479"/>
                <a:gridCol w="1968815"/>
                <a:gridCol w="1991880"/>
              </a:tblGrid>
              <a:tr h="39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2014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2015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9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Exportações </a:t>
                      </a:r>
                      <a:r>
                        <a:rPr lang="pt-PT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(€)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Importações </a:t>
                      </a:r>
                      <a:r>
                        <a:rPr lang="pt-PT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(€)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Exportações </a:t>
                      </a:r>
                      <a:r>
                        <a:rPr lang="pt-PT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(€)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Importações </a:t>
                      </a:r>
                      <a:r>
                        <a:rPr lang="pt-PT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(€)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</a:tr>
              <a:tr h="308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Total (€)</a:t>
                      </a:r>
                      <a:endParaRPr lang="pt-PT" sz="18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Calibri"/>
                          <a:ea typeface="Times New Roman"/>
                          <a:cs typeface="Arial"/>
                        </a:rPr>
                        <a:t>118.488.325</a:t>
                      </a:r>
                      <a:endParaRPr lang="pt-PT" sz="18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Calibri"/>
                          <a:ea typeface="Times New Roman"/>
                          <a:cs typeface="Arial"/>
                        </a:rPr>
                        <a:t>11.266.305</a:t>
                      </a:r>
                      <a:endParaRPr lang="pt-PT" sz="18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Calibri"/>
                          <a:ea typeface="Times New Roman"/>
                          <a:cs typeface="Arial"/>
                        </a:rPr>
                        <a:t>125.929.628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Calibri"/>
                          <a:ea typeface="Times New Roman"/>
                          <a:cs typeface="Arial"/>
                        </a:rPr>
                        <a:t>40.124.324</a:t>
                      </a:r>
                      <a:endParaRPr lang="pt-PT" sz="18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</a:tr>
              <a:tr h="392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Balança Comercial </a:t>
                      </a:r>
                      <a:r>
                        <a:rPr lang="pt-PT" sz="18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pt-PT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€)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Calibri"/>
                          <a:ea typeface="Times New Roman"/>
                          <a:cs typeface="Arial"/>
                        </a:rPr>
                        <a:t>107.222.020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Times New Roman"/>
                          <a:cs typeface="Arial"/>
                        </a:rPr>
                        <a:t>85.805.304</a:t>
                      </a:r>
                      <a:endParaRPr lang="pt-PT" sz="18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046837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3" name="CaixaDeTexto 5"/>
          <p:cNvSpPr txBox="1">
            <a:spLocks noChangeArrowheads="1"/>
          </p:cNvSpPr>
          <p:nvPr/>
        </p:nvSpPr>
        <p:spPr bwMode="auto">
          <a:xfrm>
            <a:off x="0" y="6642100"/>
            <a:ext cx="17462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PT" altLang="pt-PT" sz="900" b="1" i="1" dirty="0" smtClean="0">
                <a:solidFill>
                  <a:schemeClr val="bg1"/>
                </a:solidFill>
                <a:cs typeface="Arial" charset="0"/>
              </a:rPr>
              <a:t>Fonte: INE</a:t>
            </a:r>
          </a:p>
        </p:txBody>
      </p:sp>
      <p:sp>
        <p:nvSpPr>
          <p:cNvPr id="8" name="Rectângulo 7"/>
          <p:cNvSpPr/>
          <p:nvPr/>
        </p:nvSpPr>
        <p:spPr>
          <a:xfrm>
            <a:off x="5497915" y="320199"/>
            <a:ext cx="6400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800" dirty="0" smtClean="0">
                <a:solidFill>
                  <a:srgbClr val="BAAA6B"/>
                </a:solidFill>
                <a:cs typeface="Arial" charset="0"/>
              </a:rPr>
              <a:t>RELAÇÕES BILATERAIS COM PORTUGAL</a:t>
            </a:r>
            <a:endParaRPr lang="pt-PT" sz="2800" dirty="0">
              <a:solidFill>
                <a:srgbClr val="BAAA6B"/>
              </a:solidFill>
              <a:cs typeface="Arial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" y="297737"/>
            <a:ext cx="2997936" cy="396081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503452" y="1053901"/>
          <a:ext cx="8128000" cy="2839212"/>
        </p:xfrm>
        <a:graphic>
          <a:graphicData uri="http://schemas.openxmlformats.org/drawingml/2006/table">
            <a:tbl>
              <a:tblPr/>
              <a:tblGrid>
                <a:gridCol w="5460621"/>
                <a:gridCol w="1440051"/>
                <a:gridCol w="1227328"/>
              </a:tblGrid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EXPORTAÇÕES DE PORTUGAL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Arial"/>
                        </a:rPr>
                        <a:t>(</a:t>
                      </a:r>
                      <a:r>
                        <a:rPr lang="pt-PT" sz="1400" b="1" dirty="0" err="1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Arial"/>
                        </a:rPr>
                        <a:t>Jan-Nov</a:t>
                      </a:r>
                      <a:r>
                        <a:rPr lang="pt-PT" sz="14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Arial"/>
                        </a:rPr>
                        <a:t>)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€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%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t-PT" sz="11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t-PT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Produtos Têxteis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32.019.450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25,43%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Papel e cartão e seus artigos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16.683.028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13,25%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Artigos</a:t>
                      </a:r>
                      <a:r>
                        <a:rPr lang="pt-PT" sz="1400" baseline="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 de vestuário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16.267.968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12,92%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err="1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Coque</a:t>
                      </a: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 e produtos petrolíferos refinados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15.429.206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12,25%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Madeira e cortiça e suas obras,</a:t>
                      </a:r>
                      <a:r>
                        <a:rPr lang="pt-PT" sz="1400" baseline="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 excepto mobiliário; obras de </a:t>
                      </a:r>
                      <a:r>
                        <a:rPr lang="pt-PT" sz="1400" baseline="0" dirty="0" err="1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espartaria</a:t>
                      </a:r>
                      <a:r>
                        <a:rPr lang="pt-PT" sz="1400" baseline="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 e de cestaria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8.778.748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6,97%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Outros produtos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36.751.228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29,18%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PT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t-PT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t-PT" sz="11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TOTAL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125.929.628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100,00%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3587855" y="3947230"/>
          <a:ext cx="8040048" cy="2839212"/>
        </p:xfrm>
        <a:graphic>
          <a:graphicData uri="http://schemas.openxmlformats.org/drawingml/2006/table">
            <a:tbl>
              <a:tblPr/>
              <a:tblGrid>
                <a:gridCol w="5562803"/>
                <a:gridCol w="1349248"/>
                <a:gridCol w="1127997"/>
              </a:tblGrid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IMPORTAÇÕES DE PORTUGAL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Arial"/>
                        </a:rPr>
                        <a:t>(</a:t>
                      </a:r>
                      <a:r>
                        <a:rPr lang="pt-PT" sz="1400" b="1" dirty="0" err="1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Arial"/>
                        </a:rPr>
                        <a:t>Jan-Nov</a:t>
                      </a:r>
                      <a:r>
                        <a:rPr lang="pt-PT" sz="14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Arial"/>
                        </a:rPr>
                        <a:t>)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€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%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t-PT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t-PT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t-PT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Produtos alimentares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20.502.320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51,10%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Arial"/>
                        </a:rPr>
                        <a:t>Equipamento</a:t>
                      </a:r>
                      <a:r>
                        <a:rPr lang="pt-PT" sz="1400" baseline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Arial"/>
                        </a:rPr>
                        <a:t> eléctrico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9.053.146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22,56%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Madeira e cortiça e suas obras,</a:t>
                      </a:r>
                      <a:r>
                        <a:rPr lang="pt-PT" sz="1400" baseline="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 excepto mobiliário; obras de </a:t>
                      </a:r>
                      <a:r>
                        <a:rPr lang="pt-PT" sz="1400" baseline="0" dirty="0" err="1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espartaria</a:t>
                      </a:r>
                      <a:r>
                        <a:rPr lang="pt-PT" sz="1400" baseline="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 e de cestaria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2.800.410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6,98%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Produtos químicos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1.189.128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2,96%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Papel e cartão e seus artigos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1.181.723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2,95%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Outros produtos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5.397.597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333333"/>
                          </a:solidFill>
                          <a:latin typeface="Calibri"/>
                          <a:ea typeface="Times New Roman"/>
                          <a:cs typeface="Arial"/>
                        </a:rPr>
                        <a:t>13,45%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pt-PT" sz="11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t-PT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t-PT" sz="11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TOTAL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40.124.324</a:t>
                      </a:r>
                      <a:endParaRPr lang="pt-PT" sz="110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100,00%</a:t>
                      </a:r>
                      <a:endParaRPr lang="pt-PT" sz="1100" dirty="0">
                        <a:latin typeface="Microsoft Sans Serif"/>
                        <a:ea typeface="Calibri"/>
                        <a:cs typeface="Arial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924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Ângulos">
  <a:themeElements>
    <a:clrScheme name="Personalizado 5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A8A17E"/>
      </a:accent1>
      <a:accent2>
        <a:srgbClr val="D8D2BD"/>
      </a:accent2>
      <a:accent3>
        <a:srgbClr val="9E8E5C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Â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13251</TotalTime>
  <Words>3631</Words>
  <Application>Microsoft Office PowerPoint</Application>
  <PresentationFormat>Custom</PresentationFormat>
  <Paragraphs>534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Ângulos</vt:lpstr>
      <vt:lpstr>   CENTRO DE CONGRESSOS DE LISBOA (JUNQUEIRA)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 GRI4</dc:creator>
  <cp:lastModifiedBy>cmmota01</cp:lastModifiedBy>
  <cp:revision>1135</cp:revision>
  <cp:lastPrinted>2016-04-05T17:54:12Z</cp:lastPrinted>
  <dcterms:created xsi:type="dcterms:W3CDTF">2014-03-24T15:37:06Z</dcterms:created>
  <dcterms:modified xsi:type="dcterms:W3CDTF">2016-04-11T15:44:55Z</dcterms:modified>
</cp:coreProperties>
</file>