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321" r:id="rId2"/>
    <p:sldId id="256" r:id="rId3"/>
    <p:sldId id="259" r:id="rId4"/>
    <p:sldId id="257" r:id="rId5"/>
    <p:sldId id="320" r:id="rId6"/>
    <p:sldId id="258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8" r:id="rId33"/>
    <p:sldId id="285" r:id="rId34"/>
    <p:sldId id="286" r:id="rId35"/>
    <p:sldId id="287" r:id="rId36"/>
    <p:sldId id="290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5" r:id="rId48"/>
    <p:sldId id="291" r:id="rId49"/>
    <p:sldId id="302" r:id="rId50"/>
    <p:sldId id="303" r:id="rId51"/>
    <p:sldId id="289" r:id="rId52"/>
    <p:sldId id="304" r:id="rId53"/>
    <p:sldId id="307" r:id="rId54"/>
    <p:sldId id="308" r:id="rId55"/>
    <p:sldId id="313" r:id="rId56"/>
    <p:sldId id="310" r:id="rId57"/>
    <p:sldId id="309" r:id="rId58"/>
    <p:sldId id="306" r:id="rId59"/>
    <p:sldId id="311" r:id="rId60"/>
    <p:sldId id="312" r:id="rId61"/>
    <p:sldId id="314" r:id="rId62"/>
    <p:sldId id="315" r:id="rId63"/>
    <p:sldId id="316" r:id="rId64"/>
    <p:sldId id="317" r:id="rId65"/>
    <p:sldId id="318" r:id="rId66"/>
    <p:sldId id="319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53" autoAdjust="0"/>
  </p:normalViewPr>
  <p:slideViewPr>
    <p:cSldViewPr>
      <p:cViewPr>
        <p:scale>
          <a:sx n="75" d="100"/>
          <a:sy n="75" d="100"/>
        </p:scale>
        <p:origin x="-110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D519-8E79-49AC-B8AA-83C907A11494}" type="datetimeFigureOut">
              <a:rPr lang="pt-PT" smtClean="0"/>
              <a:pPr/>
              <a:t>14-11-2015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PT" smtClean="0"/>
              <a:t>Lisboa - 16 Nov. 2015 - Fundação AIP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79482-901F-4664-A3AD-083369378A3D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614CD35-9C7A-4CE5-A32B-690A092479B3}" type="datetimeFigureOut">
              <a:rPr lang="pt-PT"/>
              <a:pPr>
                <a:defRPr/>
              </a:pPr>
              <a:t>14-11-2015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pt-PT" smtClean="0"/>
              <a:t>Lisboa - 16 Nov. 2015 - Fundação AIP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142E8F6-7EE7-484B-B117-25BE78C4967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809408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42E8F6-7EE7-484B-B117-25BE78C4967C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Lisboa - 16 Nov. 2015 - Fundação AIP</a:t>
            </a:r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5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61ABECE-38F1-4614-A56B-64492027A461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6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8DCFDF-478A-4334-8D3A-25F8319D34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A414-2C4C-4BD8-9417-35D91B429839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017C-3F4C-4650-8D12-A1F033B166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45621-3810-4F25-8769-FA48DF2A4B9F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5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F97B-3031-4F38-A1B9-A318389375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FB272-CB0D-42BA-9BDB-73CDED79A48B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A4EE-BA7B-4A58-B157-9B58260379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ctângulo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ângulo isósceles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exão rect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ct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E5B1-7CB4-46CF-B73B-56B21659FEE3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9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8138C-5EBC-45EF-973D-B934E3DA90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2E00-770E-45EB-A2CE-A35C0A2BFDC2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6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E562A-36EC-4883-9E63-C8301B42EB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66A60-A394-4A9E-89AE-660F48C223C5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2F9625F-5BBB-4779-A320-98F653EFB3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5489-7A28-4130-A51E-28FE44B5930A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D18F-468B-4AEF-8C44-A7F3FFC8FB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4151-3925-4543-AA1C-DD51A1BBE21A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Posição do Número do Diapositivo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4D52-A38A-424A-816F-A22228D711E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0EA82F7-45BA-4714-8F44-72BB00AF1681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1A82170-272D-4CEA-B56E-E23C9BEC1E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B9B9D1D-99C2-40AF-AE8E-8AEC32BF51C7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9DB8E0-B307-4582-AD42-A2E0A2BCBE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F91FF"/>
            </a:gs>
            <a:gs pos="100000">
              <a:srgbClr val="8CB1FF"/>
            </a:gs>
            <a:gs pos="100000">
              <a:srgbClr val="1E8A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ctângulo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30" name="Marcador de Posição do Texto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  <a:endParaRPr lang="en-US" altLang="pt-PT" smtClean="0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6F6A1-556B-47F3-B2C3-641715181DD8}" type="datetimeFigureOut">
              <a:rPr lang="en-US"/>
              <a:pPr>
                <a:defRPr/>
              </a:pPr>
              <a:t>11/14/2015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F60C64-6A2C-467D-95CD-B29ACA9FD0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696" r:id="rId4"/>
    <p:sldLayoutId id="2147483704" r:id="rId5"/>
    <p:sldLayoutId id="2147483697" r:id="rId6"/>
    <p:sldLayoutId id="2147483698" r:id="rId7"/>
    <p:sldLayoutId id="2147483705" r:id="rId8"/>
    <p:sldLayoutId id="2147483706" r:id="rId9"/>
    <p:sldLayoutId id="2147483699" r:id="rId10"/>
    <p:sldLayoutId id="2147483700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D64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D64F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D2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slide" Target="slide6.xml"/><Relationship Id="rId4" Type="http://schemas.openxmlformats.org/officeDocument/2006/relationships/oleObject" Target="../embeddings/Folha_de_C_lculo_do_Microsoft_Office_Excel_97-2003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hyperlink" Target="https://webgate.ec.europa.eu/smeip/" TargetMode="External"/><Relationship Id="rId7" Type="http://schemas.openxmlformats.org/officeDocument/2006/relationships/slide" Target="slide9.xml"/><Relationship Id="rId2" Type="http://schemas.openxmlformats.org/officeDocument/2006/relationships/hyperlink" Target="http://europa.eu/youreurope/business/index_pt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2.png"/><Relationship Id="rId4" Type="http://schemas.openxmlformats.org/officeDocument/2006/relationships/hyperlink" Target="https://www.iprhelpdesk.e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6.xml"/><Relationship Id="rId7" Type="http://schemas.openxmlformats.org/officeDocument/2006/relationships/slide" Target="slide2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9.xml"/><Relationship Id="rId10" Type="http://schemas.openxmlformats.org/officeDocument/2006/relationships/image" Target="../media/image2.png"/><Relationship Id="rId4" Type="http://schemas.openxmlformats.org/officeDocument/2006/relationships/slide" Target="slide8.xml"/><Relationship Id="rId9" Type="http://schemas.openxmlformats.org/officeDocument/2006/relationships/slide" Target="slide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hyperlink" Target="http://europa.eu/youreurope/business/funding-grants/access-to-finance/search/pt/financial-intermediaries?shs_term_node_tid_depth=147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1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6.xml"/><Relationship Id="rId10" Type="http://schemas.openxmlformats.org/officeDocument/2006/relationships/image" Target="../media/image9.png"/><Relationship Id="rId4" Type="http://schemas.openxmlformats.org/officeDocument/2006/relationships/slide" Target="slide9.xml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slide" Target="slide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10" Type="http://schemas.openxmlformats.org/officeDocument/2006/relationships/image" Target="../media/image12.png"/><Relationship Id="rId4" Type="http://schemas.openxmlformats.org/officeDocument/2006/relationships/slide" Target="slide21.xml"/><Relationship Id="rId9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terpriseeuropenetwork.pt/Paginas/contactos.aspx" TargetMode="External"/><Relationship Id="rId3" Type="http://schemas.microsoft.com/office/2007/relationships/hdphoto" Target="../media/hdphoto1.wdp"/><Relationship Id="rId7" Type="http://schemas.openxmlformats.org/officeDocument/2006/relationships/slide" Target="slide25.xml"/><Relationship Id="rId12" Type="http://schemas.openxmlformats.org/officeDocument/2006/relationships/hyperlink" Target="http://ec.europa.eu/research/index.cfm?pg=faq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hyperlink" Target="https://ec.europa.eu/easme/en/contact" TargetMode="External"/><Relationship Id="rId5" Type="http://schemas.openxmlformats.org/officeDocument/2006/relationships/slide" Target="slide9.xml"/><Relationship Id="rId10" Type="http://schemas.openxmlformats.org/officeDocument/2006/relationships/hyperlink" Target="https://twitter.com/eu_easme/lists/easme-on-twitter" TargetMode="External"/><Relationship Id="rId4" Type="http://schemas.openxmlformats.org/officeDocument/2006/relationships/slide" Target="slide21.xml"/><Relationship Id="rId9" Type="http://schemas.openxmlformats.org/officeDocument/2006/relationships/hyperlink" Target="mailto:easme-sme-helpdesk@ec.europa.eu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participants/data/ref/h2020/grants_manual/gap/h2020-guide-gap_en.pdf" TargetMode="External"/><Relationship Id="rId13" Type="http://schemas.openxmlformats.org/officeDocument/2006/relationships/slide" Target="slide6.xml"/><Relationship Id="rId3" Type="http://schemas.openxmlformats.org/officeDocument/2006/relationships/hyperlink" Target="http://ec.europa.eu/research/participants/data/ref/h2020/grants_manual/lev/h2020-guide-lev_en.pdf" TargetMode="External"/><Relationship Id="rId7" Type="http://schemas.openxmlformats.org/officeDocument/2006/relationships/hyperlink" Target="http://ec.europa.eu/research/participants/data/support/sep_usermanual.pdf" TargetMode="External"/><Relationship Id="rId12" Type="http://schemas.openxmlformats.org/officeDocument/2006/relationships/slide" Target="slide9.xml"/><Relationship Id="rId2" Type="http://schemas.openxmlformats.org/officeDocument/2006/relationships/hyperlink" Target="http://ec.europa.eu/research/participants/docs/h2020-funding-guide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.europa.eu/research/participants/data/ref/h2020/grants_manual/pse/h2020-guide-pse_en.pdf" TargetMode="External"/><Relationship Id="rId11" Type="http://schemas.openxmlformats.org/officeDocument/2006/relationships/slide" Target="slide21.xml"/><Relationship Id="rId5" Type="http://schemas.openxmlformats.org/officeDocument/2006/relationships/hyperlink" Target="http://ec.europa.eu/research/participants/data/support/manual/urf_sme_wizard_guidance.pdf" TargetMode="External"/><Relationship Id="rId15" Type="http://schemas.openxmlformats.org/officeDocument/2006/relationships/slide" Target="slide33.xml"/><Relationship Id="rId10" Type="http://schemas.microsoft.com/office/2007/relationships/hdphoto" Target="../media/hdphoto1.wdp"/><Relationship Id="rId4" Type="http://schemas.openxmlformats.org/officeDocument/2006/relationships/hyperlink" Target="http://ec.europa.eu/research/participants/data/support/manual/urf.pdf" TargetMode="External"/><Relationship Id="rId9" Type="http://schemas.openxmlformats.org/officeDocument/2006/relationships/image" Target="../media/image10.png"/><Relationship Id="rId14" Type="http://schemas.openxmlformats.org/officeDocument/2006/relationships/slide" Target="slide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microsoft.com/office/2007/relationships/hdphoto" Target="../media/hdphoto1.wdp"/><Relationship Id="rId7" Type="http://schemas.openxmlformats.org/officeDocument/2006/relationships/slide" Target="slide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21.xml"/><Relationship Id="rId9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microsoft.com/office/2007/relationships/hdphoto" Target="../media/hdphoto1.wdp"/><Relationship Id="rId7" Type="http://schemas.openxmlformats.org/officeDocument/2006/relationships/slide" Target="slide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slide" Target="slide9.xml"/><Relationship Id="rId10" Type="http://schemas.openxmlformats.org/officeDocument/2006/relationships/hyperlink" Target="https://webgate.ec.europa.eu/cas/eim/external/register.cgi" TargetMode="External"/><Relationship Id="rId4" Type="http://schemas.openxmlformats.org/officeDocument/2006/relationships/slide" Target="slide21.xml"/><Relationship Id="rId9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0.png"/><Relationship Id="rId7" Type="http://schemas.openxmlformats.org/officeDocument/2006/relationships/slide" Target="slide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hyperlink" Target="http://ec.europa.eu/research/participants/portal/desktop/en/home.html" TargetMode="External"/><Relationship Id="rId5" Type="http://schemas.openxmlformats.org/officeDocument/2006/relationships/slide" Target="slide21.xml"/><Relationship Id="rId10" Type="http://schemas.openxmlformats.org/officeDocument/2006/relationships/slide" Target="slide35.xml"/><Relationship Id="rId4" Type="http://schemas.microsoft.com/office/2007/relationships/hdphoto" Target="../media/hdphoto1.wdp"/><Relationship Id="rId9" Type="http://schemas.openxmlformats.org/officeDocument/2006/relationships/slide" Target="slide3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microsoft.com/office/2007/relationships/hdphoto" Target="../media/hdphoto1.wdp"/><Relationship Id="rId7" Type="http://schemas.openxmlformats.org/officeDocument/2006/relationships/slide" Target="slide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slide" Target="slide9.xml"/><Relationship Id="rId10" Type="http://schemas.openxmlformats.org/officeDocument/2006/relationships/hyperlink" Target="https://ec.europa.eu/research/participants/portal/desktop/en/opportunities/h2020/index.html" TargetMode="External"/><Relationship Id="rId4" Type="http://schemas.openxmlformats.org/officeDocument/2006/relationships/slide" Target="slide21.xml"/><Relationship Id="rId9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microsoft.com/office/2007/relationships/hdphoto" Target="../media/hdphoto1.wdp"/><Relationship Id="rId7" Type="http://schemas.openxmlformats.org/officeDocument/2006/relationships/slide" Target="slide25.xml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hyperlink" Target="https://ec.europa.eu/research/participants/portal/desktop/en/opportunities/h2020/topics/598-bg-12-2015.html" TargetMode="Externa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21.xml"/><Relationship Id="rId9" Type="http://schemas.openxmlformats.org/officeDocument/2006/relationships/slide" Target="slide3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microsoft.com/office/2007/relationships/hdphoto" Target="../media/hdphoto1.wdp"/><Relationship Id="rId7" Type="http://schemas.openxmlformats.org/officeDocument/2006/relationships/slide" Target="slide2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10" Type="http://schemas.openxmlformats.org/officeDocument/2006/relationships/image" Target="../media/image17.png"/><Relationship Id="rId4" Type="http://schemas.openxmlformats.org/officeDocument/2006/relationships/slide" Target="slide21.xml"/><Relationship Id="rId9" Type="http://schemas.openxmlformats.org/officeDocument/2006/relationships/slide" Target="slide3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5.xml"/><Relationship Id="rId4" Type="http://schemas.openxmlformats.org/officeDocument/2006/relationships/slide" Target="slide6.xml"/><Relationship Id="rId9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5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hyperlink" Target="http://ec.europa.eu/research/participants/data/ref/h2020/call_ptef/pt/h2020-call-pt-sme-1_en.pdf" TargetMode="External"/><Relationship Id="rId5" Type="http://schemas.openxmlformats.org/officeDocument/2006/relationships/slide" Target="slide25.xml"/><Relationship Id="rId10" Type="http://schemas.openxmlformats.org/officeDocument/2006/relationships/image" Target="../media/image21.png"/><Relationship Id="rId4" Type="http://schemas.openxmlformats.org/officeDocument/2006/relationships/slide" Target="slide6.xml"/><Relationship Id="rId9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5.xml"/><Relationship Id="rId4" Type="http://schemas.openxmlformats.org/officeDocument/2006/relationships/slide" Target="slide6.xml"/><Relationship Id="rId9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5.xml"/><Relationship Id="rId4" Type="http://schemas.openxmlformats.org/officeDocument/2006/relationships/slide" Target="slide6.xml"/><Relationship Id="rId9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1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33.xml"/><Relationship Id="rId4" Type="http://schemas.openxmlformats.org/officeDocument/2006/relationships/slide" Target="slide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5.xml"/><Relationship Id="rId4" Type="http://schemas.openxmlformats.org/officeDocument/2006/relationships/slide" Target="slide6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hyperlink" Target="https://ec.europa.eu/research/participants/portal/desktop/en/opportunities/h2020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11" Type="http://schemas.openxmlformats.org/officeDocument/2006/relationships/image" Target="../media/image22.png"/><Relationship Id="rId5" Type="http://schemas.openxmlformats.org/officeDocument/2006/relationships/slide" Target="slide6.xml"/><Relationship Id="rId10" Type="http://schemas.microsoft.com/office/2007/relationships/hdphoto" Target="../media/hdphoto1.wdp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33.xml"/><Relationship Id="rId3" Type="http://schemas.openxmlformats.org/officeDocument/2006/relationships/hyperlink" Target="http://ec.europa.eu/research/participants/portal/desktop/en/support/faq.html" TargetMode="External"/><Relationship Id="rId7" Type="http://schemas.openxmlformats.org/officeDocument/2006/relationships/image" Target="../media/image10.png"/><Relationship Id="rId12" Type="http://schemas.openxmlformats.org/officeDocument/2006/relationships/slide" Target="slide25.xml"/><Relationship Id="rId2" Type="http://schemas.openxmlformats.org/officeDocument/2006/relationships/hyperlink" Target="http://ec.europa.eu/research/index.cfm?pg=fa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b.org/attachments/innovfin_faq_en.pdf" TargetMode="External"/><Relationship Id="rId11" Type="http://schemas.openxmlformats.org/officeDocument/2006/relationships/slide" Target="slide6.xml"/><Relationship Id="rId5" Type="http://schemas.openxmlformats.org/officeDocument/2006/relationships/hyperlink" Target="https://webgate.ec.europa.eu/fpfis/wikis/display/ECResearchGMS/Proposals" TargetMode="External"/><Relationship Id="rId10" Type="http://schemas.openxmlformats.org/officeDocument/2006/relationships/slide" Target="slide9.xml"/><Relationship Id="rId4" Type="http://schemas.openxmlformats.org/officeDocument/2006/relationships/hyperlink" Target="https://ec.europa.eu/research/participants/portal/doc/call/h2020/h2020-smeinst-1-2015/1600120-sme_instrument_faq_v.10.03.14_en.doc" TargetMode="External"/><Relationship Id="rId9" Type="http://schemas.openxmlformats.org/officeDocument/2006/relationships/slide" Target="slide21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25.xml"/><Relationship Id="rId10" Type="http://schemas.openxmlformats.org/officeDocument/2006/relationships/slide" Target="slide63.xml"/><Relationship Id="rId4" Type="http://schemas.openxmlformats.org/officeDocument/2006/relationships/slide" Target="slide6.xml"/><Relationship Id="rId9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9.xml"/><Relationship Id="rId7" Type="http://schemas.openxmlformats.org/officeDocument/2006/relationships/slide" Target="slide35.xml"/><Relationship Id="rId12" Type="http://schemas.openxmlformats.org/officeDocument/2006/relationships/hyperlink" Target="https://www.iprhelpdesk.eu/" TargetMode="Externa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hyperlink" Target="https://webgate.ec.europa.eu/smeip/" TargetMode="External"/><Relationship Id="rId5" Type="http://schemas.openxmlformats.org/officeDocument/2006/relationships/slide" Target="slide25.xml"/><Relationship Id="rId10" Type="http://schemas.openxmlformats.org/officeDocument/2006/relationships/hyperlink" Target="http://www.enterpriseeuropenetwork.pt/Paginas/default.aspx" TargetMode="External"/><Relationship Id="rId4" Type="http://schemas.openxmlformats.org/officeDocument/2006/relationships/slide" Target="slide6.xml"/><Relationship Id="rId9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rhelpdesk.eu/ambassadorstea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rhelpdesk.eu/SME_Corner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asme/en/cosm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hyperlink" Target="http://www.erasmus-entrepreneurs.eu/page.php?cid=05" TargetMode="Externa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hyperlink" Target="http://www.erasmus-entrepreneurs.eu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0.png"/><Relationship Id="rId5" Type="http://schemas.openxmlformats.org/officeDocument/2006/relationships/slide" Target="slide21.xml"/><Relationship Id="rId10" Type="http://schemas.openxmlformats.org/officeDocument/2006/relationships/slide" Target="slide35.xml"/><Relationship Id="rId4" Type="http://schemas.openxmlformats.org/officeDocument/2006/relationships/hyperlink" Target="http://www.erasmus-entrepreneurs.eu/upload/NE%20registration%20guide%20-%20FINAL.pdf" TargetMode="External"/><Relationship Id="rId9" Type="http://schemas.openxmlformats.org/officeDocument/2006/relationships/slide" Target="slide3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uropa.eu/youreurope/business/funding-grants/access-to-finance/search/p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6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440"/>
            <a:ext cx="8229600" cy="1027906"/>
          </a:xfrm>
        </p:spPr>
        <p:txBody>
          <a:bodyPr anchor="b"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Horizonte 2020</a:t>
            </a:r>
            <a:b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r>
              <a:rPr lang="pt-PT" sz="25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Liderança Industrial</a:t>
            </a:r>
            <a:endParaRPr lang="pt-PT" sz="30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4702175"/>
          </a:xfrm>
        </p:spPr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pt-PT" sz="2500" dirty="0" smtClean="0"/>
              <a:t>LTFI </a:t>
            </a:r>
            <a:r>
              <a:rPr lang="pt-PT" sz="1500" dirty="0" smtClean="0"/>
              <a:t>(€13500 milhões)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pt-PT" sz="2100" dirty="0" smtClean="0"/>
              <a:t>subvenções directas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pt-PT" sz="2100" b="1" dirty="0" smtClean="0"/>
              <a:t>apenas </a:t>
            </a:r>
            <a:r>
              <a:rPr lang="pt-PT" sz="2100" dirty="0" smtClean="0"/>
              <a:t>em consórcio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pt-PT" sz="2100" b="1" dirty="0" smtClean="0"/>
              <a:t>grandes </a:t>
            </a:r>
            <a:r>
              <a:rPr lang="pt-PT" sz="2100" dirty="0" smtClean="0"/>
              <a:t>projectos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pt-PT" sz="2100" dirty="0" smtClean="0"/>
              <a:t>TIC, nano, materiais, manufactura e processamento, biotecnologia, espaço</a:t>
            </a:r>
          </a:p>
          <a:p>
            <a:pPr marL="537210" lvl="1" indent="0" eaLnBrk="1" fontAlgn="auto" hangingPunct="1">
              <a:spcAft>
                <a:spcPts val="0"/>
              </a:spcAft>
              <a:buFont typeface="Verdana"/>
              <a:buNone/>
              <a:defRPr/>
            </a:pPr>
            <a:endParaRPr lang="pt-PT" sz="2100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endParaRPr lang="pt-PT" sz="2100" dirty="0" smtClean="0"/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endParaRPr lang="pt-PT" sz="2100" dirty="0"/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449263" y="6138863"/>
            <a:ext cx="2624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12800" lvl="1"/>
            <a:r>
              <a:rPr lang="pt-PT" altLang="pt-PT">
                <a:hlinkClick r:id="rId3" action="ppaction://hlinksldjump"/>
              </a:rPr>
              <a:t>Horizonte 2020</a:t>
            </a:r>
            <a:endParaRPr lang="pt-PT" altLang="pt-PT"/>
          </a:p>
        </p:txBody>
      </p:sp>
      <p:sp>
        <p:nvSpPr>
          <p:cNvPr id="7" name="Rectângulo arredondado 6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7086600" cy="4572000"/>
          </a:xfrm>
        </p:spPr>
        <p:txBody>
          <a:bodyPr/>
          <a:lstStyle/>
          <a:p>
            <a:pPr eaLnBrk="1" hangingPunct="1"/>
            <a:r>
              <a:rPr lang="pt-PT" altLang="pt-PT" sz="2500" smtClean="0"/>
              <a:t>Instrumento para as PME </a:t>
            </a:r>
            <a:r>
              <a:rPr lang="pt-PT" altLang="pt-PT" sz="1500" smtClean="0"/>
              <a:t>(€2800 milhões)</a:t>
            </a:r>
            <a:endParaRPr lang="pt-PT" altLang="pt-PT" sz="2500" smtClean="0"/>
          </a:p>
          <a:p>
            <a:pPr lvl="1" eaLnBrk="1" hangingPunct="1"/>
            <a:r>
              <a:rPr lang="pt-PT" altLang="pt-PT" sz="1900" smtClean="0"/>
              <a:t>único ponto </a:t>
            </a:r>
            <a:r>
              <a:rPr lang="pt-PT" altLang="pt-PT" sz="1900" b="1" smtClean="0"/>
              <a:t>exclusivamente </a:t>
            </a:r>
            <a:r>
              <a:rPr lang="pt-PT" altLang="pt-PT" sz="1900" smtClean="0"/>
              <a:t>para PME no H2020</a:t>
            </a:r>
          </a:p>
          <a:p>
            <a:pPr lvl="1" eaLnBrk="1" hangingPunct="1"/>
            <a:r>
              <a:rPr lang="pt-PT" altLang="pt-PT" sz="1900" smtClean="0"/>
              <a:t>estrutura </a:t>
            </a:r>
            <a:r>
              <a:rPr lang="pt-PT" altLang="pt-PT" sz="1900" b="1" smtClean="0"/>
              <a:t>trifásica</a:t>
            </a:r>
            <a:r>
              <a:rPr lang="pt-PT" altLang="pt-PT" sz="1900" smtClean="0"/>
              <a:t>: da ideia até ao mercado</a:t>
            </a:r>
          </a:p>
          <a:p>
            <a:pPr lvl="1" eaLnBrk="1" hangingPunct="1"/>
            <a:r>
              <a:rPr lang="pt-PT" altLang="pt-PT" sz="1900" smtClean="0"/>
              <a:t> reemb: 70% custos elegíveis (100% acções saúde)</a:t>
            </a:r>
          </a:p>
          <a:p>
            <a:pPr lvl="1" eaLnBrk="1" hangingPunct="1"/>
            <a:endParaRPr lang="pt-PT" altLang="pt-PT" sz="2100" smtClean="0"/>
          </a:p>
          <a:p>
            <a:pPr lvl="1" eaLnBrk="1" hangingPunct="1"/>
            <a:endParaRPr lang="pt-PT" altLang="pt-PT" sz="21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dirty="0" smtClean="0">
                <a:effectLst/>
              </a:rPr>
              <a:t>Liderança Industrial</a:t>
            </a:r>
            <a:endParaRPr lang="pt-PT" sz="3000" b="1" dirty="0"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657600"/>
            <a:ext cx="2286000" cy="213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Fase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500" dirty="0"/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50.000€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6 meses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da ideia ao </a:t>
            </a:r>
            <a:r>
              <a:rPr lang="pt-PT" sz="1500" i="1" dirty="0"/>
              <a:t>business </a:t>
            </a:r>
            <a:r>
              <a:rPr lang="pt-PT" sz="1500" i="1" dirty="0" err="1"/>
              <a:t>plan</a:t>
            </a:r>
            <a:endParaRPr lang="pt-PT" sz="1500" i="1" dirty="0"/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500" i="1" dirty="0"/>
              <a:t> </a:t>
            </a:r>
            <a:r>
              <a:rPr lang="pt-PT" sz="1500" dirty="0" err="1"/>
              <a:t>coaching</a:t>
            </a:r>
            <a:r>
              <a:rPr lang="pt-PT" sz="1500" dirty="0"/>
              <a:t> (EEN)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acesso ao crédito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3657600"/>
            <a:ext cx="2286000" cy="2133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Fase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500" dirty="0"/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€0.5 a €2.5 milhões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1 a 2 anos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 </a:t>
            </a:r>
            <a:r>
              <a:rPr lang="pt-PT" sz="1500" i="1" dirty="0"/>
              <a:t>business </a:t>
            </a:r>
            <a:r>
              <a:rPr lang="pt-PT" sz="1500" i="1" dirty="0" err="1"/>
              <a:t>model</a:t>
            </a:r>
            <a:r>
              <a:rPr lang="pt-PT" sz="1500" i="1" dirty="0"/>
              <a:t> </a:t>
            </a:r>
            <a:r>
              <a:rPr lang="pt-PT" sz="1500" dirty="0"/>
              <a:t>ao mercado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 </a:t>
            </a:r>
            <a:r>
              <a:rPr lang="pt-PT" sz="1500" i="1" dirty="0" err="1"/>
              <a:t>coaching</a:t>
            </a:r>
            <a:r>
              <a:rPr lang="pt-PT" sz="1500" i="1" dirty="0"/>
              <a:t> </a:t>
            </a:r>
            <a:r>
              <a:rPr lang="pt-PT" sz="1500" dirty="0"/>
              <a:t>(EEN)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 acesso ao crédito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05400" y="3657600"/>
            <a:ext cx="2286000" cy="213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Fase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500" dirty="0"/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 sem subvenção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i="1" dirty="0"/>
              <a:t> </a:t>
            </a:r>
            <a:r>
              <a:rPr lang="pt-PT" sz="1500" i="1" dirty="0" err="1"/>
              <a:t>coaching</a:t>
            </a:r>
            <a:r>
              <a:rPr lang="pt-PT" sz="1500" i="1" dirty="0"/>
              <a:t> </a:t>
            </a:r>
            <a:r>
              <a:rPr lang="pt-PT" sz="1500" dirty="0"/>
              <a:t>avançado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 expansão</a:t>
            </a:r>
          </a:p>
          <a:p>
            <a:pPr marL="88900" indent="-88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8900" algn="l"/>
              </a:tabLst>
              <a:defRPr/>
            </a:pPr>
            <a:r>
              <a:rPr lang="pt-PT" sz="1500" dirty="0"/>
              <a:t> acesso ao crédito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457200" y="5943600"/>
            <a:ext cx="1981200" cy="6096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5369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ângulo arredondado 11">
            <a:hlinkClick r:id="rId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dirty="0" smtClean="0">
                <a:effectLst/>
              </a:rPr>
              <a:t>Liderança Industrial</a:t>
            </a:r>
            <a:endParaRPr lang="pt-PT" sz="3000" b="1" dirty="0"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82775"/>
            <a:ext cx="6858000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PT" sz="2500" dirty="0" smtClean="0"/>
              <a:t>Instrumento para as PME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PT" sz="2100" dirty="0" smtClean="0"/>
              <a:t>sistema de prazo aberto (</a:t>
            </a:r>
            <a:r>
              <a:rPr lang="pt-PT" sz="2100" b="1" dirty="0" err="1" smtClean="0"/>
              <a:t>março</a:t>
            </a:r>
            <a:r>
              <a:rPr lang="pt-PT" sz="2100" b="1" dirty="0" smtClean="0"/>
              <a:t>, </a:t>
            </a:r>
            <a:r>
              <a:rPr lang="pt-PT" sz="2100" b="1" dirty="0" err="1" smtClean="0"/>
              <a:t>junho</a:t>
            </a:r>
            <a:r>
              <a:rPr lang="pt-PT" sz="2100" b="1" dirty="0" smtClean="0"/>
              <a:t>, </a:t>
            </a:r>
            <a:r>
              <a:rPr lang="pt-PT" sz="2100" b="1" dirty="0" err="1" smtClean="0"/>
              <a:t>setembro</a:t>
            </a:r>
            <a:r>
              <a:rPr lang="pt-PT" sz="2100" b="1" dirty="0" smtClean="0"/>
              <a:t> e </a:t>
            </a:r>
            <a:r>
              <a:rPr lang="pt-PT" sz="2100" b="1" dirty="0" err="1" smtClean="0"/>
              <a:t>novembro</a:t>
            </a:r>
            <a:r>
              <a:rPr lang="pt-PT" sz="2100" dirty="0" smtClean="0"/>
              <a:t>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PT" sz="2100" dirty="0" smtClean="0"/>
              <a:t>13 tópicos: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/>
              <a:t>c</a:t>
            </a:r>
            <a:r>
              <a:rPr lang="pt-PT" sz="1900" dirty="0" smtClean="0"/>
              <a:t>rescimento azul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biotecnologia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protecção de alvos urbanos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esquema de inovação aberta e disruptiva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err="1" smtClean="0"/>
              <a:t>apps</a:t>
            </a:r>
            <a:r>
              <a:rPr lang="pt-PT" sz="1900" dirty="0" smtClean="0"/>
              <a:t> móveis de serviço público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transporte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nanotecnologia, materiais, manufactura e processamento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dispositivos médicos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err="1" smtClean="0"/>
              <a:t>eco-inovação</a:t>
            </a:r>
            <a:r>
              <a:rPr lang="pt-PT" sz="1900" dirty="0" smtClean="0"/>
              <a:t> e eficiência de recursos</a:t>
            </a:r>
          </a:p>
          <a:p>
            <a:pPr lvl="2" fontAlgn="auto">
              <a:spcAft>
                <a:spcPts val="0"/>
              </a:spcAft>
              <a:defRPr/>
            </a:pPr>
            <a:endParaRPr lang="pt-PT" sz="1900" dirty="0"/>
          </a:p>
        </p:txBody>
      </p:sp>
      <p:pic>
        <p:nvPicPr>
          <p:cNvPr id="16389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arredondado 7">
            <a:hlinkClick r:id="rId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dirty="0" smtClean="0">
                <a:effectLst/>
              </a:rPr>
              <a:t>Liderança Industrial</a:t>
            </a:r>
            <a:endParaRPr lang="pt-PT" sz="3000" b="1" dirty="0"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82775"/>
            <a:ext cx="7315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PT" sz="2500" dirty="0" smtClean="0"/>
              <a:t>Instrumento para as PME</a:t>
            </a:r>
            <a:endParaRPr lang="pt-PT" sz="19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pt-PT" sz="2100" dirty="0" smtClean="0"/>
              <a:t>PME deverão observar </a:t>
            </a:r>
            <a:r>
              <a:rPr lang="pt-PT" sz="2100" b="1" dirty="0" smtClean="0"/>
              <a:t>3 aspectos</a:t>
            </a:r>
            <a:r>
              <a:rPr lang="pt-PT" sz="2100" dirty="0" smtClean="0"/>
              <a:t>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conceito inovador (impacto e excelência);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valor acrescentado para a Europa;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pt-PT" sz="1900" dirty="0" smtClean="0"/>
              <a:t>democratização da utilização da ideia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PT" sz="2100" dirty="0"/>
              <a:t>i</a:t>
            </a:r>
            <a:r>
              <a:rPr lang="pt-PT" sz="2100" dirty="0" smtClean="0"/>
              <a:t>novação não tem necessariamente de ser </a:t>
            </a:r>
            <a:r>
              <a:rPr lang="pt-PT" sz="2100" b="1" dirty="0" smtClean="0"/>
              <a:t>tecnológica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PT" sz="2100" b="1" dirty="0" smtClean="0"/>
              <a:t>PME </a:t>
            </a:r>
            <a:r>
              <a:rPr lang="pt-PT" sz="2100" dirty="0" smtClean="0"/>
              <a:t>podem concorrer sozinhas ou em consórcio</a:t>
            </a:r>
            <a:endParaRPr lang="pt-PT" sz="21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pt-PT" sz="2100" dirty="0"/>
              <a:t>c</a:t>
            </a:r>
            <a:r>
              <a:rPr lang="pt-PT" sz="2100" dirty="0" smtClean="0"/>
              <a:t>andidatura só a uma fase de cada vez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PT" sz="2100" dirty="0" smtClean="0"/>
              <a:t>candidaturas sem sucesso podem ser repetidas</a:t>
            </a:r>
          </a:p>
          <a:p>
            <a:pPr lvl="2" fontAlgn="auto">
              <a:spcAft>
                <a:spcPts val="0"/>
              </a:spcAft>
              <a:defRPr/>
            </a:pPr>
            <a:endParaRPr lang="pt-PT" sz="1900" dirty="0" smtClean="0"/>
          </a:p>
          <a:p>
            <a:pPr marL="877824" lvl="2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pt-PT" sz="1900" dirty="0" smtClean="0">
                <a:hlinkClick r:id="rId2" action="ppaction://hlinksldjump"/>
              </a:rPr>
              <a:t>Horizonte 2020</a:t>
            </a:r>
            <a:endParaRPr lang="pt-PT" sz="1900" dirty="0" smtClean="0"/>
          </a:p>
          <a:p>
            <a:pPr lvl="2" fontAlgn="auto">
              <a:spcAft>
                <a:spcPts val="0"/>
              </a:spcAft>
              <a:defRPr/>
            </a:pPr>
            <a:endParaRPr lang="pt-PT" sz="1900" dirty="0" smtClean="0"/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arredondado 6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7010400" cy="4572000"/>
          </a:xfrm>
        </p:spPr>
        <p:txBody>
          <a:bodyPr/>
          <a:lstStyle/>
          <a:p>
            <a:pPr eaLnBrk="1" hangingPunct="1"/>
            <a:r>
              <a:rPr lang="pt-PT" altLang="pt-PT" sz="2500" smtClean="0"/>
              <a:t>Incorporação das inovações na solução dos problemas da sociedade</a:t>
            </a:r>
          </a:p>
          <a:p>
            <a:pPr lvl="1" eaLnBrk="1" hangingPunct="1"/>
            <a:r>
              <a:rPr lang="pt-PT" altLang="pt-PT" sz="2100" smtClean="0"/>
              <a:t>oportunidades frequentemente na óptica do utilizador final (ex. estudos de mercado)</a:t>
            </a:r>
          </a:p>
          <a:p>
            <a:pPr lvl="1" eaLnBrk="1" hangingPunct="1"/>
            <a:r>
              <a:rPr lang="pt-PT" altLang="pt-PT" sz="2100" smtClean="0"/>
              <a:t>visa solucionar problemas da sociedade</a:t>
            </a:r>
          </a:p>
          <a:p>
            <a:pPr lvl="1" eaLnBrk="1" hangingPunct="1"/>
            <a:r>
              <a:rPr lang="pt-PT" altLang="pt-PT" sz="2100" smtClean="0"/>
              <a:t> maior variedade de actores</a:t>
            </a:r>
          </a:p>
          <a:p>
            <a:pPr lvl="1" eaLnBrk="1" hangingPunct="1"/>
            <a:r>
              <a:rPr lang="pt-PT" altLang="pt-PT" sz="2100" smtClean="0"/>
              <a:t> enfoque na</a:t>
            </a:r>
            <a:r>
              <a:rPr lang="pt-PT" altLang="pt-PT" sz="2100" b="1" smtClean="0"/>
              <a:t> utilidade </a:t>
            </a:r>
            <a:r>
              <a:rPr lang="pt-PT" altLang="pt-PT" sz="2100" smtClean="0"/>
              <a:t>da ideia</a:t>
            </a:r>
            <a:r>
              <a:rPr lang="pt-PT" altLang="pt-PT" sz="2100" b="1" smtClean="0"/>
              <a:t> </a:t>
            </a:r>
            <a:r>
              <a:rPr lang="pt-PT" altLang="pt-PT" sz="2100" smtClean="0"/>
              <a:t>e não tanto na </a:t>
            </a:r>
            <a:r>
              <a:rPr lang="pt-PT" altLang="pt-PT" sz="2100" b="1" smtClean="0"/>
              <a:t>rentabilidade empresarial </a:t>
            </a:r>
            <a:r>
              <a:rPr lang="pt-PT" altLang="pt-PT" sz="2100" smtClean="0"/>
              <a:t>da ideia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dirty="0" smtClean="0">
                <a:effectLst/>
              </a:rPr>
              <a:t>Desafios </a:t>
            </a:r>
            <a:r>
              <a:rPr lang="pt-PT" sz="2500" b="1" dirty="0" err="1" smtClean="0">
                <a:effectLst/>
              </a:rPr>
              <a:t>Societais</a:t>
            </a:r>
            <a:endParaRPr lang="pt-PT" sz="3000" b="1" dirty="0">
              <a:effectLst/>
            </a:endParaRP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5">
            <a:hlinkClick r:id="rId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7924800" cy="4572000"/>
          </a:xfrm>
        </p:spPr>
        <p:txBody>
          <a:bodyPr/>
          <a:lstStyle/>
          <a:p>
            <a:pPr eaLnBrk="1" hangingPunct="1"/>
            <a:r>
              <a:rPr lang="pt-PT" altLang="pt-PT" sz="2500" smtClean="0"/>
              <a:t>7 áreas de acção:</a:t>
            </a:r>
          </a:p>
          <a:p>
            <a:pPr lvl="1" eaLnBrk="1" hangingPunct="1"/>
            <a:r>
              <a:rPr lang="pt-PT" altLang="pt-PT" sz="1800" b="1" smtClean="0"/>
              <a:t>Saúde</a:t>
            </a:r>
            <a:r>
              <a:rPr lang="pt-PT" altLang="pt-PT" sz="1800" smtClean="0"/>
              <a:t>, alterações demográficas e bem-estar;</a:t>
            </a:r>
          </a:p>
          <a:p>
            <a:pPr lvl="1" eaLnBrk="1" hangingPunct="1"/>
            <a:r>
              <a:rPr lang="pt-PT" altLang="pt-PT" sz="1800" smtClean="0"/>
              <a:t>Segurança alimentar, agricultura e silvicultura sustentáveis, investigação marinha e marítima e nas águas interiores, e </a:t>
            </a:r>
            <a:r>
              <a:rPr lang="pt-PT" altLang="pt-PT" sz="1800" b="1" smtClean="0"/>
              <a:t>bioeconomia</a:t>
            </a:r>
            <a:r>
              <a:rPr lang="pt-PT" altLang="pt-PT" sz="1800" smtClean="0"/>
              <a:t>;</a:t>
            </a:r>
          </a:p>
          <a:p>
            <a:pPr lvl="1" eaLnBrk="1" hangingPunct="1"/>
            <a:r>
              <a:rPr lang="pt-PT" altLang="pt-PT" sz="1800" b="1" smtClean="0"/>
              <a:t>Energia</a:t>
            </a:r>
            <a:r>
              <a:rPr lang="pt-PT" altLang="pt-PT" sz="1800" smtClean="0"/>
              <a:t> Segura, Não Poluente e Eficiente;</a:t>
            </a:r>
          </a:p>
          <a:p>
            <a:pPr lvl="1" eaLnBrk="1" hangingPunct="1"/>
            <a:r>
              <a:rPr lang="pt-PT" altLang="pt-PT" sz="1800" b="1" smtClean="0"/>
              <a:t>Transportes</a:t>
            </a:r>
            <a:r>
              <a:rPr lang="pt-PT" altLang="pt-PT" sz="1800" smtClean="0"/>
              <a:t> Inteligentes, Ecológicos e Integrados;</a:t>
            </a:r>
          </a:p>
          <a:p>
            <a:pPr lvl="1" eaLnBrk="1" hangingPunct="1"/>
            <a:r>
              <a:rPr lang="pt-PT" altLang="pt-PT" sz="1800" smtClean="0"/>
              <a:t>Acção Climática, </a:t>
            </a:r>
            <a:r>
              <a:rPr lang="pt-PT" altLang="pt-PT" sz="1800" b="1" smtClean="0"/>
              <a:t>Ambiente</a:t>
            </a:r>
            <a:r>
              <a:rPr lang="pt-PT" altLang="pt-PT" sz="1800" smtClean="0"/>
              <a:t>, Eficiência de Recursos e Matérias-Primas;</a:t>
            </a:r>
          </a:p>
          <a:p>
            <a:pPr lvl="1" eaLnBrk="1" hangingPunct="1"/>
            <a:r>
              <a:rPr lang="pt-PT" altLang="pt-PT" sz="1800" smtClean="0"/>
              <a:t>Europa num Mundo em Mudança – </a:t>
            </a:r>
            <a:r>
              <a:rPr lang="pt-PT" altLang="pt-PT" sz="1800" b="1" smtClean="0"/>
              <a:t>Sociedades Inclusivas</a:t>
            </a:r>
            <a:r>
              <a:rPr lang="pt-PT" altLang="pt-PT" sz="1800" smtClean="0"/>
              <a:t>, Inovadoras e Ponderadas;</a:t>
            </a:r>
          </a:p>
          <a:p>
            <a:pPr lvl="1" eaLnBrk="1" hangingPunct="1"/>
            <a:r>
              <a:rPr lang="pt-PT" altLang="pt-PT" sz="1800" b="1" smtClean="0"/>
              <a:t>Sociedades Seguras</a:t>
            </a:r>
            <a:r>
              <a:rPr lang="pt-PT" altLang="pt-PT" sz="1800" smtClean="0"/>
              <a:t> – Defender a Liberdade e a Segurança da Europa e dos seus Cidadãos.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dirty="0" smtClean="0">
                <a:effectLst/>
              </a:rPr>
              <a:t>Desafios </a:t>
            </a:r>
            <a:r>
              <a:rPr lang="pt-PT" sz="2500" b="1" dirty="0" err="1" smtClean="0">
                <a:effectLst/>
              </a:rPr>
              <a:t>Societais</a:t>
            </a:r>
            <a:endParaRPr lang="pt-PT" sz="3000" b="1" dirty="0">
              <a:effectLst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49263" y="6138863"/>
            <a:ext cx="2624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12800" lvl="1"/>
            <a:r>
              <a:rPr lang="pt-PT" altLang="pt-PT">
                <a:hlinkClick r:id="rId2" action="ppaction://hlinksldjump"/>
              </a:rPr>
              <a:t>Horizonte 2020</a:t>
            </a:r>
            <a:endParaRPr lang="pt-PT" altLang="pt-PT"/>
          </a:p>
        </p:txBody>
      </p:sp>
      <p:pic>
        <p:nvPicPr>
          <p:cNvPr id="19462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arredondado 9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001000" cy="4572000"/>
          </a:xfrm>
        </p:spPr>
        <p:txBody>
          <a:bodyPr/>
          <a:lstStyle/>
          <a:p>
            <a:pPr lvl="1" eaLnBrk="1" hangingPunct="1"/>
            <a:r>
              <a:rPr lang="pt-PT" altLang="pt-PT" sz="2100" smtClean="0"/>
              <a:t>atravessa dois pilares do H2020 (Liderança Industrial e Desafios Societais) </a:t>
            </a:r>
          </a:p>
          <a:p>
            <a:pPr lvl="1" eaLnBrk="1" hangingPunct="1"/>
            <a:r>
              <a:rPr lang="pt-PT" altLang="pt-PT" sz="2100" smtClean="0"/>
              <a:t>objectivos:</a:t>
            </a:r>
          </a:p>
          <a:p>
            <a:pPr lvl="2" eaLnBrk="1" hangingPunct="1"/>
            <a:r>
              <a:rPr lang="pt-PT" altLang="pt-PT" sz="1900" smtClean="0"/>
              <a:t>único aberto a todo o tipo de participantes (</a:t>
            </a:r>
            <a:r>
              <a:rPr lang="pt-PT" altLang="pt-PT" sz="1900" b="1" smtClean="0"/>
              <a:t>ainda que actores industriais sejam fortemente incentivados</a:t>
            </a:r>
            <a:r>
              <a:rPr lang="pt-PT" altLang="pt-PT" sz="1900" smtClean="0"/>
              <a:t>)</a:t>
            </a:r>
          </a:p>
          <a:p>
            <a:pPr lvl="2" eaLnBrk="1" hangingPunct="1"/>
            <a:r>
              <a:rPr lang="pt-PT" altLang="pt-PT" sz="1900" smtClean="0"/>
              <a:t>dar o “último empurrão” antes da entrada no mercado</a:t>
            </a:r>
          </a:p>
          <a:p>
            <a:pPr lvl="2" eaLnBrk="1" hangingPunct="1"/>
            <a:r>
              <a:rPr lang="pt-PT" altLang="pt-PT" sz="1900" smtClean="0"/>
              <a:t>montantes elevados (€1-3 milhões)</a:t>
            </a:r>
          </a:p>
          <a:p>
            <a:pPr lvl="2" eaLnBrk="1" hangingPunct="1"/>
            <a:r>
              <a:rPr lang="pt-PT" altLang="pt-PT" sz="1900" smtClean="0"/>
              <a:t>ideias com grau considerável de maturidade (TRL 6)</a:t>
            </a:r>
          </a:p>
          <a:p>
            <a:pPr lvl="2" eaLnBrk="1" hangingPunct="1"/>
            <a:r>
              <a:rPr lang="pt-PT" altLang="pt-PT" sz="1900" smtClean="0"/>
              <a:t>procedimento acelerado (máx. 6 meses até subv. inicial)</a:t>
            </a:r>
          </a:p>
          <a:p>
            <a:pPr lvl="2" eaLnBrk="1" hangingPunct="1"/>
            <a:r>
              <a:rPr lang="pt-PT" altLang="pt-PT" sz="1900" b="1" smtClean="0"/>
              <a:t>reduzir tempo da ideia </a:t>
            </a:r>
            <a:r>
              <a:rPr lang="pt-PT" altLang="pt-PT" sz="1900" b="1" u="sng" smtClean="0"/>
              <a:t>ao mercado</a:t>
            </a:r>
          </a:p>
          <a:p>
            <a:pPr lvl="2" eaLnBrk="1" hangingPunct="1"/>
            <a:r>
              <a:rPr lang="pt-PT" altLang="pt-PT" sz="1900" b="1" smtClean="0"/>
              <a:t>fomentar a participação da indústria e de novos participantes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i="1" dirty="0" err="1" smtClean="0">
                <a:effectLst/>
              </a:rPr>
              <a:t>Fast</a:t>
            </a:r>
            <a:r>
              <a:rPr lang="pt-PT" sz="2500" b="1" i="1" dirty="0" smtClean="0">
                <a:effectLst/>
              </a:rPr>
              <a:t> </a:t>
            </a:r>
            <a:r>
              <a:rPr lang="pt-PT" sz="2500" b="1" i="1" dirty="0" err="1" smtClean="0">
                <a:effectLst/>
              </a:rPr>
              <a:t>Track</a:t>
            </a:r>
            <a:r>
              <a:rPr lang="pt-PT" sz="2500" b="1" i="1" dirty="0" smtClean="0">
                <a:effectLst/>
              </a:rPr>
              <a:t> to </a:t>
            </a:r>
            <a:r>
              <a:rPr lang="pt-PT" sz="2500" b="1" i="1" dirty="0" err="1" smtClean="0">
                <a:effectLst/>
              </a:rPr>
              <a:t>Innovation</a:t>
            </a:r>
            <a:r>
              <a:rPr lang="pt-PT" sz="2500" b="1" i="1" dirty="0" smtClean="0">
                <a:effectLst/>
              </a:rPr>
              <a:t> </a:t>
            </a:r>
            <a:endParaRPr lang="pt-PT" sz="30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048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4191000" y="1255713"/>
            <a:ext cx="2636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pt-PT" altLang="pt-PT" sz="1500"/>
              <a:t>(200 milhões)</a:t>
            </a:r>
          </a:p>
        </p:txBody>
      </p:sp>
      <p:sp>
        <p:nvSpPr>
          <p:cNvPr id="7" name="Rectângulo arredondado 6">
            <a:hlinkClick r:id="rId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i="1" dirty="0" err="1" smtClean="0">
                <a:effectLst/>
              </a:rPr>
              <a:t>Fast</a:t>
            </a:r>
            <a:r>
              <a:rPr lang="pt-PT" sz="2500" b="1" i="1" dirty="0" smtClean="0">
                <a:effectLst/>
              </a:rPr>
              <a:t> </a:t>
            </a:r>
            <a:r>
              <a:rPr lang="pt-PT" sz="2500" b="1" i="1" dirty="0" err="1" smtClean="0">
                <a:effectLst/>
              </a:rPr>
              <a:t>Track</a:t>
            </a:r>
            <a:r>
              <a:rPr lang="pt-PT" sz="2500" b="1" i="1" dirty="0" smtClean="0">
                <a:effectLst/>
              </a:rPr>
              <a:t> to </a:t>
            </a:r>
            <a:r>
              <a:rPr lang="pt-PT" sz="2500" b="1" i="1" dirty="0" err="1" smtClean="0">
                <a:effectLst/>
              </a:rPr>
              <a:t>Innovation</a:t>
            </a:r>
            <a:endParaRPr lang="pt-PT" sz="3000" b="1" dirty="0">
              <a:effectLst/>
            </a:endParaRPr>
          </a:p>
        </p:txBody>
      </p:sp>
      <p:pic>
        <p:nvPicPr>
          <p:cNvPr id="2150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pPr lvl="1" eaLnBrk="1" hangingPunct="1"/>
            <a:r>
              <a:rPr lang="pt-PT" altLang="pt-PT" sz="2000" smtClean="0"/>
              <a:t>consórcios de </a:t>
            </a:r>
            <a:r>
              <a:rPr lang="pt-PT" altLang="pt-PT" sz="2000" b="1" smtClean="0"/>
              <a:t>3 a 5 elementos </a:t>
            </a:r>
            <a:r>
              <a:rPr lang="pt-PT" altLang="pt-PT" sz="2000" smtClean="0"/>
              <a:t>(60% deverão ser indústria (empresas privadas com fins lucrativos)</a:t>
            </a:r>
          </a:p>
          <a:p>
            <a:pPr lvl="1" eaLnBrk="1" hangingPunct="1"/>
            <a:r>
              <a:rPr lang="pt-PT" altLang="pt-PT" sz="2000" b="1" smtClean="0"/>
              <a:t>prazo aberto até fim de 2016 </a:t>
            </a:r>
            <a:r>
              <a:rPr lang="pt-PT" altLang="pt-PT" sz="2000" smtClean="0"/>
              <a:t>(Março, Junho e Outubro)</a:t>
            </a:r>
            <a:endParaRPr lang="pt-PT" altLang="pt-PT" sz="2000" b="1" smtClean="0"/>
          </a:p>
          <a:p>
            <a:pPr lvl="1" eaLnBrk="1" hangingPunct="1"/>
            <a:r>
              <a:rPr lang="pt-PT" altLang="pt-PT" sz="2000" smtClean="0"/>
              <a:t>reemb. custos elegíveis: 70% indústria, 100% OSFL</a:t>
            </a:r>
          </a:p>
          <a:p>
            <a:pPr lvl="1" eaLnBrk="1" hangingPunct="1"/>
            <a:endParaRPr lang="pt-PT" altLang="pt-PT" sz="1900" b="1" smtClean="0"/>
          </a:p>
        </p:txBody>
      </p:sp>
      <p:sp>
        <p:nvSpPr>
          <p:cNvPr id="10" name="Rounded Rectangle 9"/>
          <p:cNvSpPr/>
          <p:nvPr/>
        </p:nvSpPr>
        <p:spPr>
          <a:xfrm>
            <a:off x="433388" y="3738563"/>
            <a:ext cx="1873250" cy="22177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Proposta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/>
              <a:t>TRL6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dirty="0"/>
              <a:t>(demonstrado em ambiente relevante)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500" dirty="0"/>
          </a:p>
        </p:txBody>
      </p:sp>
      <p:sp>
        <p:nvSpPr>
          <p:cNvPr id="12" name="Right Arrow 11"/>
          <p:cNvSpPr/>
          <p:nvPr/>
        </p:nvSpPr>
        <p:spPr>
          <a:xfrm>
            <a:off x="2359025" y="4254500"/>
            <a:ext cx="831850" cy="103505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6 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36913" y="3722688"/>
            <a:ext cx="1944687" cy="22336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Adequação ao mercado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/>
              <a:t>teste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/>
              <a:t>pilotagem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 err="1"/>
              <a:t>inv</a:t>
            </a:r>
            <a:r>
              <a:rPr lang="pt-PT" sz="1500" dirty="0"/>
              <a:t>. de mercado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/>
              <a:t>business </a:t>
            </a:r>
            <a:r>
              <a:rPr lang="pt-PT" sz="1500" i="1" dirty="0" err="1"/>
              <a:t>model</a:t>
            </a:r>
            <a:endParaRPr lang="pt-PT" sz="15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/>
              <a:t>selo EU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/>
              <a:t>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500" dirty="0"/>
          </a:p>
        </p:txBody>
      </p:sp>
      <p:sp>
        <p:nvSpPr>
          <p:cNvPr id="14" name="Rounded Rectangle 13"/>
          <p:cNvSpPr/>
          <p:nvPr/>
        </p:nvSpPr>
        <p:spPr>
          <a:xfrm>
            <a:off x="3581400" y="6032500"/>
            <a:ext cx="1295400" cy="22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dirty="0"/>
              <a:t>12 – 24 m</a:t>
            </a:r>
          </a:p>
        </p:txBody>
      </p:sp>
      <p:sp>
        <p:nvSpPr>
          <p:cNvPr id="16" name="Regular Pentagon 15"/>
          <p:cNvSpPr/>
          <p:nvPr/>
        </p:nvSpPr>
        <p:spPr>
          <a:xfrm>
            <a:off x="6400800" y="3738563"/>
            <a:ext cx="2133600" cy="2065337"/>
          </a:xfrm>
          <a:prstGeom prst="pent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Produto final no mercado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dirty="0"/>
              <a:t>TRL 9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4" name="Right Arrow 23"/>
          <p:cNvSpPr/>
          <p:nvPr/>
        </p:nvSpPr>
        <p:spPr>
          <a:xfrm>
            <a:off x="5233988" y="4298950"/>
            <a:ext cx="1219200" cy="108108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300" dirty="0" err="1"/>
              <a:t>max</a:t>
            </a:r>
            <a:r>
              <a:rPr lang="pt-PT" sz="1300" dirty="0"/>
              <a:t> 36 m desde </a:t>
            </a:r>
            <a:r>
              <a:rPr lang="pt-PT" sz="1300" dirty="0" err="1"/>
              <a:t>subv</a:t>
            </a:r>
            <a:r>
              <a:rPr lang="pt-PT" sz="1300" dirty="0"/>
              <a:t>.</a:t>
            </a:r>
          </a:p>
        </p:txBody>
      </p:sp>
      <p:sp>
        <p:nvSpPr>
          <p:cNvPr id="15" name="Rectângulo arredondado 14">
            <a:hlinkClick r:id="rId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i="1" dirty="0" err="1" smtClean="0">
                <a:effectLst/>
              </a:rPr>
              <a:t>Fast</a:t>
            </a:r>
            <a:r>
              <a:rPr lang="pt-PT" sz="2500" b="1" i="1" dirty="0" smtClean="0">
                <a:effectLst/>
              </a:rPr>
              <a:t> </a:t>
            </a:r>
            <a:r>
              <a:rPr lang="pt-PT" sz="2500" b="1" i="1" dirty="0" err="1" smtClean="0">
                <a:effectLst/>
              </a:rPr>
              <a:t>Track</a:t>
            </a:r>
            <a:r>
              <a:rPr lang="pt-PT" sz="2500" b="1" i="1" dirty="0" smtClean="0">
                <a:effectLst/>
              </a:rPr>
              <a:t> to </a:t>
            </a:r>
            <a:r>
              <a:rPr lang="pt-PT" sz="2500" b="1" i="1" dirty="0" err="1" smtClean="0">
                <a:effectLst/>
              </a:rPr>
              <a:t>Innovation</a:t>
            </a:r>
            <a:endParaRPr lang="pt-PT" sz="3000" b="1" dirty="0">
              <a:effectLst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lvl="1" eaLnBrk="1" hangingPunct="1"/>
            <a:r>
              <a:rPr lang="pt-PT" altLang="pt-PT" sz="1900" smtClean="0"/>
              <a:t>propostas com maior potencial terão:</a:t>
            </a:r>
          </a:p>
          <a:p>
            <a:pPr lvl="2" eaLnBrk="1" hangingPunct="1"/>
            <a:r>
              <a:rPr lang="pt-PT" altLang="pt-PT" sz="1700" b="1" smtClean="0"/>
              <a:t>Impacto!</a:t>
            </a:r>
            <a:r>
              <a:rPr lang="pt-PT" altLang="pt-PT" sz="1700" smtClean="0"/>
              <a:t>;</a:t>
            </a:r>
            <a:endParaRPr lang="pt-PT" altLang="pt-PT" sz="1700" b="1" smtClean="0"/>
          </a:p>
          <a:p>
            <a:pPr lvl="2" eaLnBrk="1" hangingPunct="1"/>
            <a:r>
              <a:rPr lang="pt-PT" altLang="pt-PT" sz="1700" smtClean="0"/>
              <a:t>um grande número de estreantes;</a:t>
            </a:r>
          </a:p>
          <a:p>
            <a:pPr lvl="2" eaLnBrk="1" hangingPunct="1"/>
            <a:r>
              <a:rPr lang="pt-PT" altLang="pt-PT" sz="1700" smtClean="0"/>
              <a:t>um grande número de participantes vindos da indústria;</a:t>
            </a:r>
          </a:p>
          <a:p>
            <a:pPr lvl="2" eaLnBrk="1" hangingPunct="1"/>
            <a:r>
              <a:rPr lang="pt-PT" altLang="pt-PT" sz="1700" smtClean="0"/>
              <a:t>uma larga fatia do montante alocado a PME;</a:t>
            </a:r>
          </a:p>
          <a:p>
            <a:pPr lvl="2" eaLnBrk="1" hangingPunct="1"/>
            <a:r>
              <a:rPr lang="pt-PT" altLang="pt-PT" sz="1700" smtClean="0"/>
              <a:t>atenção ao equilíbrio de género.</a:t>
            </a:r>
          </a:p>
          <a:p>
            <a:pPr lvl="2" eaLnBrk="1" hangingPunct="1"/>
            <a:endParaRPr lang="pt-PT" altLang="pt-PT" sz="1700" smtClean="0"/>
          </a:p>
          <a:p>
            <a:pPr lvl="1" eaLnBrk="1" hangingPunct="1"/>
            <a:r>
              <a:rPr lang="pt-PT" altLang="pt-PT" sz="1900" smtClean="0"/>
              <a:t>2016:</a:t>
            </a:r>
          </a:p>
          <a:p>
            <a:pPr lvl="2" eaLnBrk="1" hangingPunct="1"/>
            <a:r>
              <a:rPr lang="pt-PT" altLang="pt-PT" sz="1700" smtClean="0"/>
              <a:t>€100 milhões </a:t>
            </a:r>
          </a:p>
          <a:p>
            <a:pPr lvl="2" eaLnBrk="1" hangingPunct="1"/>
            <a:r>
              <a:rPr lang="pt-PT" altLang="pt-PT" sz="1700" smtClean="0"/>
              <a:t>50 – 70 acções</a:t>
            </a:r>
          </a:p>
          <a:p>
            <a:pPr lvl="2" eaLnBrk="1" hangingPunct="1"/>
            <a:r>
              <a:rPr lang="pt-PT" altLang="pt-PT" sz="1700" b="1" smtClean="0"/>
              <a:t>reavaliação do projecto-piloto fim 2016</a:t>
            </a:r>
          </a:p>
          <a:p>
            <a:pPr lvl="2" eaLnBrk="1" hangingPunct="1"/>
            <a:endParaRPr lang="pt-PT" altLang="pt-PT" sz="1700" smtClean="0"/>
          </a:p>
        </p:txBody>
      </p:sp>
      <p:pic>
        <p:nvPicPr>
          <p:cNvPr id="22533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5">
            <a:hlinkClick r:id="rId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6" name="Chart 5"/>
          <p:cNvGraphicFramePr>
            <a:graphicFrameLocks/>
          </p:cNvGraphicFramePr>
          <p:nvPr/>
        </p:nvGraphicFramePr>
        <p:xfrm>
          <a:off x="1473200" y="1443038"/>
          <a:ext cx="6197600" cy="4165600"/>
        </p:xfrm>
        <a:graphic>
          <a:graphicData uri="http://schemas.openxmlformats.org/presentationml/2006/ole">
            <p:oleObj spid="_x0000_s23560" name="Worksheet" r:id="rId4" imgW="6194073" imgH="4163929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143" y="3296144"/>
            <a:ext cx="461665" cy="107176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i="1" dirty="0"/>
              <a:t>Recursos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4382509" y="5252077"/>
            <a:ext cx="461665" cy="219066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i="1" dirty="0"/>
              <a:t>Ciclo de inovação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1335088" y="1849438"/>
            <a:ext cx="16811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500"/>
              <a:t>Fundos públicos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6196013" y="1839913"/>
            <a:ext cx="1698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500"/>
              <a:t>Fundos privados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2278040" y="4900029"/>
            <a:ext cx="430887" cy="138595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sz="1600" dirty="0"/>
              <a:t>Investigação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4397899" y="4266851"/>
            <a:ext cx="430887" cy="265232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sz="1600" dirty="0"/>
              <a:t>Adequação ao mercado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712137" y="5080375"/>
            <a:ext cx="430887" cy="102528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sz="1600" dirty="0"/>
              <a:t>Mercado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7713" y="2155825"/>
            <a:ext cx="2519362" cy="3165475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pt-PT" sz="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595440"/>
            <a:ext cx="8229600" cy="1027906"/>
          </a:xfrm>
          <a:prstGeom prst="rect">
            <a:avLst/>
          </a:prstGeom>
        </p:spPr>
        <p:txBody>
          <a:bodyPr anchor="b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PT" sz="3000" b="1" dirty="0" smtClean="0">
                <a:effectLst/>
              </a:rPr>
              <a:t>Horizonte 2020</a:t>
            </a:r>
            <a:br>
              <a:rPr lang="pt-PT" sz="3000" b="1" dirty="0" smtClean="0">
                <a:effectLst/>
              </a:rPr>
            </a:br>
            <a:r>
              <a:rPr lang="pt-PT" sz="2500" b="1" i="1" dirty="0" smtClean="0">
                <a:effectLst/>
              </a:rPr>
              <a:t>Instrumento PME vs. </a:t>
            </a:r>
            <a:r>
              <a:rPr lang="pt-PT" sz="2500" b="1" i="1" dirty="0" err="1" smtClean="0">
                <a:effectLst/>
              </a:rPr>
              <a:t>Fast</a:t>
            </a:r>
            <a:r>
              <a:rPr lang="pt-PT" sz="2500" b="1" i="1" dirty="0" smtClean="0">
                <a:effectLst/>
              </a:rPr>
              <a:t> </a:t>
            </a:r>
            <a:r>
              <a:rPr lang="pt-PT" sz="2500" b="1" i="1" dirty="0" err="1" smtClean="0">
                <a:effectLst/>
              </a:rPr>
              <a:t>Track</a:t>
            </a:r>
            <a:r>
              <a:rPr lang="pt-PT" sz="2500" b="1" i="1" dirty="0" smtClean="0">
                <a:effectLst/>
              </a:rPr>
              <a:t> to </a:t>
            </a:r>
            <a:r>
              <a:rPr lang="pt-PT" sz="2500" b="1" i="1" dirty="0" err="1" smtClean="0">
                <a:effectLst/>
              </a:rPr>
              <a:t>Innovation</a:t>
            </a:r>
            <a:endParaRPr lang="pt-PT" sz="3000" b="1" dirty="0"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7178" y="3409160"/>
            <a:ext cx="461665" cy="65819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Ideia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5719" y="3239242"/>
            <a:ext cx="461665" cy="99803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7250" y="4951413"/>
            <a:ext cx="2197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Fase 1	      Fase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76763" y="2155825"/>
            <a:ext cx="2520950" cy="3184525"/>
          </a:xfrm>
          <a:prstGeom prst="rect">
            <a:avLst/>
          </a:prstGeom>
          <a:solidFill>
            <a:schemeClr val="accent3">
              <a:lumMod val="20000"/>
              <a:lumOff val="80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pt-PT" sz="15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92525" y="2173288"/>
            <a:ext cx="1709738" cy="32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5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Instrumento PME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9950" y="2173288"/>
            <a:ext cx="2351088" cy="32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5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Fast</a:t>
            </a:r>
            <a:r>
              <a:rPr lang="pt-PT" sz="15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5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track</a:t>
            </a:r>
            <a:r>
              <a:rPr lang="pt-PT" sz="1500" b="1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to </a:t>
            </a:r>
            <a:r>
              <a:rPr lang="pt-PT" sz="1500" b="1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innovation</a:t>
            </a:r>
            <a:endParaRPr lang="pt-PT" sz="1500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6956" y="2951323"/>
            <a:ext cx="461665" cy="159274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Ideia testada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35497" y="3175743"/>
            <a:ext cx="461665" cy="1143903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pt-PT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mercado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13275" y="4975225"/>
            <a:ext cx="2517775" cy="323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5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close</a:t>
            </a:r>
            <a:r>
              <a:rPr lang="pt-PT" sz="15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-to-</a:t>
            </a:r>
            <a:r>
              <a:rPr lang="pt-PT" sz="15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market</a:t>
            </a:r>
            <a:r>
              <a:rPr lang="pt-PT" sz="1500" i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pt-PT" sz="1500" i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activities</a:t>
            </a:r>
            <a:endParaRPr lang="pt-PT" sz="15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ângulo arredondado 24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18" grpId="1"/>
      <p:bldP spid="19" grpId="0" animBg="1"/>
      <p:bldP spid="20" grpId="0"/>
      <p:bldP spid="20" grpId="1"/>
      <p:bldP spid="2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2400" y="444500"/>
            <a:ext cx="8489825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 smtClean="0"/>
              <a:t>Acesso a financiamento europeu</a:t>
            </a:r>
          </a:p>
          <a:p>
            <a:endParaRPr lang="pt-PT" sz="500" b="1" dirty="0" smtClean="0"/>
          </a:p>
          <a:p>
            <a:endParaRPr lang="pt-PT" sz="500" b="1" dirty="0" smtClean="0"/>
          </a:p>
          <a:p>
            <a:r>
              <a:rPr lang="pt-PT" sz="3000" b="1" dirty="0" smtClean="0"/>
              <a:t>O que saber antes de candidatar a sua </a:t>
            </a:r>
          </a:p>
          <a:p>
            <a:r>
              <a:rPr lang="pt-PT" sz="3000" b="1" dirty="0" smtClean="0"/>
              <a:t>empresa a uma oportunidade de apoio</a:t>
            </a:r>
          </a:p>
          <a:p>
            <a:r>
              <a:rPr lang="pt-PT" sz="3000" b="1" dirty="0" smtClean="0"/>
              <a:t>da União Europeia</a:t>
            </a:r>
          </a:p>
          <a:p>
            <a:endParaRPr lang="pt-PT" sz="3000" b="1" dirty="0" smtClean="0"/>
          </a:p>
          <a:p>
            <a:endParaRPr lang="pt-PT" sz="3000" b="1" dirty="0" smtClean="0"/>
          </a:p>
          <a:p>
            <a:endParaRPr lang="pt-PT" sz="3000" b="1" dirty="0" smtClean="0"/>
          </a:p>
          <a:p>
            <a:r>
              <a:rPr lang="pt-PT" sz="3000" i="1" dirty="0" smtClean="0"/>
              <a:t>Fundação AIP</a:t>
            </a:r>
          </a:p>
          <a:p>
            <a:r>
              <a:rPr lang="pt-PT" sz="3000" i="1" dirty="0" smtClean="0"/>
              <a:t>16 de Novembro de 2015</a:t>
            </a:r>
          </a:p>
          <a:p>
            <a:r>
              <a:rPr lang="pt-PT" sz="3000" i="1" dirty="0" smtClean="0"/>
              <a:t>Lisboa</a:t>
            </a:r>
          </a:p>
          <a:p>
            <a:endParaRPr lang="pt-PT" sz="3000" i="1" dirty="0" smtClean="0"/>
          </a:p>
          <a:p>
            <a:endParaRPr lang="pt-PT" sz="3000" i="1" dirty="0" smtClean="0"/>
          </a:p>
          <a:p>
            <a:r>
              <a:rPr lang="pt-PT" sz="2000" dirty="0" smtClean="0"/>
              <a:t>Luís Russo dos Santos</a:t>
            </a:r>
          </a:p>
          <a:p>
            <a:endParaRPr lang="pt-P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3000" b="1" dirty="0" smtClean="0">
                <a:effectLst/>
              </a:rPr>
              <a:t>COSME (2014-2020)</a:t>
            </a:r>
            <a:endParaRPr lang="pt-PT" sz="3000" b="1" dirty="0">
              <a:effectLst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7086600" cy="4572000"/>
          </a:xfrm>
        </p:spPr>
        <p:txBody>
          <a:bodyPr/>
          <a:lstStyle/>
          <a:p>
            <a:pPr lvl="1" eaLnBrk="1" hangingPunct="1"/>
            <a:r>
              <a:rPr lang="pt-PT" sz="2500" smtClean="0"/>
              <a:t>programa europeu para a competitividade de PME</a:t>
            </a:r>
          </a:p>
          <a:p>
            <a:pPr lvl="1" eaLnBrk="1" hangingPunct="1"/>
            <a:r>
              <a:rPr lang="pt-PT" sz="2500" smtClean="0"/>
              <a:t>€2300 milhões</a:t>
            </a:r>
          </a:p>
          <a:p>
            <a:pPr lvl="1" eaLnBrk="1" hangingPunct="1"/>
            <a:r>
              <a:rPr lang="pt-PT" sz="2500" smtClean="0"/>
              <a:t>único programa europeu desenhado </a:t>
            </a:r>
            <a:r>
              <a:rPr lang="pt-PT" sz="2500" b="1" smtClean="0"/>
              <a:t>exclusivamente para PME</a:t>
            </a:r>
          </a:p>
          <a:p>
            <a:pPr lvl="1" eaLnBrk="1" hangingPunct="1"/>
            <a:r>
              <a:rPr lang="pt-PT" sz="2500" smtClean="0"/>
              <a:t>chave é um </a:t>
            </a:r>
            <a:r>
              <a:rPr lang="pt-PT" sz="2500" b="1" smtClean="0"/>
              <a:t>bom modelo de negócio</a:t>
            </a:r>
          </a:p>
          <a:p>
            <a:pPr lvl="1" eaLnBrk="1" hangingPunct="1"/>
            <a:r>
              <a:rPr lang="pt-PT" sz="2500" smtClean="0"/>
              <a:t>objectivo é promover:</a:t>
            </a:r>
          </a:p>
          <a:p>
            <a:pPr lvl="2" eaLnBrk="1" hangingPunct="1"/>
            <a:r>
              <a:rPr lang="pt-PT" sz="2300" b="1" smtClean="0"/>
              <a:t>expansão</a:t>
            </a:r>
          </a:p>
          <a:p>
            <a:pPr lvl="2" eaLnBrk="1" hangingPunct="1"/>
            <a:r>
              <a:rPr lang="pt-PT" sz="2300" b="1" smtClean="0"/>
              <a:t>internacionalização</a:t>
            </a:r>
          </a:p>
          <a:p>
            <a:pPr lvl="2" eaLnBrk="1" hangingPunct="1"/>
            <a:r>
              <a:rPr lang="pt-PT" sz="2300" b="1" smtClean="0"/>
              <a:t>empreendedorismo </a:t>
            </a:r>
            <a:r>
              <a:rPr lang="pt-PT" sz="2300" smtClean="0"/>
              <a:t>do tecido empresarial europeu</a:t>
            </a:r>
            <a:endParaRPr lang="pt-PT" sz="2300" b="1" smtClean="0"/>
          </a:p>
          <a:p>
            <a:pPr lvl="2" eaLnBrk="1" hangingPunct="1"/>
            <a:endParaRPr lang="pt-PT" sz="2300" b="1" smtClean="0"/>
          </a:p>
        </p:txBody>
      </p:sp>
      <p:pic>
        <p:nvPicPr>
          <p:cNvPr id="24581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COSME (2014-2020)</a:t>
            </a:r>
            <a:endParaRPr lang="pt-PT" sz="3000" b="1" dirty="0">
              <a:effectLst/>
            </a:endParaRPr>
          </a:p>
        </p:txBody>
      </p:sp>
      <p:pic>
        <p:nvPicPr>
          <p:cNvPr id="2560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95288" y="1525588"/>
            <a:ext cx="2971800" cy="2373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PT" sz="1600" b="1" dirty="0"/>
              <a:t>  Acesso a financiamento</a:t>
            </a:r>
          </a:p>
          <a:p>
            <a:pPr algn="ctr">
              <a:defRPr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dirty="0" err="1"/>
              <a:t>Loan</a:t>
            </a:r>
            <a:r>
              <a:rPr lang="pt-PT" sz="1600" dirty="0"/>
              <a:t> </a:t>
            </a:r>
            <a:r>
              <a:rPr lang="pt-PT" sz="1600" dirty="0" err="1"/>
              <a:t>Guarantee</a:t>
            </a:r>
            <a:r>
              <a:rPr lang="pt-PT" sz="1600" dirty="0"/>
              <a:t> </a:t>
            </a:r>
            <a:r>
              <a:rPr lang="pt-PT" sz="1600" dirty="0" err="1"/>
              <a:t>Facility</a:t>
            </a:r>
            <a:endParaRPr lang="pt-PT" sz="1600" dirty="0"/>
          </a:p>
          <a:p>
            <a:pPr>
              <a:defRPr/>
            </a:pPr>
            <a:endParaRPr lang="pt-PT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dirty="0" err="1"/>
              <a:t>Equity</a:t>
            </a:r>
            <a:r>
              <a:rPr lang="pt-PT" sz="1600" dirty="0"/>
              <a:t> </a:t>
            </a:r>
            <a:r>
              <a:rPr lang="pt-PT" sz="1600" dirty="0" err="1"/>
              <a:t>Facility</a:t>
            </a:r>
            <a:r>
              <a:rPr lang="pt-PT" sz="1600" dirty="0"/>
              <a:t> for </a:t>
            </a:r>
            <a:r>
              <a:rPr lang="pt-PT" sz="1600" dirty="0" err="1"/>
              <a:t>Growth</a:t>
            </a:r>
            <a:endParaRPr lang="pt-PT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3544888" y="1525588"/>
            <a:ext cx="2971800" cy="23733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PT" b="1" dirty="0"/>
              <a:t>Acesso a mercados</a:t>
            </a:r>
          </a:p>
          <a:p>
            <a:pPr algn="ctr">
              <a:defRPr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dirty="0"/>
              <a:t>apoio à internacionalização de PME (</a:t>
            </a:r>
            <a:r>
              <a:rPr lang="pt-PT" sz="1600" dirty="0">
                <a:hlinkClick r:id="rId3" action="ppaction://hlinksldjump"/>
              </a:rPr>
              <a:t>EEN</a:t>
            </a:r>
            <a:r>
              <a:rPr lang="pt-P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dirty="0"/>
              <a:t>promoção de </a:t>
            </a:r>
            <a:r>
              <a:rPr lang="pt-PT" sz="1600" i="1" dirty="0"/>
              <a:t>clusters</a:t>
            </a:r>
            <a:r>
              <a:rPr lang="pt-PT" sz="1600" dirty="0"/>
              <a:t> no estrangeiro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hlinkClick r:id="rId4" action="ppaction://hlinksldjump"/>
              </a:rPr>
              <a:t>portais online</a:t>
            </a:r>
            <a:endParaRPr lang="pt-PT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95288" y="4051300"/>
            <a:ext cx="2971800" cy="2371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PT" sz="1500" b="1" dirty="0"/>
              <a:t>Apoiar a competitividade</a:t>
            </a:r>
          </a:p>
          <a:p>
            <a:pPr algn="ctr">
              <a:defRPr/>
            </a:pPr>
            <a:endParaRPr lang="pt-PT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promover melhor regulação para PME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promover digitalização da com. empresarial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auxílio questões de propriedade intelectual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500" dirty="0"/>
              <a:t>subvenções (turismo)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44888" y="4051300"/>
            <a:ext cx="2971800" cy="2371725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PT" sz="1400" b="1" dirty="0"/>
              <a:t>Apoiar o empreendedorismo</a:t>
            </a:r>
          </a:p>
          <a:p>
            <a:pPr algn="ctr">
              <a:defRPr/>
            </a:pPr>
            <a:endParaRPr lang="pt-PT" sz="1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400" dirty="0"/>
              <a:t>Erasmus para Jovens </a:t>
            </a:r>
            <a:r>
              <a:rPr lang="pt-PT" sz="1400" dirty="0" smtClean="0"/>
              <a:t>Empreendedores (</a:t>
            </a:r>
            <a:r>
              <a:rPr lang="pt-PT" sz="1400" dirty="0" err="1" smtClean="0"/>
              <a:t>EpJE</a:t>
            </a:r>
            <a:r>
              <a:rPr lang="pt-PT" sz="1400" dirty="0" smtClean="0"/>
              <a:t>)</a:t>
            </a:r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sz="1400" dirty="0"/>
              <a:t>promoção de empreendedorismo em grupos específicos (jovens, mulheres, desempregados, etc.)</a:t>
            </a:r>
          </a:p>
          <a:p>
            <a:pPr algn="ctr">
              <a:defRPr/>
            </a:pPr>
            <a:endParaRPr lang="pt-PT" sz="14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PT" sz="1500" b="1" dirty="0"/>
          </a:p>
        </p:txBody>
      </p:sp>
      <p:sp>
        <p:nvSpPr>
          <p:cNvPr id="12" name="5-Point Star 11"/>
          <p:cNvSpPr/>
          <p:nvPr/>
        </p:nvSpPr>
        <p:spPr>
          <a:xfrm>
            <a:off x="395288" y="1631950"/>
            <a:ext cx="366712" cy="301625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3" name="5-Point Star 12"/>
          <p:cNvSpPr/>
          <p:nvPr/>
        </p:nvSpPr>
        <p:spPr>
          <a:xfrm>
            <a:off x="3544888" y="1666875"/>
            <a:ext cx="365125" cy="301625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4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15" name="Rectângulo arredondado 14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pt-PT" dirty="0" err="1" smtClean="0"/>
              <a:t>Europe</a:t>
            </a:r>
            <a:r>
              <a:rPr lang="pt-PT" dirty="0" smtClean="0"/>
              <a:t> </a:t>
            </a:r>
            <a:r>
              <a:rPr lang="pt-PT" dirty="0" err="1" smtClean="0"/>
              <a:t>Enterprise</a:t>
            </a:r>
            <a:r>
              <a:rPr lang="pt-PT" dirty="0" smtClean="0"/>
              <a:t> Network</a:t>
            </a:r>
          </a:p>
          <a:p>
            <a:pPr lvl="1" eaLnBrk="1" hangingPunct="1"/>
            <a:endParaRPr lang="pt-PT" sz="2500" dirty="0" smtClean="0"/>
          </a:p>
          <a:p>
            <a:pPr lvl="1" eaLnBrk="1" hangingPunct="1"/>
            <a:r>
              <a:rPr lang="pt-PT" sz="2500" dirty="0" smtClean="0"/>
              <a:t>600+ entidades</a:t>
            </a:r>
            <a:endParaRPr lang="pt-PT" sz="2300" dirty="0" smtClean="0"/>
          </a:p>
          <a:p>
            <a:pPr lvl="1" eaLnBrk="1" hangingPunct="1"/>
            <a:r>
              <a:rPr lang="pt-PT" sz="2500" dirty="0" smtClean="0"/>
              <a:t>apoio (</a:t>
            </a:r>
            <a:r>
              <a:rPr lang="pt-PT" sz="2500" i="1" dirty="0" err="1" smtClean="0"/>
              <a:t>coaching</a:t>
            </a:r>
            <a:r>
              <a:rPr lang="pt-PT" sz="2500" dirty="0" smtClean="0"/>
              <a:t>)</a:t>
            </a:r>
          </a:p>
          <a:p>
            <a:pPr lvl="1" eaLnBrk="1" hangingPunct="1"/>
            <a:r>
              <a:rPr lang="pt-PT" sz="2500" b="1" dirty="0" smtClean="0"/>
              <a:t>grátis</a:t>
            </a:r>
          </a:p>
          <a:p>
            <a:pPr lvl="1" eaLnBrk="1" hangingPunct="1"/>
            <a:r>
              <a:rPr lang="pt-PT" sz="2500" dirty="0" smtClean="0"/>
              <a:t>50 países</a:t>
            </a:r>
          </a:p>
          <a:p>
            <a:pPr lvl="1" eaLnBrk="1" hangingPunct="1"/>
            <a:r>
              <a:rPr lang="pt-PT" sz="2500" dirty="0" smtClean="0"/>
              <a:t>2+ milhões de PME</a:t>
            </a:r>
          </a:p>
          <a:p>
            <a:pPr lvl="1" eaLnBrk="1" hangingPunct="1"/>
            <a:endParaRPr lang="pt-PT" sz="2500" b="1" dirty="0" smtClean="0"/>
          </a:p>
        </p:txBody>
      </p:sp>
      <p:pic>
        <p:nvPicPr>
          <p:cNvPr id="2662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" y="266579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COSME</a:t>
            </a:r>
            <a:endParaRPr lang="pt-PT" sz="3000" b="1" dirty="0">
              <a:effectLst/>
            </a:endParaRPr>
          </a:p>
        </p:txBody>
      </p:sp>
      <p:pic>
        <p:nvPicPr>
          <p:cNvPr id="26631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667000"/>
            <a:ext cx="323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1219200" y="6172200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dirty="0">
                <a:hlinkClick r:id="rId4" action="ppaction://hlinksldjump"/>
              </a:rPr>
              <a:t>COSME</a:t>
            </a:r>
            <a:endParaRPr lang="pt-PT" sz="2000" dirty="0"/>
          </a:p>
        </p:txBody>
      </p:sp>
      <p:sp>
        <p:nvSpPr>
          <p:cNvPr id="9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10" name="Rectângulo arredondado 9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572000"/>
          </a:xfrm>
        </p:spPr>
        <p:txBody>
          <a:bodyPr/>
          <a:lstStyle/>
          <a:p>
            <a:pPr eaLnBrk="1" hangingPunct="1"/>
            <a:r>
              <a:rPr lang="pt-PT" sz="2500" dirty="0" smtClean="0"/>
              <a:t>Portais online </a:t>
            </a:r>
          </a:p>
          <a:p>
            <a:pPr lvl="1" eaLnBrk="1" hangingPunct="1"/>
            <a:r>
              <a:rPr lang="pt-PT" sz="2100" dirty="0" smtClean="0">
                <a:hlinkClick r:id="rId2"/>
              </a:rPr>
              <a:t>A sua Europa</a:t>
            </a:r>
            <a:r>
              <a:rPr lang="pt-PT" sz="2100" dirty="0" smtClean="0"/>
              <a:t> (empresas)</a:t>
            </a:r>
          </a:p>
          <a:p>
            <a:pPr lvl="2" eaLnBrk="1" hangingPunct="1"/>
            <a:r>
              <a:rPr lang="pt-PT" sz="2100" dirty="0" smtClean="0"/>
              <a:t>aconselhamento gratuito</a:t>
            </a:r>
          </a:p>
          <a:p>
            <a:pPr lvl="2" eaLnBrk="1" hangingPunct="1"/>
            <a:r>
              <a:rPr lang="pt-PT" sz="2100" b="1" dirty="0" smtClean="0"/>
              <a:t>motor de busca de acesso ao financiamento</a:t>
            </a:r>
          </a:p>
          <a:p>
            <a:pPr lvl="2" eaLnBrk="1" hangingPunct="1"/>
            <a:endParaRPr lang="pt-PT" sz="900" b="1" dirty="0" smtClean="0"/>
          </a:p>
          <a:p>
            <a:pPr lvl="1" eaLnBrk="1" hangingPunct="1"/>
            <a:r>
              <a:rPr lang="pt-PT" sz="2100" dirty="0" smtClean="0">
                <a:hlinkClick r:id="rId3"/>
              </a:rPr>
              <a:t>Portal de internacionalização de PME</a:t>
            </a:r>
            <a:endParaRPr lang="pt-PT" sz="2100" dirty="0" smtClean="0"/>
          </a:p>
          <a:p>
            <a:pPr lvl="2" eaLnBrk="1" hangingPunct="1"/>
            <a:r>
              <a:rPr lang="pt-PT" sz="2100" dirty="0" err="1" smtClean="0"/>
              <a:t>info</a:t>
            </a:r>
            <a:r>
              <a:rPr lang="pt-PT" sz="2100" dirty="0" smtClean="0"/>
              <a:t> sobre mercados estrangeiros, </a:t>
            </a:r>
            <a:r>
              <a:rPr lang="pt-PT" sz="2100" b="1" dirty="0" smtClean="0"/>
              <a:t>base de dados </a:t>
            </a:r>
            <a:r>
              <a:rPr lang="pt-PT" sz="2100" dirty="0" smtClean="0"/>
              <a:t>de pontos de apoio no estrangeiro ligados ao EEN</a:t>
            </a:r>
          </a:p>
          <a:p>
            <a:pPr lvl="2" eaLnBrk="1" hangingPunct="1"/>
            <a:endParaRPr lang="pt-PT" sz="900" dirty="0" smtClean="0"/>
          </a:p>
          <a:p>
            <a:pPr lvl="1" eaLnBrk="1" hangingPunct="1"/>
            <a:r>
              <a:rPr lang="pt-PT" sz="2100" dirty="0" err="1" smtClean="0">
                <a:hlinkClick r:id="rId4"/>
              </a:rPr>
              <a:t>Helpdesk</a:t>
            </a:r>
            <a:r>
              <a:rPr lang="pt-PT" sz="2100" dirty="0" smtClean="0">
                <a:hlinkClick r:id="rId4"/>
              </a:rPr>
              <a:t> de Direito da Propriedade Intelectual</a:t>
            </a:r>
            <a:endParaRPr lang="pt-PT" sz="2100" dirty="0" smtClean="0"/>
          </a:p>
          <a:p>
            <a:pPr lvl="2" eaLnBrk="1" hangingPunct="1"/>
            <a:r>
              <a:rPr lang="pt-PT" sz="1900" dirty="0" err="1" smtClean="0"/>
              <a:t>helpdesks</a:t>
            </a:r>
            <a:r>
              <a:rPr lang="pt-PT" sz="1900" dirty="0" smtClean="0"/>
              <a:t> regionais, </a:t>
            </a:r>
            <a:r>
              <a:rPr lang="pt-PT" sz="1900" b="1" i="1" dirty="0" smtClean="0"/>
              <a:t>IP SME </a:t>
            </a:r>
            <a:r>
              <a:rPr lang="pt-PT" sz="1900" b="1" i="1" dirty="0" err="1" smtClean="0"/>
              <a:t>corner</a:t>
            </a:r>
            <a:r>
              <a:rPr lang="pt-PT" sz="1900" b="1" i="1" dirty="0" smtClean="0"/>
              <a:t> </a:t>
            </a:r>
            <a:r>
              <a:rPr lang="pt-PT" sz="1900" dirty="0" smtClean="0"/>
              <a:t>e </a:t>
            </a:r>
            <a:r>
              <a:rPr lang="pt-PT" sz="1900" b="1" dirty="0" smtClean="0"/>
              <a:t>“Rede de Embaixadores” </a:t>
            </a:r>
            <a:r>
              <a:rPr lang="pt-PT" sz="1900" dirty="0" smtClean="0"/>
              <a:t>(em </a:t>
            </a:r>
            <a:r>
              <a:rPr lang="pt-PT" sz="1900" dirty="0" err="1" smtClean="0"/>
              <a:t>coop</a:t>
            </a:r>
            <a:r>
              <a:rPr lang="pt-PT" sz="1900" dirty="0" smtClean="0"/>
              <a:t>. com o EEN)</a:t>
            </a:r>
            <a:endParaRPr lang="pt-PT" sz="1900" b="1" dirty="0" smtClean="0"/>
          </a:p>
        </p:txBody>
      </p:sp>
      <p:pic>
        <p:nvPicPr>
          <p:cNvPr id="27652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290855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COSME</a:t>
            </a:r>
            <a:endParaRPr lang="pt-PT" sz="3000" b="1" dirty="0">
              <a:effectLst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219200" y="6172200"/>
            <a:ext cx="111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2000" dirty="0">
                <a:hlinkClick r:id="rId6" action="ppaction://hlinksldjump"/>
              </a:rPr>
              <a:t>COSME</a:t>
            </a:r>
            <a:endParaRPr lang="pt-PT" sz="2000" dirty="0"/>
          </a:p>
        </p:txBody>
      </p:sp>
      <p:sp>
        <p:nvSpPr>
          <p:cNvPr id="9" name="Rectângulo arredondado 3">
            <a:hlinkClick r:id="rId7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10" name="Rectângulo arredondado 9">
            <a:hlinkClick r:id="rId8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Horizonte 2020 vs. COSME</a:t>
            </a:r>
            <a:endParaRPr lang="pt-PT" sz="3000" b="1" dirty="0"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5472" y="1635940"/>
            <a:ext cx="2362200" cy="457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pt-PT" sz="1600" b="1" dirty="0"/>
              <a:t>Horizonte 2020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20748" y="2321740"/>
            <a:ext cx="1600200" cy="633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dirty="0" err="1"/>
              <a:t>LTFIs</a:t>
            </a:r>
            <a:endParaRPr lang="pt-PT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136623" y="3236140"/>
            <a:ext cx="1600200" cy="633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dirty="0"/>
              <a:t>Instrumento PME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20748" y="4150540"/>
            <a:ext cx="1600200" cy="633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i="1" dirty="0" err="1"/>
              <a:t>Fast</a:t>
            </a:r>
            <a:r>
              <a:rPr lang="pt-PT" sz="1600" i="1" dirty="0"/>
              <a:t> </a:t>
            </a:r>
            <a:r>
              <a:rPr lang="pt-PT" sz="1600" i="1" dirty="0" err="1"/>
              <a:t>Track</a:t>
            </a:r>
            <a:r>
              <a:rPr lang="pt-PT" sz="1600" i="1" dirty="0"/>
              <a:t> to </a:t>
            </a:r>
            <a:r>
              <a:rPr lang="pt-PT" sz="1600" i="1" dirty="0" err="1"/>
              <a:t>Innovation</a:t>
            </a:r>
            <a:endParaRPr lang="pt-PT" sz="1600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20748" y="5141140"/>
            <a:ext cx="1600200" cy="633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dirty="0"/>
              <a:t>Desafios </a:t>
            </a:r>
            <a:r>
              <a:rPr lang="pt-PT" sz="1600" dirty="0" err="1"/>
              <a:t>Societais</a:t>
            </a:r>
            <a:endParaRPr lang="pt-PT" sz="16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4485684" y="1619756"/>
            <a:ext cx="2362200" cy="4572000"/>
            <a:chOff x="5068988" y="1692584"/>
            <a:chExt cx="2362200" cy="4572000"/>
          </a:xfrm>
        </p:grpSpPr>
        <p:sp>
          <p:nvSpPr>
            <p:cNvPr id="12" name="Rounded Rectangle 11"/>
            <p:cNvSpPr/>
            <p:nvPr/>
          </p:nvSpPr>
          <p:spPr>
            <a:xfrm>
              <a:off x="5068988" y="1692584"/>
              <a:ext cx="2362200" cy="4572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PT" sz="1600" b="1" dirty="0"/>
                <a:t>COSME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01252" y="2454584"/>
              <a:ext cx="1600200" cy="6334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400" dirty="0"/>
                <a:t>Europe </a:t>
              </a:r>
              <a:r>
                <a:rPr lang="pt-PT" sz="1400" dirty="0" err="1"/>
                <a:t>Enterprise</a:t>
              </a:r>
              <a:r>
                <a:rPr lang="pt-PT" sz="1400" dirty="0"/>
                <a:t> Network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474264" y="3573772"/>
              <a:ext cx="1600200" cy="6334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600" dirty="0"/>
                <a:t>Portais </a:t>
              </a:r>
              <a:r>
                <a:rPr lang="pt-PT" sz="1600" i="1" dirty="0"/>
                <a:t>online</a:t>
              </a:r>
              <a:endParaRPr lang="pt-PT" sz="16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474264" y="4740584"/>
              <a:ext cx="1600200" cy="63341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sz="1600" dirty="0" err="1"/>
                <a:t>EpJE</a:t>
              </a:r>
              <a:endParaRPr lang="pt-PT" sz="1600" dirty="0"/>
            </a:p>
          </p:txBody>
        </p:sp>
      </p:grpSp>
      <p:pic>
        <p:nvPicPr>
          <p:cNvPr id="1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2925272" y="3517128"/>
            <a:ext cx="1722928" cy="6334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dirty="0">
                <a:hlinkClick r:id="rId3" action="ppaction://hlinksldjump"/>
              </a:rPr>
              <a:t>Instrumentos </a:t>
            </a:r>
            <a:r>
              <a:rPr lang="pt-PT" sz="1600" dirty="0" smtClean="0">
                <a:hlinkClick r:id="rId3" action="ppaction://hlinksldjump"/>
              </a:rPr>
              <a:t>financeiros</a:t>
            </a:r>
            <a:endParaRPr lang="pt-PT" sz="1600" dirty="0" smtClean="0"/>
          </a:p>
        </p:txBody>
      </p:sp>
      <p:sp>
        <p:nvSpPr>
          <p:cNvPr id="22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23" name="Rectângulo arredondado 22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24" name="Rectângulo arredondado 3">
            <a:hlinkClick r:id="rId6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pt-PT" sz="2500" dirty="0" smtClean="0"/>
              <a:t>Quatro instrumentos financeiros:</a:t>
            </a:r>
          </a:p>
          <a:p>
            <a:pPr eaLnBrk="1" hangingPunct="1"/>
            <a:endParaRPr lang="pt-PT" sz="2500" dirty="0" smtClean="0"/>
          </a:p>
          <a:p>
            <a:pPr lvl="1" eaLnBrk="1" hangingPunct="1"/>
            <a:r>
              <a:rPr lang="pt-PT" sz="2100" i="1" dirty="0" err="1" smtClean="0"/>
              <a:t>Loan</a:t>
            </a:r>
            <a:r>
              <a:rPr lang="pt-PT" sz="2100" i="1" dirty="0" smtClean="0"/>
              <a:t> </a:t>
            </a:r>
            <a:r>
              <a:rPr lang="pt-PT" sz="2100" i="1" dirty="0" err="1" smtClean="0"/>
              <a:t>Guarantee</a:t>
            </a:r>
            <a:r>
              <a:rPr lang="pt-PT" sz="2100" i="1" dirty="0" smtClean="0"/>
              <a:t> </a:t>
            </a:r>
            <a:r>
              <a:rPr lang="pt-PT" sz="2100" i="1" dirty="0" err="1" smtClean="0"/>
              <a:t>Facility</a:t>
            </a:r>
            <a:r>
              <a:rPr lang="pt-PT" sz="2100" i="1" dirty="0" smtClean="0"/>
              <a:t> </a:t>
            </a:r>
            <a:r>
              <a:rPr lang="pt-PT" sz="2100" dirty="0" smtClean="0"/>
              <a:t>(LGF)</a:t>
            </a:r>
          </a:p>
          <a:p>
            <a:pPr lvl="1" eaLnBrk="1" hangingPunct="1"/>
            <a:r>
              <a:rPr lang="pt-PT" sz="2100" i="1" dirty="0" err="1" smtClean="0"/>
              <a:t>Equity</a:t>
            </a:r>
            <a:r>
              <a:rPr lang="pt-PT" sz="2100" i="1" dirty="0" smtClean="0"/>
              <a:t> </a:t>
            </a:r>
            <a:r>
              <a:rPr lang="pt-PT" sz="2100" i="1" dirty="0" err="1" smtClean="0"/>
              <a:t>Facility</a:t>
            </a:r>
            <a:r>
              <a:rPr lang="pt-PT" sz="2100" i="1" dirty="0" smtClean="0"/>
              <a:t> for </a:t>
            </a:r>
            <a:r>
              <a:rPr lang="pt-PT" sz="2100" i="1" dirty="0" err="1" smtClean="0"/>
              <a:t>Growth</a:t>
            </a:r>
            <a:r>
              <a:rPr lang="pt-PT" sz="2100" i="1" dirty="0" smtClean="0"/>
              <a:t> </a:t>
            </a:r>
            <a:r>
              <a:rPr lang="pt-PT" sz="2100" dirty="0" smtClean="0"/>
              <a:t>(EFG)</a:t>
            </a:r>
          </a:p>
          <a:p>
            <a:pPr lvl="1" eaLnBrk="1" hangingPunct="1"/>
            <a:r>
              <a:rPr lang="pt-PT" sz="2100" dirty="0" err="1" smtClean="0"/>
              <a:t>InnovFin</a:t>
            </a:r>
            <a:endParaRPr lang="pt-PT" sz="2100" dirty="0" smtClean="0"/>
          </a:p>
          <a:p>
            <a:pPr lvl="1" eaLnBrk="1" hangingPunct="1"/>
            <a:r>
              <a:rPr lang="pt-PT" sz="2100" dirty="0" err="1" smtClean="0"/>
              <a:t>EaSI</a:t>
            </a:r>
            <a:r>
              <a:rPr lang="pt-PT" sz="2100" dirty="0" smtClean="0"/>
              <a:t> (microfinanciamento)</a:t>
            </a:r>
          </a:p>
          <a:p>
            <a:pPr lvl="1" eaLnBrk="1" hangingPunct="1"/>
            <a:endParaRPr lang="pt-PT" sz="2100" dirty="0" smtClean="0"/>
          </a:p>
          <a:p>
            <a:pPr lvl="1" eaLnBrk="1" hangingPunct="1"/>
            <a:r>
              <a:rPr lang="pt-PT" sz="2100" dirty="0" smtClean="0"/>
              <a:t>mandatados pela Comissão</a:t>
            </a:r>
          </a:p>
          <a:p>
            <a:pPr lvl="1" eaLnBrk="1" hangingPunct="1"/>
            <a:r>
              <a:rPr lang="pt-PT" sz="2100" dirty="0" smtClean="0"/>
              <a:t>geridos pelo </a:t>
            </a:r>
            <a:r>
              <a:rPr lang="pt-PT" sz="2100" b="1" dirty="0" smtClean="0"/>
              <a:t>Fundo Europeu de Investimento</a:t>
            </a:r>
          </a:p>
          <a:p>
            <a:pPr lvl="1" eaLnBrk="1" hangingPunct="1"/>
            <a:r>
              <a:rPr lang="pt-PT" sz="2100" b="1" u="sng" dirty="0" smtClean="0"/>
              <a:t>UE não financia PME </a:t>
            </a:r>
            <a:r>
              <a:rPr lang="pt-PT" sz="2100" b="1" u="sng" dirty="0" err="1" smtClean="0"/>
              <a:t>directamente</a:t>
            </a:r>
            <a:r>
              <a:rPr lang="pt-PT" sz="2100" b="1" u="sng" dirty="0" smtClean="0"/>
              <a:t>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Acesso ao financiamento da UE</a:t>
            </a:r>
            <a:endParaRPr lang="pt-PT" sz="3000" b="1" dirty="0">
              <a:effectLst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9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10" name="Rectângulo arredondado 9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6781800" cy="4572000"/>
          </a:xfrm>
        </p:spPr>
        <p:txBody>
          <a:bodyPr/>
          <a:lstStyle/>
          <a:p>
            <a:r>
              <a:rPr lang="pt-PT" i="1" dirty="0" err="1" smtClean="0"/>
              <a:t>Loan</a:t>
            </a:r>
            <a:r>
              <a:rPr lang="pt-PT" i="1" dirty="0" smtClean="0"/>
              <a:t> </a:t>
            </a:r>
            <a:r>
              <a:rPr lang="pt-PT" i="1" dirty="0" err="1" smtClean="0"/>
              <a:t>Guarantee</a:t>
            </a:r>
            <a:r>
              <a:rPr lang="pt-PT" i="1" dirty="0" smtClean="0"/>
              <a:t> </a:t>
            </a:r>
            <a:r>
              <a:rPr lang="pt-PT" i="1" dirty="0" err="1" smtClean="0"/>
              <a:t>Facility</a:t>
            </a:r>
            <a:endParaRPr lang="pt-PT" i="1" dirty="0" smtClean="0"/>
          </a:p>
          <a:p>
            <a:pPr lvl="1"/>
            <a:endParaRPr lang="pt-PT" i="1" dirty="0"/>
          </a:p>
          <a:p>
            <a:pPr lvl="1"/>
            <a:r>
              <a:rPr lang="pt-PT" dirty="0" smtClean="0"/>
              <a:t>oferece </a:t>
            </a:r>
            <a:r>
              <a:rPr lang="pt-PT" b="1" dirty="0" smtClean="0"/>
              <a:t>garantias </a:t>
            </a:r>
            <a:r>
              <a:rPr lang="pt-PT" dirty="0" smtClean="0"/>
              <a:t>e </a:t>
            </a:r>
            <a:r>
              <a:rPr lang="pt-PT" b="1" dirty="0" err="1" smtClean="0"/>
              <a:t>contra-garantias</a:t>
            </a:r>
            <a:r>
              <a:rPr lang="pt-PT" b="1" dirty="0" smtClean="0"/>
              <a:t> </a:t>
            </a:r>
            <a:r>
              <a:rPr lang="pt-PT" dirty="0" smtClean="0"/>
              <a:t>a instituições financeiras que tenham um acordo com o FEI e que emprestem capital a PME</a:t>
            </a:r>
          </a:p>
          <a:p>
            <a:pPr lvl="1"/>
            <a:endParaRPr lang="pt-PT" dirty="0"/>
          </a:p>
          <a:p>
            <a:pPr lvl="1"/>
            <a:r>
              <a:rPr lang="pt-PT" dirty="0" smtClean="0"/>
              <a:t>enquadra-se no programa COSME</a:t>
            </a:r>
          </a:p>
          <a:p>
            <a:pPr lvl="1"/>
            <a:endParaRPr lang="pt-PT" dirty="0" smtClean="0"/>
          </a:p>
          <a:p>
            <a:pPr lvl="1"/>
            <a:endParaRPr lang="pt-PT" i="1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Acesso ao financiamento da UE</a:t>
            </a:r>
            <a:endParaRPr lang="pt-PT" sz="3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6781800" cy="4572000"/>
          </a:xfrm>
        </p:spPr>
        <p:txBody>
          <a:bodyPr/>
          <a:lstStyle/>
          <a:p>
            <a:r>
              <a:rPr lang="pt-PT" i="1" dirty="0" err="1" smtClean="0"/>
              <a:t>Equity</a:t>
            </a:r>
            <a:r>
              <a:rPr lang="pt-PT" i="1" dirty="0" smtClean="0"/>
              <a:t> </a:t>
            </a:r>
            <a:r>
              <a:rPr lang="pt-PT" i="1" dirty="0" err="1" smtClean="0"/>
              <a:t>Facility</a:t>
            </a:r>
            <a:r>
              <a:rPr lang="pt-PT" i="1" dirty="0" smtClean="0"/>
              <a:t> for </a:t>
            </a:r>
            <a:r>
              <a:rPr lang="pt-PT" i="1" dirty="0" err="1" smtClean="0"/>
              <a:t>Growth</a:t>
            </a:r>
            <a:endParaRPr lang="pt-PT" i="1" dirty="0" smtClean="0"/>
          </a:p>
          <a:p>
            <a:pPr lvl="1"/>
            <a:endParaRPr lang="pt-PT" i="1" dirty="0"/>
          </a:p>
          <a:p>
            <a:pPr lvl="1"/>
            <a:r>
              <a:rPr lang="pt-PT" dirty="0" smtClean="0"/>
              <a:t>comparticipação da UE em </a:t>
            </a:r>
            <a:r>
              <a:rPr lang="pt-PT" b="1" dirty="0" smtClean="0"/>
              <a:t>fundos de capital de risco </a:t>
            </a:r>
            <a:r>
              <a:rPr lang="pt-PT" dirty="0" smtClean="0"/>
              <a:t>com tenham um acordo com o FEI e que invistam em PME</a:t>
            </a:r>
          </a:p>
          <a:p>
            <a:pPr lvl="1"/>
            <a:endParaRPr lang="pt-PT" dirty="0"/>
          </a:p>
          <a:p>
            <a:pPr lvl="1"/>
            <a:r>
              <a:rPr lang="pt-PT" dirty="0" smtClean="0"/>
              <a:t>enquadra-se no programa COSME</a:t>
            </a:r>
            <a:endParaRPr lang="pt-PT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Acesso ao financiamento da UE</a:t>
            </a:r>
            <a:endParaRPr lang="pt-PT" sz="3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9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2416"/>
            <a:ext cx="8229600" cy="4572000"/>
          </a:xfrm>
        </p:spPr>
        <p:txBody>
          <a:bodyPr/>
          <a:lstStyle/>
          <a:p>
            <a:r>
              <a:rPr lang="pt-PT" dirty="0" err="1" smtClean="0"/>
              <a:t>InnovFin</a:t>
            </a:r>
            <a:endParaRPr lang="pt-PT" dirty="0" smtClean="0"/>
          </a:p>
          <a:p>
            <a:endParaRPr lang="pt-PT" sz="1500" dirty="0"/>
          </a:p>
          <a:p>
            <a:pPr lvl="1"/>
            <a:r>
              <a:rPr lang="pt-PT" dirty="0" smtClean="0"/>
              <a:t>enquadra-se no H2020: </a:t>
            </a:r>
            <a:r>
              <a:rPr lang="pt-PT" b="1" dirty="0" smtClean="0"/>
              <a:t>inovação</a:t>
            </a:r>
          </a:p>
          <a:p>
            <a:pPr lvl="1"/>
            <a:endParaRPr lang="pt-PT" b="1" dirty="0"/>
          </a:p>
          <a:p>
            <a:pPr lvl="1"/>
            <a:r>
              <a:rPr lang="pt-PT" dirty="0" smtClean="0"/>
              <a:t>estrutura semelhante aos anteriores:</a:t>
            </a:r>
          </a:p>
          <a:p>
            <a:pPr lvl="2"/>
            <a:r>
              <a:rPr lang="pt-PT" dirty="0" smtClean="0"/>
              <a:t>garantias: </a:t>
            </a:r>
            <a:r>
              <a:rPr lang="pt-PT" i="1" dirty="0" smtClean="0"/>
              <a:t>SME </a:t>
            </a:r>
            <a:r>
              <a:rPr lang="pt-PT" i="1" dirty="0" err="1" smtClean="0"/>
              <a:t>Guarantee</a:t>
            </a:r>
            <a:r>
              <a:rPr lang="pt-PT" i="1" dirty="0" smtClean="0"/>
              <a:t> </a:t>
            </a:r>
            <a:r>
              <a:rPr lang="pt-PT" i="1" dirty="0" err="1" smtClean="0"/>
              <a:t>Facility</a:t>
            </a:r>
            <a:endParaRPr lang="pt-PT" i="1" dirty="0" smtClean="0"/>
          </a:p>
          <a:p>
            <a:pPr lvl="2"/>
            <a:r>
              <a:rPr lang="pt-PT" dirty="0" smtClean="0"/>
              <a:t>investimentos de capital: </a:t>
            </a:r>
            <a:r>
              <a:rPr lang="pt-PT" i="1" dirty="0" smtClean="0"/>
              <a:t>SME Venture Capital </a:t>
            </a:r>
            <a:r>
              <a:rPr lang="pt-PT" i="1" dirty="0" err="1" smtClean="0"/>
              <a:t>Facility</a:t>
            </a:r>
            <a:endParaRPr lang="pt-PT" i="1" dirty="0" smtClean="0"/>
          </a:p>
          <a:p>
            <a:pPr lvl="1"/>
            <a:endParaRPr lang="pt-PT" i="1" dirty="0" smtClean="0"/>
          </a:p>
          <a:p>
            <a:pPr lvl="1"/>
            <a:r>
              <a:rPr lang="pt-PT" dirty="0" smtClean="0"/>
              <a:t>orçamento mais elevado</a:t>
            </a:r>
            <a:endParaRPr lang="pt-PT" dirty="0"/>
          </a:p>
          <a:p>
            <a:pPr lvl="1"/>
            <a:endParaRPr lang="pt-PT" dirty="0"/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Acesso ao financiamento da UE</a:t>
            </a:r>
            <a:endParaRPr lang="pt-PT" sz="3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3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015"/>
            <a:ext cx="8229600" cy="4572000"/>
          </a:xfrm>
        </p:spPr>
        <p:txBody>
          <a:bodyPr/>
          <a:lstStyle/>
          <a:p>
            <a:r>
              <a:rPr lang="pt-PT" dirty="0" smtClean="0"/>
              <a:t>Microfinanciamento</a:t>
            </a:r>
          </a:p>
          <a:p>
            <a:pPr lvl="1"/>
            <a:endParaRPr lang="pt-PT" dirty="0"/>
          </a:p>
          <a:p>
            <a:pPr lvl="1"/>
            <a:r>
              <a:rPr lang="pt-PT" dirty="0"/>
              <a:t>f</a:t>
            </a:r>
            <a:r>
              <a:rPr lang="pt-PT" dirty="0" smtClean="0"/>
              <a:t>inalidade social</a:t>
            </a:r>
          </a:p>
          <a:p>
            <a:pPr lvl="1"/>
            <a:r>
              <a:rPr lang="pt-PT" dirty="0" smtClean="0"/>
              <a:t>2 programas:</a:t>
            </a:r>
          </a:p>
          <a:p>
            <a:pPr lvl="2"/>
            <a:r>
              <a:rPr lang="pt-PT" b="1" dirty="0" smtClean="0"/>
              <a:t>Programa PROGRESS </a:t>
            </a:r>
            <a:r>
              <a:rPr lang="pt-PT" sz="2000" dirty="0" smtClean="0"/>
              <a:t>(até 2016)</a:t>
            </a:r>
            <a:endParaRPr lang="pt-PT" sz="2000" b="1" dirty="0" smtClean="0"/>
          </a:p>
          <a:p>
            <a:pPr lvl="2"/>
            <a:r>
              <a:rPr lang="pt-PT" b="1" dirty="0" smtClean="0"/>
              <a:t>Programa para o Emprego e Inclusão Social (</a:t>
            </a:r>
            <a:r>
              <a:rPr lang="pt-PT" b="1" dirty="0" err="1" smtClean="0"/>
              <a:t>EaSI</a:t>
            </a:r>
            <a:r>
              <a:rPr lang="pt-PT" b="1" dirty="0" smtClean="0"/>
              <a:t>)</a:t>
            </a:r>
          </a:p>
          <a:p>
            <a:pPr lvl="1"/>
            <a:r>
              <a:rPr lang="pt-PT" sz="2500" dirty="0" smtClean="0"/>
              <a:t>ênfase na circunstância social do beneficiário</a:t>
            </a:r>
          </a:p>
          <a:p>
            <a:pPr lvl="1"/>
            <a:r>
              <a:rPr lang="pt-PT" sz="2500" dirty="0" err="1" smtClean="0"/>
              <a:t>EaSI</a:t>
            </a:r>
            <a:r>
              <a:rPr lang="pt-PT" sz="2500" dirty="0" smtClean="0"/>
              <a:t>: </a:t>
            </a:r>
            <a:r>
              <a:rPr lang="pt-PT" sz="2500" b="1" dirty="0" smtClean="0"/>
              <a:t>empreendedorismo social</a:t>
            </a:r>
            <a:endParaRPr lang="pt-PT" sz="2500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Acesso ao financiamento da UE</a:t>
            </a:r>
            <a:endParaRPr lang="pt-PT" sz="3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6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Índice</a:t>
            </a:r>
            <a:endParaRPr lang="pt-PT" sz="30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8195" name="Marcador de Posição de Conteúdo 2"/>
          <p:cNvSpPr txBox="1">
            <a:spLocks/>
          </p:cNvSpPr>
          <p:nvPr/>
        </p:nvSpPr>
        <p:spPr bwMode="auto">
          <a:xfrm>
            <a:off x="609600" y="1219200"/>
            <a:ext cx="82296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pt-PT" altLang="pt-PT" sz="2500" dirty="0" smtClean="0"/>
              <a:t>	</a:t>
            </a:r>
            <a:r>
              <a:rPr lang="pt-PT" altLang="pt-PT" sz="2100" b="1" dirty="0" smtClean="0"/>
              <a:t>Parte i. </a:t>
            </a:r>
            <a:r>
              <a:rPr lang="pt-PT" altLang="pt-PT" sz="2100" i="1" dirty="0" smtClean="0"/>
              <a:t>Programas existentes</a:t>
            </a:r>
            <a:endParaRPr lang="pt-PT" altLang="pt-PT" sz="2100" dirty="0" smtClean="0"/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pt-PT" altLang="pt-PT" sz="2100" dirty="0" smtClean="0">
                <a:hlinkClick r:id="rId3" action="ppaction://hlinksldjump"/>
              </a:rPr>
              <a:t>O </a:t>
            </a:r>
            <a:r>
              <a:rPr lang="pt-PT" altLang="pt-PT" sz="2100" dirty="0">
                <a:hlinkClick r:id="rId3" action="ppaction://hlinksldjump"/>
              </a:rPr>
              <a:t>que é uma PME para a União Europeia?</a:t>
            </a:r>
            <a:endParaRPr lang="pt-PT" altLang="pt-PT" sz="2100" dirty="0"/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pt-PT" altLang="pt-PT" sz="2100" dirty="0">
                <a:hlinkClick r:id="rId4" action="ppaction://hlinksldjump"/>
              </a:rPr>
              <a:t>Panorama dos programas existentes</a:t>
            </a:r>
            <a:endParaRPr lang="pt-PT" altLang="pt-PT" sz="2100" dirty="0"/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pt-PT" altLang="pt-PT" sz="2100" dirty="0">
                <a:hlinkClick r:id="rId5" action="ppaction://hlinksldjump"/>
              </a:rPr>
              <a:t>Horizonte 2020</a:t>
            </a:r>
            <a:endParaRPr lang="pt-PT" altLang="pt-PT" sz="2100" dirty="0"/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pt-PT" altLang="pt-PT" sz="2100" dirty="0">
                <a:hlinkClick r:id="rId6" action="ppaction://hlinksldjump"/>
              </a:rPr>
              <a:t>COSME</a:t>
            </a:r>
            <a:endParaRPr lang="pt-PT" altLang="pt-PT" sz="2100" dirty="0"/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pt-PT" altLang="pt-PT" sz="2100" dirty="0">
                <a:hlinkClick r:id="rId7" action="ppaction://hlinksldjump"/>
              </a:rPr>
              <a:t>Acesso ao </a:t>
            </a:r>
            <a:r>
              <a:rPr lang="pt-PT" altLang="pt-PT" sz="2100" dirty="0" smtClean="0">
                <a:hlinkClick r:id="rId7" action="ppaction://hlinksldjump"/>
              </a:rPr>
              <a:t>financiamento</a:t>
            </a:r>
            <a:endParaRPr lang="pt-PT" altLang="pt-PT" sz="2100" dirty="0" smtClean="0"/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endParaRPr lang="pt-PT" altLang="pt-PT" sz="1500" dirty="0" smtClean="0"/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pt-PT" altLang="pt-PT" sz="2100" b="1" dirty="0" smtClean="0"/>
              <a:t>Parte </a:t>
            </a:r>
            <a:r>
              <a:rPr lang="pt-PT" altLang="pt-PT" sz="2100" b="1" dirty="0" err="1" smtClean="0"/>
              <a:t>ii</a:t>
            </a:r>
            <a:r>
              <a:rPr lang="pt-PT" altLang="pt-PT" sz="2100" b="1" dirty="0" smtClean="0"/>
              <a:t>. </a:t>
            </a:r>
            <a:r>
              <a:rPr lang="pt-PT" altLang="pt-PT" sz="2100" i="1" dirty="0" smtClean="0"/>
              <a:t>Informações práticas</a:t>
            </a:r>
            <a:endParaRPr lang="pt-PT" altLang="pt-PT" sz="2100" b="1" dirty="0"/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pt-PT" altLang="pt-PT" sz="2100" dirty="0">
                <a:hlinkClick r:id="rId8" action="ppaction://hlinksldjump"/>
              </a:rPr>
              <a:t>Contactos úteis</a:t>
            </a:r>
            <a:endParaRPr lang="pt-PT" altLang="pt-PT" sz="2100" dirty="0"/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pt-PT" altLang="pt-PT" sz="2100" dirty="0">
                <a:hlinkClick r:id="rId9" action="ppaction://hlinksldjump"/>
              </a:rPr>
              <a:t>Documentação de apoio</a:t>
            </a:r>
            <a:endParaRPr lang="pt-PT" altLang="pt-PT" sz="2100" dirty="0"/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pt-PT" altLang="pt-PT" sz="2100" dirty="0"/>
              <a:t>Como aceder?</a:t>
            </a:r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pt-PT" altLang="pt-PT" sz="2100" dirty="0" err="1" smtClean="0"/>
              <a:t>Participant</a:t>
            </a:r>
            <a:r>
              <a:rPr lang="pt-PT" altLang="pt-PT" sz="2100" dirty="0" smtClean="0"/>
              <a:t> Portal (Horizonte 2020)</a:t>
            </a:r>
            <a:endParaRPr lang="pt-PT" altLang="pt-PT" sz="2100" dirty="0"/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pt-PT" altLang="pt-PT" sz="2100" dirty="0" smtClean="0"/>
              <a:t>COSME</a:t>
            </a:r>
            <a:endParaRPr lang="pt-PT" altLang="pt-PT" sz="2100" dirty="0"/>
          </a:p>
          <a:p>
            <a:pPr marL="822325" lvl="1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pt-PT" altLang="pt-PT" sz="2100" dirty="0"/>
              <a:t>Acesso ao financiamento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7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6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Acesso ao financiamento da UE</a:t>
            </a:r>
            <a:endParaRPr lang="pt-PT" sz="3000" b="1" dirty="0">
              <a:effectLst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28015"/>
            <a:ext cx="6477000" cy="4572000"/>
          </a:xfrm>
        </p:spPr>
        <p:txBody>
          <a:bodyPr/>
          <a:lstStyle/>
          <a:p>
            <a:r>
              <a:rPr lang="pt-PT" dirty="0" smtClean="0"/>
              <a:t>Motor de busca de todos os intermediários financeiros com acordo com o FEI:</a:t>
            </a:r>
          </a:p>
          <a:p>
            <a:endParaRPr lang="pt-PT" dirty="0"/>
          </a:p>
          <a:p>
            <a:pPr lvl="1"/>
            <a:r>
              <a:rPr lang="pt-PT" dirty="0" smtClean="0">
                <a:hlinkClick r:id="rId7"/>
              </a:rPr>
              <a:t>Acesso ao financiamento</a:t>
            </a:r>
            <a:endParaRPr lang="pt-PT" dirty="0" smtClean="0"/>
          </a:p>
          <a:p>
            <a:pPr marL="536575" lvl="1" indent="0">
              <a:buNone/>
            </a:pPr>
            <a:r>
              <a:rPr lang="pt-PT" sz="2100" dirty="0" smtClean="0"/>
              <a:t>	</a:t>
            </a:r>
            <a:r>
              <a:rPr lang="pt-PT" sz="1800" dirty="0" smtClean="0"/>
              <a:t>(</a:t>
            </a:r>
            <a:r>
              <a:rPr lang="pt-PT" sz="1800" i="1" dirty="0" smtClean="0"/>
              <a:t>portal A sua Europa)</a:t>
            </a:r>
            <a:endParaRPr lang="pt-PT" sz="1800" i="1" dirty="0"/>
          </a:p>
          <a:p>
            <a:pPr lvl="1"/>
            <a:endParaRPr lang="pt-PT" sz="2100" dirty="0"/>
          </a:p>
        </p:txBody>
      </p:sp>
    </p:spTree>
    <p:extLst>
      <p:ext uri="{BB962C8B-B14F-4D97-AF65-F5344CB8AC3E}">
        <p14:creationId xmlns:p14="http://schemas.microsoft.com/office/powerpoint/2010/main" xmlns="" val="37173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7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6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251528" y="304800"/>
            <a:ext cx="2819400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/>
              <a:t>	</a:t>
            </a:r>
            <a:r>
              <a:rPr lang="pt-PT" dirty="0" smtClean="0"/>
              <a:t>		</a:t>
            </a:r>
          </a:p>
          <a:p>
            <a:r>
              <a:rPr lang="pt-PT" sz="1600" dirty="0"/>
              <a:t>	</a:t>
            </a:r>
            <a:r>
              <a:rPr lang="pt-PT" sz="1600" dirty="0" smtClean="0"/>
              <a:t>Empreendedor</a:t>
            </a:r>
            <a:r>
              <a:rPr lang="pt-PT" sz="1600" i="1" dirty="0" smtClean="0"/>
              <a:t>		 			</a:t>
            </a:r>
            <a:endParaRPr lang="pt-PT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051" y="432675"/>
            <a:ext cx="653399" cy="111716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199052" y="330636"/>
            <a:ext cx="3377076" cy="14219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/>
              <a:t>Instrumento PME (fase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/>
              <a:t>Erasmus para Jovens Empreendedores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/>
              <a:t>EEN (</a:t>
            </a:r>
            <a:r>
              <a:rPr lang="pt-PT" sz="1400" dirty="0" err="1" smtClean="0"/>
              <a:t>coaching</a:t>
            </a:r>
            <a:r>
              <a:rPr lang="pt-PT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/>
              <a:t>COSME (subvenções sectores estratégicos)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500" dirty="0"/>
          </a:p>
        </p:txBody>
      </p:sp>
      <p:sp>
        <p:nvSpPr>
          <p:cNvPr id="15" name="Rounded Rectangle 14"/>
          <p:cNvSpPr/>
          <p:nvPr/>
        </p:nvSpPr>
        <p:spPr>
          <a:xfrm>
            <a:off x="251528" y="1832172"/>
            <a:ext cx="2819400" cy="1447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dirty="0" smtClean="0"/>
              <a:t>	</a:t>
            </a:r>
            <a:r>
              <a:rPr lang="pt-PT" sz="1600" i="1" dirty="0" smtClean="0"/>
              <a:t>	</a:t>
            </a:r>
            <a:endParaRPr lang="pt-PT" sz="1600" i="1" dirty="0"/>
          </a:p>
          <a:p>
            <a:r>
              <a:rPr lang="pt-PT" sz="1600" i="1" dirty="0" smtClean="0"/>
              <a:t>	  </a:t>
            </a:r>
            <a:r>
              <a:rPr lang="pt-PT" sz="1600" dirty="0" smtClean="0"/>
              <a:t>PME  jovem</a:t>
            </a:r>
            <a:r>
              <a:rPr lang="pt-PT" sz="1600" i="1" dirty="0" smtClean="0"/>
              <a:t>		</a:t>
            </a:r>
            <a:endParaRPr lang="pt-P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12" y="1784968"/>
            <a:ext cx="1447800" cy="14478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99052" y="1828800"/>
            <a:ext cx="1688538" cy="14219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pt-PT" sz="1400" i="1" dirty="0" smtClean="0"/>
              <a:t>Instrumento PME (fase 1)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PT" sz="1400" i="1" dirty="0" smtClean="0"/>
              <a:t>Desafios </a:t>
            </a:r>
            <a:r>
              <a:rPr lang="pt-PT" sz="1400" i="1" dirty="0" err="1" smtClean="0"/>
              <a:t>Societais</a:t>
            </a:r>
            <a:endParaRPr lang="pt-PT" sz="1400" i="1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pt-PT" sz="1400" i="1" dirty="0" err="1" smtClean="0"/>
              <a:t>Eurostars</a:t>
            </a:r>
            <a:endParaRPr lang="pt-PT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i="1" dirty="0"/>
          </a:p>
        </p:txBody>
      </p:sp>
      <p:sp>
        <p:nvSpPr>
          <p:cNvPr id="18" name="Rounded Rectangle 17"/>
          <p:cNvSpPr/>
          <p:nvPr/>
        </p:nvSpPr>
        <p:spPr>
          <a:xfrm>
            <a:off x="4919958" y="1832172"/>
            <a:ext cx="1656170" cy="14219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300" dirty="0" smtClean="0"/>
              <a:t>EEN (</a:t>
            </a:r>
            <a:r>
              <a:rPr lang="pt-PT" sz="1300" dirty="0" err="1" smtClean="0"/>
              <a:t>coaching</a:t>
            </a:r>
            <a:r>
              <a:rPr lang="pt-PT" sz="1300" dirty="0" smtClean="0"/>
              <a:t>)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300" dirty="0" smtClean="0"/>
              <a:t>COSME (</a:t>
            </a:r>
            <a:r>
              <a:rPr lang="pt-PT" sz="1300" dirty="0" err="1" smtClean="0"/>
              <a:t>subv</a:t>
            </a:r>
            <a:r>
              <a:rPr lang="pt-PT" sz="1300" dirty="0" smtClean="0"/>
              <a:t>. e acesso a mercados)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300" dirty="0" err="1" smtClean="0"/>
              <a:t>EpJE</a:t>
            </a:r>
            <a:endParaRPr lang="pt-PT" sz="1300" dirty="0" smtClean="0"/>
          </a:p>
        </p:txBody>
      </p:sp>
      <p:sp>
        <p:nvSpPr>
          <p:cNvPr id="19" name="Rounded Rectangle 18"/>
          <p:cNvSpPr/>
          <p:nvPr/>
        </p:nvSpPr>
        <p:spPr>
          <a:xfrm>
            <a:off x="251528" y="3359544"/>
            <a:ext cx="2819400" cy="1447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dirty="0" smtClean="0"/>
              <a:t>	</a:t>
            </a:r>
            <a:r>
              <a:rPr lang="pt-PT" sz="1600" i="1" dirty="0" smtClean="0"/>
              <a:t>	</a:t>
            </a:r>
            <a:endParaRPr lang="pt-PT" sz="1600" i="1" dirty="0"/>
          </a:p>
          <a:p>
            <a:r>
              <a:rPr lang="pt-PT" sz="1600" i="1" dirty="0" smtClean="0"/>
              <a:t>	          </a:t>
            </a:r>
            <a:r>
              <a:rPr lang="pt-PT" sz="1600" dirty="0" smtClean="0"/>
              <a:t>PME</a:t>
            </a:r>
          </a:p>
          <a:p>
            <a:r>
              <a:rPr lang="pt-PT" sz="1600" dirty="0"/>
              <a:t>	 </a:t>
            </a:r>
            <a:r>
              <a:rPr lang="pt-PT" sz="1600" dirty="0" smtClean="0"/>
              <a:t>         </a:t>
            </a:r>
            <a:r>
              <a:rPr lang="pt-PT" sz="1200" dirty="0" smtClean="0"/>
              <a:t>consolidada</a:t>
            </a:r>
            <a:endParaRPr lang="pt-PT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44" y="3657600"/>
            <a:ext cx="1520643" cy="758041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199052" y="3359544"/>
            <a:ext cx="1688538" cy="1447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400" i="1" dirty="0" smtClean="0"/>
              <a:t>LTFI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200" i="1" dirty="0" smtClean="0"/>
              <a:t>Instrumento PME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400" i="1" dirty="0" smtClean="0"/>
              <a:t>FTI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400" i="1" dirty="0" smtClean="0"/>
              <a:t>Desafios </a:t>
            </a:r>
            <a:r>
              <a:rPr lang="pt-PT" sz="1400" i="1" dirty="0" err="1" smtClean="0"/>
              <a:t>Societais</a:t>
            </a:r>
            <a:endParaRPr lang="pt-PT" sz="1400" i="1" dirty="0" smtClean="0"/>
          </a:p>
          <a:p>
            <a:pPr marL="107950" indent="-107950">
              <a:buFont typeface="Arial" panose="020B0604020202020204" pitchFamily="34" charset="0"/>
              <a:buChar char="•"/>
            </a:pPr>
            <a:endParaRPr lang="pt-PT" sz="1400" i="1" dirty="0" smtClean="0"/>
          </a:p>
          <a:p>
            <a:pPr marL="196850" indent="-196850">
              <a:buFont typeface="Arial" panose="020B0604020202020204" pitchFamily="34" charset="0"/>
              <a:buChar char="•"/>
            </a:pPr>
            <a:endParaRPr lang="pt-PT" sz="1400" i="1" dirty="0" smtClean="0"/>
          </a:p>
          <a:p>
            <a:pPr marL="196850" indent="-196850">
              <a:buFont typeface="Arial" panose="020B0604020202020204" pitchFamily="34" charset="0"/>
              <a:buChar char="•"/>
            </a:pPr>
            <a:endParaRPr lang="pt-PT" sz="1400" i="1" dirty="0" smtClean="0"/>
          </a:p>
          <a:p>
            <a:pPr marL="196850" indent="-196850">
              <a:buFont typeface="Arial" panose="020B0604020202020204" pitchFamily="34" charset="0"/>
              <a:buChar char="•"/>
            </a:pPr>
            <a:endParaRPr lang="pt-PT" sz="1400" i="1" dirty="0"/>
          </a:p>
        </p:txBody>
      </p:sp>
      <p:sp>
        <p:nvSpPr>
          <p:cNvPr id="22" name="Rounded Rectangle 21"/>
          <p:cNvSpPr/>
          <p:nvPr/>
        </p:nvSpPr>
        <p:spPr>
          <a:xfrm>
            <a:off x="4919958" y="3359544"/>
            <a:ext cx="1688538" cy="1447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400" dirty="0" smtClean="0"/>
              <a:t>EEN </a:t>
            </a:r>
            <a:r>
              <a:rPr lang="pt-PT" sz="900" dirty="0" smtClean="0"/>
              <a:t>(internacionalização)</a:t>
            </a:r>
          </a:p>
          <a:p>
            <a:pPr marL="107950" indent="-107950">
              <a:buFont typeface="Arial" panose="020B0604020202020204" pitchFamily="34" charset="0"/>
              <a:buChar char="•"/>
            </a:pPr>
            <a:r>
              <a:rPr lang="pt-PT" sz="1300" dirty="0" smtClean="0"/>
              <a:t>COSME (</a:t>
            </a:r>
            <a:r>
              <a:rPr lang="pt-PT" sz="1300" dirty="0" err="1" smtClean="0"/>
              <a:t>subv</a:t>
            </a:r>
            <a:r>
              <a:rPr lang="pt-PT" sz="1300" dirty="0" smtClean="0"/>
              <a:t>. e acesso a mercados) </a:t>
            </a:r>
          </a:p>
          <a:p>
            <a:pPr marL="196850" indent="-196850">
              <a:buFont typeface="Arial" panose="020B0604020202020204" pitchFamily="34" charset="0"/>
              <a:buChar char="•"/>
            </a:pPr>
            <a:endParaRPr lang="pt-PT" sz="1400" i="1" dirty="0" smtClean="0"/>
          </a:p>
          <a:p>
            <a:pPr marL="196850" indent="-196850">
              <a:buFont typeface="Arial" panose="020B0604020202020204" pitchFamily="34" charset="0"/>
              <a:buChar char="•"/>
            </a:pPr>
            <a:endParaRPr lang="pt-PT" sz="1400" i="1" dirty="0" smtClean="0"/>
          </a:p>
          <a:p>
            <a:pPr marL="196850" indent="-196850">
              <a:buFont typeface="Arial" panose="020B0604020202020204" pitchFamily="34" charset="0"/>
              <a:buChar char="•"/>
            </a:pPr>
            <a:endParaRPr lang="pt-PT" sz="1400" i="1" dirty="0"/>
          </a:p>
        </p:txBody>
      </p:sp>
      <p:sp>
        <p:nvSpPr>
          <p:cNvPr id="23" name="Rounded Rectangle 22"/>
          <p:cNvSpPr/>
          <p:nvPr/>
        </p:nvSpPr>
        <p:spPr>
          <a:xfrm>
            <a:off x="304944" y="4888629"/>
            <a:ext cx="2765984" cy="1447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PT" dirty="0" smtClean="0"/>
              <a:t>	</a:t>
            </a:r>
            <a:r>
              <a:rPr lang="pt-PT" sz="1600" i="1" dirty="0" smtClean="0"/>
              <a:t>	</a:t>
            </a:r>
            <a:endParaRPr lang="pt-PT" sz="1600" i="1" dirty="0"/>
          </a:p>
          <a:p>
            <a:r>
              <a:rPr lang="pt-PT" sz="1600" i="1" dirty="0" smtClean="0"/>
              <a:t>	 </a:t>
            </a:r>
            <a:r>
              <a:rPr lang="pt-PT" sz="1600" dirty="0" smtClean="0"/>
              <a:t>Sector público</a:t>
            </a:r>
            <a:endParaRPr lang="pt-PT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051" y="5105400"/>
            <a:ext cx="960722" cy="918811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199052" y="4888629"/>
            <a:ext cx="3377076" cy="14478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88900">
              <a:buFont typeface="Arial" panose="020B0604020202020204" pitchFamily="34" charset="0"/>
              <a:buChar char="•"/>
            </a:pPr>
            <a:r>
              <a:rPr lang="pt-PT" sz="1200" dirty="0" smtClean="0"/>
              <a:t>Fundos Estruturais e de Investimento Europeus</a:t>
            </a:r>
          </a:p>
          <a:p>
            <a:pPr marL="177800" indent="-88900">
              <a:buFont typeface="Arial" panose="020B0604020202020204" pitchFamily="34" charset="0"/>
              <a:buChar char="•"/>
            </a:pPr>
            <a:r>
              <a:rPr lang="pt-PT" sz="1200" i="1" dirty="0" smtClean="0"/>
              <a:t>FTI</a:t>
            </a:r>
          </a:p>
          <a:p>
            <a:pPr marL="177800" indent="-88900">
              <a:buFont typeface="Arial" panose="020B0604020202020204" pitchFamily="34" charset="0"/>
              <a:buChar char="•"/>
            </a:pPr>
            <a:r>
              <a:rPr lang="pt-PT" sz="1200" dirty="0" smtClean="0"/>
              <a:t>EEN (rede de contactos)</a:t>
            </a:r>
          </a:p>
          <a:p>
            <a:pPr marL="177800" indent="-88900">
              <a:buFont typeface="Arial" panose="020B0604020202020204" pitchFamily="34" charset="0"/>
              <a:buChar char="•"/>
            </a:pPr>
            <a:r>
              <a:rPr lang="pt-PT" sz="1200" i="1" dirty="0" smtClean="0"/>
              <a:t>Desafios </a:t>
            </a:r>
            <a:r>
              <a:rPr lang="pt-PT" sz="1200" i="1" dirty="0" err="1" smtClean="0"/>
              <a:t>societais</a:t>
            </a:r>
            <a:r>
              <a:rPr lang="pt-PT" sz="1200" i="1" dirty="0" smtClean="0"/>
              <a:t> (e-governança)</a:t>
            </a:r>
          </a:p>
          <a:p>
            <a:pPr marL="177800" indent="-88900">
              <a:buFont typeface="Arial" panose="020B0604020202020204" pitchFamily="34" charset="0"/>
              <a:buChar char="•"/>
            </a:pPr>
            <a:r>
              <a:rPr lang="pt-PT" sz="1200" dirty="0" smtClean="0"/>
              <a:t>COSME (</a:t>
            </a:r>
            <a:r>
              <a:rPr lang="pt-PT" sz="1200" dirty="0" err="1" smtClean="0"/>
              <a:t>subv</a:t>
            </a:r>
            <a:r>
              <a:rPr lang="pt-PT" sz="1200" dirty="0" smtClean="0"/>
              <a:t>. através de PPP)</a:t>
            </a:r>
          </a:p>
          <a:p>
            <a:pPr marL="177800" indent="-88900">
              <a:buFont typeface="Arial" panose="020B0604020202020204" pitchFamily="34" charset="0"/>
              <a:buChar char="•"/>
            </a:pPr>
            <a:r>
              <a:rPr lang="pt-PT" sz="1200" i="1" dirty="0" smtClean="0"/>
              <a:t>Ciência Excelente (universidades)</a:t>
            </a:r>
          </a:p>
          <a:p>
            <a:pPr marL="177800" indent="-88900">
              <a:buFont typeface="Arial" panose="020B0604020202020204" pitchFamily="34" charset="0"/>
              <a:buChar char="•"/>
            </a:pPr>
            <a:endParaRPr lang="pt-PT" sz="12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500" i="1" dirty="0"/>
          </a:p>
        </p:txBody>
      </p:sp>
      <p:sp>
        <p:nvSpPr>
          <p:cNvPr id="26" name="Rounded Rectangle 25"/>
          <p:cNvSpPr/>
          <p:nvPr/>
        </p:nvSpPr>
        <p:spPr>
          <a:xfrm>
            <a:off x="6654014" y="330636"/>
            <a:ext cx="584986" cy="1421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dirty="0" err="1" smtClean="0"/>
              <a:t>EaSI</a:t>
            </a:r>
            <a:r>
              <a:rPr lang="pt-PT" dirty="0" smtClean="0"/>
              <a:t>  EAF </a:t>
            </a:r>
            <a:endParaRPr lang="pt-PT" dirty="0"/>
          </a:p>
        </p:txBody>
      </p:sp>
      <p:sp>
        <p:nvSpPr>
          <p:cNvPr id="27" name="Rounded Rectangle 26"/>
          <p:cNvSpPr/>
          <p:nvPr/>
        </p:nvSpPr>
        <p:spPr>
          <a:xfrm>
            <a:off x="6654014" y="1797886"/>
            <a:ext cx="584986" cy="1421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1400" dirty="0" smtClean="0"/>
              <a:t>LGF  </a:t>
            </a:r>
            <a:r>
              <a:rPr lang="pt-PT" sz="1400" i="1" dirty="0" err="1" smtClean="0"/>
              <a:t>InnovFin</a:t>
            </a:r>
            <a:r>
              <a:rPr lang="pt-PT" sz="1400" dirty="0" smtClean="0"/>
              <a:t>  </a:t>
            </a:r>
            <a:r>
              <a:rPr lang="pt-PT" sz="1400" dirty="0" err="1" smtClean="0"/>
              <a:t>EaSI</a:t>
            </a:r>
            <a:r>
              <a:rPr lang="pt-PT" sz="1400" dirty="0" smtClean="0"/>
              <a:t>  EAF</a:t>
            </a:r>
            <a:endParaRPr lang="pt-PT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6654014" y="3325638"/>
            <a:ext cx="584986" cy="1421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1400" dirty="0" smtClean="0"/>
              <a:t>LGF  EFG </a:t>
            </a:r>
            <a:r>
              <a:rPr lang="pt-PT" sz="1400" i="1" dirty="0" err="1" smtClean="0"/>
              <a:t>InnovFin</a:t>
            </a:r>
            <a:r>
              <a:rPr lang="pt-PT" sz="1400" dirty="0" smtClean="0"/>
              <a:t>  </a:t>
            </a:r>
            <a:endParaRPr lang="pt-PT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219200" y="2939534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Qual a oportunidade mais relevante para si?</a:t>
            </a:r>
          </a:p>
        </p:txBody>
      </p:sp>
    </p:spTree>
    <p:extLst>
      <p:ext uri="{BB962C8B-B14F-4D97-AF65-F5344CB8AC3E}">
        <p14:creationId xmlns:p14="http://schemas.microsoft.com/office/powerpoint/2010/main" xmlns="" val="27314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t-PT" sz="4000" b="1" dirty="0" smtClean="0">
                <a:solidFill>
                  <a:schemeClr val="bg1"/>
                </a:solidFill>
                <a:latin typeface="Cambria" pitchFamily="18" charset="0"/>
              </a:rPr>
              <a:t>Parte II</a:t>
            </a:r>
          </a:p>
          <a:p>
            <a:pPr>
              <a:buNone/>
            </a:pPr>
            <a:endParaRPr lang="pt-PT" sz="4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pt-PT" sz="3500" i="1" dirty="0" smtClean="0">
                <a:solidFill>
                  <a:schemeClr val="bg1"/>
                </a:solidFill>
                <a:latin typeface="Cambria" pitchFamily="18" charset="0"/>
              </a:rPr>
              <a:t>Informações práticas</a:t>
            </a:r>
          </a:p>
          <a:p>
            <a:pPr>
              <a:buNone/>
            </a:pPr>
            <a:endParaRPr lang="pt-PT" b="1" dirty="0" smtClean="0">
              <a:solidFill>
                <a:srgbClr val="FFC000"/>
              </a:solidFill>
              <a:latin typeface="Cambria" pitchFamily="18" charset="0"/>
            </a:endParaRPr>
          </a:p>
          <a:p>
            <a:pPr>
              <a:buNone/>
            </a:pPr>
            <a:endParaRPr lang="pt-PT" b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6858000" cy="4572000"/>
          </a:xfrm>
        </p:spPr>
        <p:txBody>
          <a:bodyPr/>
          <a:lstStyle/>
          <a:p>
            <a:r>
              <a:rPr lang="pt-PT" dirty="0" smtClean="0"/>
              <a:t>Informação</a:t>
            </a:r>
          </a:p>
          <a:p>
            <a:pPr lvl="1"/>
            <a:r>
              <a:rPr lang="pt-PT" sz="2400" dirty="0"/>
              <a:t>n</a:t>
            </a:r>
            <a:r>
              <a:rPr lang="pt-PT" sz="2400" dirty="0" smtClean="0"/>
              <a:t>úmero de informação europeu</a:t>
            </a:r>
          </a:p>
          <a:p>
            <a:pPr marL="536575" lvl="1" indent="0">
              <a:buNone/>
            </a:pPr>
            <a:r>
              <a:rPr lang="pt-PT" sz="2400" dirty="0"/>
              <a:t> </a:t>
            </a:r>
            <a:r>
              <a:rPr lang="pt-PT" sz="2400" dirty="0" smtClean="0"/>
              <a:t>  (</a:t>
            </a:r>
            <a:r>
              <a:rPr lang="pt-PT" sz="2400" dirty="0" err="1" smtClean="0"/>
              <a:t>EuropeDirect</a:t>
            </a:r>
            <a:r>
              <a:rPr lang="pt-PT" sz="2400" dirty="0" smtClean="0"/>
              <a:t>): </a:t>
            </a:r>
            <a:r>
              <a:rPr lang="pt-PT" sz="2000" dirty="0" smtClean="0"/>
              <a:t>00800 6 7 8 9 10 11</a:t>
            </a:r>
          </a:p>
          <a:p>
            <a:pPr marL="536575" lvl="1" indent="0">
              <a:buNone/>
            </a:pPr>
            <a:r>
              <a:rPr lang="pt-PT" sz="2000" dirty="0" smtClean="0"/>
              <a:t>    (8h – 17h hora de Portugal – </a:t>
            </a:r>
            <a:r>
              <a:rPr lang="pt-PT" sz="2000" b="1" dirty="0" smtClean="0"/>
              <a:t>grátis</a:t>
            </a:r>
            <a:r>
              <a:rPr lang="pt-PT" sz="2000" dirty="0" smtClean="0"/>
              <a:t>)</a:t>
            </a:r>
          </a:p>
          <a:p>
            <a:pPr lvl="1"/>
            <a:r>
              <a:rPr lang="pt-PT" sz="2400" dirty="0" err="1" smtClean="0"/>
              <a:t>twitter</a:t>
            </a:r>
            <a:r>
              <a:rPr lang="pt-PT" sz="2400" dirty="0" smtClean="0"/>
              <a:t>: </a:t>
            </a:r>
            <a:r>
              <a:rPr lang="pt-PT" sz="2000" dirty="0" smtClean="0"/>
              <a:t>@</a:t>
            </a:r>
            <a:r>
              <a:rPr lang="pt-PT" sz="2000" dirty="0" err="1" smtClean="0"/>
              <a:t>ep_industry</a:t>
            </a:r>
            <a:r>
              <a:rPr lang="pt-PT" sz="2000" dirty="0" smtClean="0"/>
              <a:t>, @</a:t>
            </a:r>
            <a:r>
              <a:rPr lang="pt-PT" sz="2000" dirty="0" err="1" smtClean="0"/>
              <a:t>CE_PTrep</a:t>
            </a:r>
            <a:r>
              <a:rPr lang="pt-PT" sz="2000" dirty="0" smtClean="0"/>
              <a:t>, @eu_h2020, @h2020sme, @EEN_EU, @</a:t>
            </a:r>
            <a:r>
              <a:rPr lang="pt-PT" sz="2000" dirty="0" err="1" smtClean="0"/>
              <a:t>cip_empresarial</a:t>
            </a:r>
            <a:r>
              <a:rPr lang="pt-PT" sz="2000" dirty="0" smtClean="0"/>
              <a:t>, @EU_EASME, etc.</a:t>
            </a:r>
          </a:p>
          <a:p>
            <a:pPr lvl="1"/>
            <a:r>
              <a:rPr lang="pt-PT" sz="2400" dirty="0" err="1" smtClean="0"/>
              <a:t>facebook</a:t>
            </a:r>
            <a:r>
              <a:rPr lang="pt-PT" sz="2400" dirty="0" smtClean="0"/>
              <a:t>: </a:t>
            </a:r>
            <a:r>
              <a:rPr lang="pt-PT" sz="2000" dirty="0" smtClean="0"/>
              <a:t>Parlamento Europeu, Comissão Europeia, Digital Agenda, DG </a:t>
            </a:r>
            <a:r>
              <a:rPr lang="pt-PT" sz="2000" dirty="0" err="1" smtClean="0"/>
              <a:t>Growth</a:t>
            </a:r>
            <a:r>
              <a:rPr lang="pt-PT" sz="2000" dirty="0" smtClean="0"/>
              <a:t>, EASME, DG Research &amp; </a:t>
            </a:r>
            <a:r>
              <a:rPr lang="pt-PT" sz="2000" dirty="0" err="1" smtClean="0"/>
              <a:t>Innovation</a:t>
            </a:r>
            <a:r>
              <a:rPr lang="pt-PT" sz="2000" dirty="0" smtClean="0"/>
              <a:t>, EEN, etc.</a:t>
            </a:r>
          </a:p>
          <a:p>
            <a:pPr lvl="1"/>
            <a:r>
              <a:rPr lang="pt-PT" sz="2000" dirty="0" smtClean="0"/>
              <a:t>Newsletter Instrumento para as PME (EASME)</a:t>
            </a:r>
            <a:endParaRPr lang="pt-PT" sz="2400" dirty="0" smtClean="0"/>
          </a:p>
          <a:p>
            <a:pPr lvl="1"/>
            <a:endParaRPr lang="pt-PT" sz="2000" dirty="0"/>
          </a:p>
          <a:p>
            <a:pPr lvl="1"/>
            <a:endParaRPr lang="pt-PT" sz="2000" dirty="0" smtClean="0"/>
          </a:p>
          <a:p>
            <a:pPr lvl="1"/>
            <a:endParaRPr lang="pt-PT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Contactos úteis</a:t>
            </a:r>
            <a:endParaRPr lang="pt-PT" sz="3000" b="1" dirty="0">
              <a:effectLst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4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7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6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747287"/>
            <a:ext cx="393700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77160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35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r>
              <a:rPr lang="pt-PT" dirty="0" smtClean="0"/>
              <a:t>Ajuda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Contactos úteis</a:t>
            </a:r>
            <a:endParaRPr lang="pt-PT" sz="3000" b="1" dirty="0">
              <a:effectLst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4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7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4" name="Rectângulo arredondado 13"/>
          <p:cNvSpPr/>
          <p:nvPr/>
        </p:nvSpPr>
        <p:spPr>
          <a:xfrm>
            <a:off x="3800475" y="2124075"/>
            <a:ext cx="3286125" cy="4000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dirty="0" smtClean="0"/>
              <a:t>COSME</a:t>
            </a:r>
          </a:p>
          <a:p>
            <a:pPr algn="ctr"/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b="1" dirty="0" smtClean="0"/>
              <a:t>EEN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EASME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dirty="0" err="1" smtClean="0"/>
              <a:t>Helpdesk</a:t>
            </a:r>
            <a:r>
              <a:rPr lang="pt-PT" dirty="0" smtClean="0"/>
              <a:t> Direitos de Propriedade Intelectual (</a:t>
            </a:r>
            <a:r>
              <a:rPr lang="pt-PT" dirty="0" err="1" smtClean="0"/>
              <a:t>helpline</a:t>
            </a:r>
            <a:r>
              <a:rPr lang="pt-PT" dirty="0" smtClean="0"/>
              <a:t>, SME </a:t>
            </a:r>
            <a:r>
              <a:rPr lang="pt-PT" dirty="0" err="1" smtClean="0"/>
              <a:t>corner</a:t>
            </a:r>
            <a:r>
              <a:rPr lang="pt-PT" dirty="0" smtClean="0"/>
              <a:t> e rede de embaixadores)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Portal Internacionalização PME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DG </a:t>
            </a:r>
            <a:r>
              <a:rPr lang="pt-PT" dirty="0" err="1" smtClean="0"/>
              <a:t>Growth</a:t>
            </a:r>
            <a:endParaRPr lang="pt-PT" sz="1500" dirty="0" smtClean="0"/>
          </a:p>
          <a:p>
            <a:endParaRPr lang="pt-PT" dirty="0" smtClean="0"/>
          </a:p>
          <a:p>
            <a:r>
              <a:rPr lang="pt-PT" dirty="0" smtClean="0"/>
              <a:t> </a:t>
            </a:r>
          </a:p>
        </p:txBody>
      </p:sp>
      <p:sp>
        <p:nvSpPr>
          <p:cNvPr id="15" name="Rectângulo arredondado 14"/>
          <p:cNvSpPr/>
          <p:nvPr/>
        </p:nvSpPr>
        <p:spPr>
          <a:xfrm>
            <a:off x="2133600" y="2133600"/>
            <a:ext cx="3505200" cy="4000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dirty="0" smtClean="0"/>
              <a:t>EEN Portugal</a:t>
            </a:r>
          </a:p>
          <a:p>
            <a:pPr algn="ctr"/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IAPMEI – </a:t>
            </a:r>
            <a:r>
              <a:rPr lang="pt-PT" sz="1600" dirty="0" smtClean="0"/>
              <a:t>Agência para a competitividade e Inovação)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 </a:t>
            </a:r>
            <a:r>
              <a:rPr lang="pt-PT" dirty="0" smtClean="0"/>
              <a:t>AEP – </a:t>
            </a:r>
            <a:r>
              <a:rPr lang="pt-PT" sz="1600" dirty="0" smtClean="0"/>
              <a:t>Associação Empresarial de Portugal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 </a:t>
            </a:r>
            <a:r>
              <a:rPr lang="pt-PT" dirty="0" smtClean="0"/>
              <a:t>AIP</a:t>
            </a:r>
            <a:r>
              <a:rPr lang="pt-PT" sz="1600" dirty="0" smtClean="0"/>
              <a:t> – Associação Industrial Portuguesa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 </a:t>
            </a:r>
            <a:r>
              <a:rPr lang="pt-PT" dirty="0" smtClean="0"/>
              <a:t>ANI</a:t>
            </a:r>
            <a:r>
              <a:rPr lang="pt-PT" sz="1600" dirty="0" smtClean="0"/>
              <a:t> – Agência Nacional da Inovação</a:t>
            </a:r>
          </a:p>
          <a:p>
            <a:pPr>
              <a:buFont typeface="Arial" pitchFamily="34" charset="0"/>
              <a:buChar char="•"/>
            </a:pPr>
            <a:r>
              <a:rPr lang="pt-PT" sz="1600" dirty="0" smtClean="0"/>
              <a:t> </a:t>
            </a:r>
            <a:r>
              <a:rPr lang="pt-PT" dirty="0" smtClean="0"/>
              <a:t>LNEG</a:t>
            </a:r>
            <a:r>
              <a:rPr lang="pt-PT" sz="1600" dirty="0" smtClean="0"/>
              <a:t> – Laboratório Nacional de Energia</a:t>
            </a:r>
          </a:p>
          <a:p>
            <a:pPr algn="ctr"/>
            <a:endParaRPr lang="pt-PT" sz="1600" dirty="0" smtClean="0"/>
          </a:p>
          <a:p>
            <a:pPr algn="ctr"/>
            <a:r>
              <a:rPr lang="pt-PT" sz="1600" dirty="0" smtClean="0">
                <a:hlinkClick r:id="rId8"/>
              </a:rPr>
              <a:t>lista completa</a:t>
            </a:r>
            <a:endParaRPr lang="pt-PT" dirty="0" smtClean="0"/>
          </a:p>
          <a:p>
            <a:r>
              <a:rPr lang="pt-PT" dirty="0" smtClean="0"/>
              <a:t> </a:t>
            </a:r>
          </a:p>
        </p:txBody>
      </p:sp>
      <p:sp>
        <p:nvSpPr>
          <p:cNvPr id="10" name="Rectângulo arredondado 9"/>
          <p:cNvSpPr/>
          <p:nvPr/>
        </p:nvSpPr>
        <p:spPr>
          <a:xfrm>
            <a:off x="304800" y="2133600"/>
            <a:ext cx="3428999" cy="4000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dirty="0" smtClean="0"/>
              <a:t>Horizonte 2020</a:t>
            </a:r>
          </a:p>
          <a:p>
            <a:pPr algn="ctr"/>
            <a:endParaRPr lang="pt-PT" sz="2000" dirty="0" smtClean="0"/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dirty="0" err="1" smtClean="0"/>
              <a:t>Helpdesk</a:t>
            </a:r>
            <a:r>
              <a:rPr lang="pt-PT" dirty="0" smtClean="0"/>
              <a:t> H2020 (questões genéricas)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</a:t>
            </a:r>
            <a:r>
              <a:rPr lang="pt-PT" dirty="0" err="1" smtClean="0"/>
              <a:t>Helpdesk</a:t>
            </a:r>
            <a:r>
              <a:rPr lang="pt-PT" dirty="0" smtClean="0"/>
              <a:t> </a:t>
            </a:r>
            <a:r>
              <a:rPr lang="pt-PT" dirty="0" err="1" smtClean="0"/>
              <a:t>Participant</a:t>
            </a:r>
            <a:r>
              <a:rPr lang="pt-PT" dirty="0" smtClean="0"/>
              <a:t> Portal (questões técnicas)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Pontos de contacto nacional H2020: FCT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EEN (questões comerciais)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EASME (</a:t>
            </a:r>
            <a:r>
              <a:rPr lang="pt-PT" dirty="0" smtClean="0">
                <a:hlinkClick r:id="rId9"/>
              </a:rPr>
              <a:t>email</a:t>
            </a:r>
            <a:r>
              <a:rPr lang="pt-PT" dirty="0" smtClean="0"/>
              <a:t>, </a:t>
            </a:r>
            <a:r>
              <a:rPr lang="pt-PT" dirty="0" err="1" smtClean="0">
                <a:hlinkClick r:id="rId10"/>
              </a:rPr>
              <a:t>twitter</a:t>
            </a:r>
            <a:r>
              <a:rPr lang="pt-PT" dirty="0" smtClean="0"/>
              <a:t>, </a:t>
            </a:r>
            <a:r>
              <a:rPr lang="pt-PT" dirty="0" smtClean="0">
                <a:hlinkClick r:id="rId11"/>
              </a:rPr>
              <a:t>website</a:t>
            </a:r>
            <a:r>
              <a:rPr lang="pt-PT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 DG R&amp;I </a:t>
            </a:r>
            <a:r>
              <a:rPr lang="pt-PT" sz="1500" dirty="0" smtClean="0"/>
              <a:t>(</a:t>
            </a:r>
            <a:r>
              <a:rPr lang="pt-PT" sz="1500" dirty="0" smtClean="0">
                <a:hlinkClick r:id="rId12"/>
              </a:rPr>
              <a:t>site</a:t>
            </a:r>
            <a:r>
              <a:rPr lang="pt-PT" sz="1500" dirty="0" smtClean="0"/>
              <a:t> ou telefone</a:t>
            </a:r>
            <a:r>
              <a:rPr lang="pt-PT" dirty="0" smtClean="0"/>
              <a:t>)</a:t>
            </a:r>
          </a:p>
          <a:p>
            <a:pPr algn="ctr"/>
            <a:endParaRPr lang="pt-PT" dirty="0" smtClean="0"/>
          </a:p>
          <a:p>
            <a:r>
              <a:rPr lang="pt-P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497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6629400" cy="4572000"/>
          </a:xfrm>
        </p:spPr>
        <p:txBody>
          <a:bodyPr/>
          <a:lstStyle/>
          <a:p>
            <a:r>
              <a:rPr lang="pt-PT" sz="2500" dirty="0" smtClean="0"/>
              <a:t>Guias:</a:t>
            </a:r>
          </a:p>
          <a:p>
            <a:pPr lvl="1"/>
            <a:r>
              <a:rPr lang="pt-PT" dirty="0" smtClean="0">
                <a:hlinkClick r:id="rId2"/>
              </a:rPr>
              <a:t>Guia online da Comissão para o Horizonte 2020</a:t>
            </a:r>
            <a:endParaRPr lang="pt-PT" dirty="0" smtClean="0"/>
          </a:p>
          <a:p>
            <a:pPr lvl="1"/>
            <a:r>
              <a:rPr lang="pt-PT" dirty="0" smtClean="0"/>
              <a:t>	Manuais da Comissão</a:t>
            </a:r>
          </a:p>
          <a:p>
            <a:pPr lvl="2"/>
            <a:r>
              <a:rPr lang="pt-PT" sz="1800" dirty="0" smtClean="0">
                <a:hlinkClick r:id="rId3"/>
              </a:rPr>
              <a:t>teste validação e viabilidade financeira</a:t>
            </a:r>
            <a:endParaRPr lang="pt-PT" sz="1800" dirty="0" smtClean="0"/>
          </a:p>
          <a:p>
            <a:pPr lvl="2"/>
            <a:r>
              <a:rPr lang="pt-PT" sz="1800" dirty="0" smtClean="0">
                <a:hlinkClick r:id="rId4"/>
              </a:rPr>
              <a:t>registo como beneficiário</a:t>
            </a:r>
            <a:endParaRPr lang="pt-PT" sz="1800" dirty="0" smtClean="0"/>
          </a:p>
          <a:p>
            <a:pPr lvl="2"/>
            <a:r>
              <a:rPr lang="pt-PT" sz="1800" dirty="0" err="1" smtClean="0">
                <a:hlinkClick r:id="rId5"/>
              </a:rPr>
              <a:t>auto-avaliação</a:t>
            </a:r>
            <a:r>
              <a:rPr lang="pt-PT" sz="1800" dirty="0" smtClean="0">
                <a:hlinkClick r:id="rId5"/>
              </a:rPr>
              <a:t> da PME candidata</a:t>
            </a:r>
            <a:endParaRPr lang="pt-PT" sz="1800" dirty="0" smtClean="0"/>
          </a:p>
          <a:p>
            <a:pPr lvl="2"/>
            <a:r>
              <a:rPr lang="pt-PT" sz="1800" dirty="0" smtClean="0"/>
              <a:t>submissão de propostas (</a:t>
            </a:r>
            <a:r>
              <a:rPr lang="pt-PT" sz="1800" dirty="0" smtClean="0">
                <a:hlinkClick r:id="rId6"/>
              </a:rPr>
              <a:t>i.</a:t>
            </a:r>
            <a:r>
              <a:rPr lang="pt-PT" sz="1800" dirty="0" smtClean="0"/>
              <a:t> e </a:t>
            </a:r>
            <a:r>
              <a:rPr lang="pt-PT" sz="1800" dirty="0" err="1" smtClean="0">
                <a:hlinkClick r:id="rId7"/>
              </a:rPr>
              <a:t>ii</a:t>
            </a:r>
            <a:r>
              <a:rPr lang="pt-PT" sz="1800" dirty="0" smtClean="0">
                <a:hlinkClick r:id="rId7"/>
              </a:rPr>
              <a:t>.</a:t>
            </a:r>
            <a:r>
              <a:rPr lang="pt-PT" sz="1800" dirty="0" smtClean="0"/>
              <a:t>)</a:t>
            </a:r>
          </a:p>
          <a:p>
            <a:pPr lvl="2"/>
            <a:r>
              <a:rPr lang="pt-PT" sz="1800" dirty="0" smtClean="0">
                <a:hlinkClick r:id="rId6"/>
              </a:rPr>
              <a:t>avaliação de propostas</a:t>
            </a:r>
            <a:endParaRPr lang="pt-PT" sz="1800" dirty="0" smtClean="0"/>
          </a:p>
          <a:p>
            <a:pPr lvl="2"/>
            <a:r>
              <a:rPr lang="pt-PT" sz="1800" dirty="0" smtClean="0">
                <a:hlinkClick r:id="rId8"/>
              </a:rPr>
              <a:t>preparação de acordos de financiamento</a:t>
            </a:r>
            <a:endParaRPr lang="pt-PT" sz="1800" dirty="0" smtClean="0"/>
          </a:p>
          <a:p>
            <a:pPr lvl="1"/>
            <a:r>
              <a:rPr lang="pt-PT" dirty="0" smtClean="0"/>
              <a:t>Guia prático para PME </a:t>
            </a:r>
            <a:r>
              <a:rPr lang="pt-PT" sz="2000" dirty="0" smtClean="0"/>
              <a:t>(</a:t>
            </a:r>
            <a:r>
              <a:rPr lang="pt-PT" sz="2000" dirty="0" smtClean="0"/>
              <a:t>no doc. </a:t>
            </a:r>
            <a:r>
              <a:rPr lang="pt-PT" sz="2000" dirty="0" smtClean="0"/>
              <a:t>d</a:t>
            </a:r>
            <a:r>
              <a:rPr lang="pt-PT" sz="2000" dirty="0" smtClean="0"/>
              <a:t>e apoio</a:t>
            </a:r>
            <a:r>
              <a:rPr lang="pt-PT" sz="2000" dirty="0" smtClean="0"/>
              <a:t>)</a:t>
            </a:r>
            <a:endParaRPr lang="pt-PT" dirty="0" smtClean="0"/>
          </a:p>
          <a:p>
            <a:pPr lvl="2"/>
            <a:endParaRPr lang="pt-PT" sz="1800" dirty="0" smtClean="0"/>
          </a:p>
          <a:p>
            <a:pPr lvl="2"/>
            <a:endParaRPr lang="pt-PT" sz="1800" dirty="0" smtClean="0"/>
          </a:p>
          <a:p>
            <a:pPr lvl="2"/>
            <a:endParaRPr lang="pt-PT" sz="1800" dirty="0" smtClean="0"/>
          </a:p>
          <a:p>
            <a:pPr lvl="2"/>
            <a:endParaRPr lang="pt-PT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11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12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1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14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Documentação de apoio</a:t>
            </a:r>
            <a:endParaRPr lang="pt-PT" sz="3000" b="1" dirty="0">
              <a:effectLst/>
            </a:endParaRPr>
          </a:p>
        </p:txBody>
      </p:sp>
      <p:sp>
        <p:nvSpPr>
          <p:cNvPr id="11" name="Rectângulo arredondado 3">
            <a:hlinkClick r:id="rId15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sz="5000" b="1" dirty="0" smtClean="0"/>
              <a:t>Slides de apoio</a:t>
            </a:r>
            <a:endParaRPr lang="pt-PT" sz="5000" b="1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arredondado 3">
            <a:hlinkClick r:id="rId4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7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8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9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arredondado 3">
            <a:hlinkClick r:id="rId4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7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8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9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Instrumento para as PME</a:t>
            </a:r>
          </a:p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12" name="Marcador de Posição de Conteúdo 11"/>
          <p:cNvSpPr>
            <a:spLocks noGrp="1"/>
          </p:cNvSpPr>
          <p:nvPr>
            <p:ph idx="1"/>
          </p:nvPr>
        </p:nvSpPr>
        <p:spPr>
          <a:xfrm>
            <a:off x="457200" y="1882808"/>
            <a:ext cx="6553200" cy="4572000"/>
          </a:xfrm>
        </p:spPr>
        <p:txBody>
          <a:bodyPr/>
          <a:lstStyle/>
          <a:p>
            <a:r>
              <a:rPr lang="pt-PT" sz="2500" dirty="0" err="1" smtClean="0"/>
              <a:t>Participant</a:t>
            </a:r>
            <a:r>
              <a:rPr lang="pt-PT" sz="2500" dirty="0" smtClean="0"/>
              <a:t> Portal (Horizonte 2020)</a:t>
            </a:r>
          </a:p>
          <a:p>
            <a:pPr lvl="1"/>
            <a:r>
              <a:rPr lang="pt-PT" sz="2100" dirty="0" smtClean="0"/>
              <a:t>1. </a:t>
            </a:r>
            <a:r>
              <a:rPr lang="pt-PT" sz="2100" dirty="0" smtClean="0">
                <a:hlinkClick r:id="rId10"/>
              </a:rPr>
              <a:t>Criar um login </a:t>
            </a:r>
            <a:r>
              <a:rPr lang="pt-PT" sz="2100" dirty="0" smtClean="0"/>
              <a:t>no </a:t>
            </a:r>
            <a:r>
              <a:rPr lang="pt-PT" sz="2100" dirty="0" err="1" smtClean="0"/>
              <a:t>European</a:t>
            </a:r>
            <a:r>
              <a:rPr lang="pt-PT" sz="2100" dirty="0" smtClean="0"/>
              <a:t> </a:t>
            </a:r>
            <a:r>
              <a:rPr lang="pt-PT" sz="2100" dirty="0" err="1" smtClean="0"/>
              <a:t>Comission</a:t>
            </a:r>
            <a:r>
              <a:rPr lang="pt-PT" sz="2100" dirty="0" smtClean="0"/>
              <a:t> </a:t>
            </a:r>
            <a:r>
              <a:rPr lang="pt-PT" sz="2100" dirty="0" err="1" smtClean="0"/>
              <a:t>Authentication</a:t>
            </a:r>
            <a:r>
              <a:rPr lang="pt-PT" sz="2100" dirty="0" smtClean="0"/>
              <a:t> </a:t>
            </a:r>
            <a:r>
              <a:rPr lang="pt-PT" sz="2100" dirty="0" err="1" smtClean="0"/>
              <a:t>Service</a:t>
            </a:r>
            <a:r>
              <a:rPr lang="pt-PT" sz="2100" dirty="0" smtClean="0"/>
              <a:t> (ECAS)</a:t>
            </a:r>
          </a:p>
          <a:p>
            <a:pPr lvl="1">
              <a:buNone/>
            </a:pPr>
            <a:r>
              <a:rPr lang="pt-PT" sz="1900" b="1" dirty="0" smtClean="0"/>
              <a:t>(login essencial para o serviço de submissão!)</a:t>
            </a:r>
          </a:p>
          <a:p>
            <a:pPr lvl="1"/>
            <a:endParaRPr lang="pt-PT" sz="2100" dirty="0" smtClean="0"/>
          </a:p>
        </p:txBody>
      </p:sp>
      <p:pic>
        <p:nvPicPr>
          <p:cNvPr id="13" name="Imagem 12" descr="ECA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" y="3429000"/>
            <a:ext cx="6934200" cy="3271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ção de Conteúdo 12" descr="aa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6629400" cy="1279489"/>
          </a:xfr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arredondado 3">
            <a:hlinkClick r:id="rId5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6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7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8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9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10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 bwMode="auto">
          <a:xfrm>
            <a:off x="457200" y="1882808"/>
            <a:ext cx="655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 (Horizonte 2020)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2100" dirty="0" smtClean="0">
                <a:latin typeface="+mn-lt"/>
                <a:cs typeface="+mn-cs"/>
              </a:rPr>
              <a:t>2</a:t>
            </a:r>
            <a:r>
              <a:rPr kumimoji="0" lang="pt-P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pt-PT" sz="2100" noProof="0" dirty="0" smtClean="0">
                <a:latin typeface="+mn-lt"/>
                <a:cs typeface="+mn-cs"/>
                <a:hlinkClick r:id="rId11"/>
              </a:rPr>
              <a:t>Login</a:t>
            </a:r>
            <a:r>
              <a:rPr lang="pt-PT" sz="2100" noProof="0" dirty="0" smtClean="0">
                <a:latin typeface="+mn-lt"/>
                <a:cs typeface="+mn-cs"/>
              </a:rPr>
              <a:t> no </a:t>
            </a:r>
            <a:r>
              <a:rPr lang="pt-PT" sz="2100" noProof="0" dirty="0" err="1" smtClean="0">
                <a:latin typeface="+mn-lt"/>
                <a:cs typeface="+mn-cs"/>
              </a:rPr>
              <a:t>Participant</a:t>
            </a:r>
            <a:r>
              <a:rPr lang="pt-PT" sz="2100" noProof="0" dirty="0" smtClean="0">
                <a:latin typeface="+mn-lt"/>
                <a:cs typeface="+mn-cs"/>
              </a:rPr>
              <a:t> Portal</a:t>
            </a:r>
            <a:r>
              <a:rPr kumimoji="0" lang="pt-P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c/</a:t>
            </a:r>
            <a:r>
              <a:rPr kumimoji="0" lang="pt-PT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 ECAS</a:t>
            </a: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4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7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Rectângulo arredondado 3">
            <a:hlinkClick r:id="rId8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1" name="Rectângulo arredondado 3">
            <a:hlinkClick r:id="rId9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 bwMode="auto">
          <a:xfrm>
            <a:off x="4572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 (Horizonte 2020)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2100" noProof="0" dirty="0" smtClean="0">
                <a:latin typeface="+mn-lt"/>
                <a:cs typeface="+mn-cs"/>
              </a:rPr>
              <a:t>3</a:t>
            </a:r>
            <a:r>
              <a:rPr kumimoji="0" lang="pt-P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pt-PT" sz="2100" dirty="0" smtClean="0">
                <a:latin typeface="+mn-lt"/>
                <a:cs typeface="+mn-cs"/>
                <a:hlinkClick r:id="rId10"/>
              </a:rPr>
              <a:t>No motor de busca de oportunidades</a:t>
            </a:r>
            <a:r>
              <a:rPr lang="pt-PT" sz="2100" dirty="0" smtClean="0">
                <a:latin typeface="+mn-lt"/>
                <a:cs typeface="+mn-cs"/>
              </a:rPr>
              <a:t>, </a:t>
            </a:r>
            <a:r>
              <a:rPr lang="pt-PT" sz="2100" dirty="0" err="1" smtClean="0">
                <a:latin typeface="+mn-lt"/>
                <a:cs typeface="+mn-cs"/>
              </a:rPr>
              <a:t>seleccionar</a:t>
            </a:r>
            <a:r>
              <a:rPr lang="pt-PT" sz="2100" dirty="0" smtClean="0">
                <a:latin typeface="+mn-lt"/>
                <a:cs typeface="+mn-cs"/>
              </a:rPr>
              <a:t> “</a:t>
            </a:r>
            <a:r>
              <a:rPr lang="pt-PT" sz="2100" dirty="0" err="1" smtClean="0">
                <a:latin typeface="+mn-lt"/>
                <a:cs typeface="+mn-cs"/>
              </a:rPr>
              <a:t>Innovation</a:t>
            </a:r>
            <a:r>
              <a:rPr lang="pt-PT" sz="2100" dirty="0" smtClean="0">
                <a:latin typeface="+mn-lt"/>
                <a:cs typeface="+mn-cs"/>
              </a:rPr>
              <a:t> in </a:t>
            </a:r>
            <a:r>
              <a:rPr lang="pt-PT" sz="2100" dirty="0" err="1" smtClean="0">
                <a:latin typeface="+mn-lt"/>
                <a:cs typeface="+mn-cs"/>
              </a:rPr>
              <a:t>SMEs</a:t>
            </a:r>
            <a:r>
              <a:rPr lang="pt-PT" sz="2100" dirty="0" smtClean="0">
                <a:latin typeface="+mn-lt"/>
                <a:cs typeface="+mn-cs"/>
              </a:rPr>
              <a:t>”, e depois </a:t>
            </a:r>
            <a:r>
              <a:rPr lang="pt-PT" sz="2100" dirty="0" err="1" smtClean="0">
                <a:latin typeface="+mn-lt"/>
                <a:cs typeface="+mn-cs"/>
              </a:rPr>
              <a:t>seleccionar</a:t>
            </a:r>
            <a:r>
              <a:rPr lang="pt-PT" sz="2100" dirty="0" smtClean="0">
                <a:latin typeface="+mn-lt"/>
                <a:cs typeface="+mn-cs"/>
              </a:rPr>
              <a:t> o ponto relativo ao Instrumento para as PME (14/15 ou 16/17)</a:t>
            </a: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m 12" descr="CC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71600" y="3276600"/>
            <a:ext cx="4677364" cy="3378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No email que receberão:</a:t>
            </a:r>
            <a:endParaRPr lang="pt-PT" sz="30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9219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pt-PT" altLang="pt-PT" dirty="0" smtClean="0">
                <a:solidFill>
                  <a:srgbClr val="002060"/>
                </a:solidFill>
              </a:rPr>
              <a:t>Exemplar digital do livro-guia “Guia prático para PME – Acesso a financiamento europeu”</a:t>
            </a:r>
          </a:p>
          <a:p>
            <a:pPr eaLnBrk="1" hangingPunct="1"/>
            <a:r>
              <a:rPr lang="pt-PT" altLang="pt-PT" dirty="0" smtClean="0"/>
              <a:t>Documento </a:t>
            </a:r>
            <a:r>
              <a:rPr lang="pt-PT" altLang="pt-PT" smtClean="0"/>
              <a:t>de apoio com </a:t>
            </a:r>
            <a:r>
              <a:rPr lang="pt-PT" altLang="pt-PT" dirty="0" smtClean="0"/>
              <a:t>alguns dados referidos durante a apresentação</a:t>
            </a:r>
          </a:p>
          <a:p>
            <a:pPr eaLnBrk="1" hangingPunct="1"/>
            <a:r>
              <a:rPr lang="pt-PT" altLang="pt-PT" dirty="0" smtClean="0"/>
              <a:t>Manual sobre definição de PME da Comissão Europeia (2015)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4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7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Rectângulo arredondado 3">
            <a:hlinkClick r:id="rId8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1" name="Rectângulo arredondado 3">
            <a:hlinkClick r:id="rId9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 bwMode="auto">
          <a:xfrm>
            <a:off x="4572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 (Horizonte 2020)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pt-P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Selecionar</a:t>
            </a:r>
            <a:r>
              <a:rPr kumimoji="0" lang="pt-PT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 </a:t>
            </a:r>
            <a:r>
              <a:rPr kumimoji="0" lang="pt-PT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0" action="ppaction://hlinksldjump"/>
              </a:rPr>
              <a:t>tópico pretendido</a:t>
            </a:r>
            <a:r>
              <a:rPr kumimoji="0" lang="pt-PT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 ler a informação disponível na </a:t>
            </a:r>
            <a:r>
              <a:rPr kumimoji="0" lang="pt-PT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1"/>
              </a:rPr>
              <a:t>página do tópico</a:t>
            </a:r>
            <a:r>
              <a:rPr kumimoji="0" lang="pt-PT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(nomeadamente caixas azuis)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m 12" descr="dd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20800" y="2986288"/>
            <a:ext cx="4877673" cy="3859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3">
            <a:hlinkClick r:id="rId4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5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6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7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Rectângulo arredondado 3">
            <a:hlinkClick r:id="rId8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1" name="Rectângulo arredondado 3">
            <a:hlinkClick r:id="rId9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 bwMode="auto">
          <a:xfrm>
            <a:off x="4572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 (Horizonte 2020)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pt-P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lang="pt-PT" sz="2100" dirty="0" smtClean="0">
                <a:latin typeface="+mn-lt"/>
                <a:cs typeface="+mn-cs"/>
              </a:rPr>
              <a:t>Finalmente, se quiser candidatar-se à oportunidade, clicar em “START SUBMISSION” para ser reconduzido ao sistema de submissão de candidaturas</a:t>
            </a:r>
            <a:endParaRPr kumimoji="0" lang="pt-PT" sz="2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m 12" descr="da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3505200"/>
            <a:ext cx="6741736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6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1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sp>
        <p:nvSpPr>
          <p:cNvPr id="12" name="Marcador de Posição de Conteúdo 11"/>
          <p:cNvSpPr txBox="1">
            <a:spLocks/>
          </p:cNvSpPr>
          <p:nvPr/>
        </p:nvSpPr>
        <p:spPr bwMode="auto">
          <a:xfrm>
            <a:off x="4572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 (Horizonte 2020)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1900" noProof="0" dirty="0" smtClean="0">
                <a:latin typeface="+mn-lt"/>
                <a:cs typeface="+mn-cs"/>
              </a:rPr>
              <a:t>6</a:t>
            </a:r>
            <a:r>
              <a:rPr kumimoji="0" lang="pt-PT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Antes de</a:t>
            </a:r>
            <a:r>
              <a:rPr kumimoji="0" lang="pt-PT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enviar candidatura, é necessário registar a </a:t>
            </a:r>
            <a:r>
              <a:rPr kumimoji="0" lang="pt-PT" sz="1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</a:t>
            </a:r>
            <a:r>
              <a:rPr lang="pt-PT" sz="1900" dirty="0" smtClean="0">
                <a:latin typeface="+mn-lt"/>
                <a:cs typeface="+mn-cs"/>
              </a:rPr>
              <a:t>a PME no </a:t>
            </a:r>
            <a:r>
              <a:rPr lang="pt-PT" sz="1900" i="1" dirty="0" err="1" smtClean="0">
                <a:latin typeface="+mn-lt"/>
                <a:cs typeface="+mn-cs"/>
              </a:rPr>
              <a:t>Beneficiary</a:t>
            </a:r>
            <a:r>
              <a:rPr lang="pt-PT" sz="1900" i="1" dirty="0" smtClean="0">
                <a:latin typeface="+mn-lt"/>
                <a:cs typeface="+mn-cs"/>
              </a:rPr>
              <a:t> </a:t>
            </a:r>
            <a:r>
              <a:rPr lang="pt-PT" sz="1900" i="1" dirty="0" err="1" smtClean="0">
                <a:latin typeface="+mn-lt"/>
                <a:cs typeface="+mn-cs"/>
              </a:rPr>
              <a:t>Register</a:t>
            </a:r>
            <a:r>
              <a:rPr lang="pt-PT" sz="1900" i="1" dirty="0" smtClean="0">
                <a:latin typeface="+mn-lt"/>
                <a:cs typeface="+mn-cs"/>
              </a:rPr>
              <a:t> </a:t>
            </a:r>
            <a:r>
              <a:rPr lang="pt-PT" sz="1900" dirty="0" smtClean="0">
                <a:latin typeface="+mn-lt"/>
                <a:cs typeface="+mn-cs"/>
              </a:rPr>
              <a:t>da Comissão e completar o </a:t>
            </a:r>
            <a:r>
              <a:rPr lang="pt-PT" sz="1900" i="1" dirty="0" smtClean="0">
                <a:latin typeface="+mn-lt"/>
                <a:cs typeface="+mn-cs"/>
              </a:rPr>
              <a:t>SME self-</a:t>
            </a:r>
            <a:r>
              <a:rPr lang="pt-PT" sz="1900" i="1" dirty="0" err="1" smtClean="0">
                <a:latin typeface="+mn-lt"/>
                <a:cs typeface="+mn-cs"/>
              </a:rPr>
              <a:t>assessment</a:t>
            </a:r>
            <a:r>
              <a:rPr lang="pt-PT" sz="1900" i="1" dirty="0" smtClean="0">
                <a:latin typeface="+mn-lt"/>
                <a:cs typeface="+mn-cs"/>
              </a:rPr>
              <a:t> </a:t>
            </a:r>
            <a:r>
              <a:rPr lang="pt-PT" sz="1900" i="1" dirty="0" err="1" smtClean="0">
                <a:latin typeface="+mn-lt"/>
                <a:cs typeface="+mn-cs"/>
              </a:rPr>
              <a:t>tool</a:t>
            </a:r>
            <a:r>
              <a:rPr lang="pt-PT" sz="1900" dirty="0" smtClean="0">
                <a:latin typeface="+mn-lt"/>
                <a:cs typeface="+mn-cs"/>
              </a:rPr>
              <a:t>. Para isso, ir ao separador do </a:t>
            </a:r>
            <a:r>
              <a:rPr lang="pt-PT" sz="1900" dirty="0" err="1" smtClean="0">
                <a:latin typeface="+mn-lt"/>
                <a:cs typeface="+mn-cs"/>
              </a:rPr>
              <a:t>Participant</a:t>
            </a:r>
            <a:r>
              <a:rPr lang="pt-PT" sz="1900" dirty="0" smtClean="0">
                <a:latin typeface="+mn-lt"/>
                <a:cs typeface="+mn-cs"/>
              </a:rPr>
              <a:t> Portal MY AREA -&gt; </a:t>
            </a:r>
            <a:r>
              <a:rPr lang="pt-PT" sz="1900" dirty="0" err="1" smtClean="0">
                <a:latin typeface="+mn-lt"/>
                <a:cs typeface="+mn-cs"/>
              </a:rPr>
              <a:t>My</a:t>
            </a:r>
            <a:r>
              <a:rPr lang="pt-PT" sz="1900" dirty="0" smtClean="0">
                <a:latin typeface="+mn-lt"/>
                <a:cs typeface="+mn-cs"/>
              </a:rPr>
              <a:t> </a:t>
            </a:r>
            <a:r>
              <a:rPr lang="pt-PT" sz="1900" dirty="0" err="1" smtClean="0">
                <a:latin typeface="+mn-lt"/>
                <a:cs typeface="+mn-cs"/>
              </a:rPr>
              <a:t>Organisation</a:t>
            </a:r>
            <a:r>
              <a:rPr lang="pt-PT" sz="1900" dirty="0" smtClean="0">
                <a:latin typeface="+mn-lt"/>
                <a:cs typeface="+mn-cs"/>
              </a:rPr>
              <a:t>(s) [canto superior esquerdo], e depois continuar o registo. </a:t>
            </a:r>
            <a:r>
              <a:rPr lang="pt-PT" sz="1900" b="1" dirty="0" smtClean="0">
                <a:latin typeface="+mn-lt"/>
                <a:cs typeface="+mn-cs"/>
              </a:rPr>
              <a:t>Sem isto não terá PIC (não poderá começar submissão candidatura!)</a:t>
            </a:r>
            <a:endParaRPr lang="pt-PT" sz="1900" dirty="0" smtClean="0">
              <a:latin typeface="+mn-lt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343400"/>
            <a:ext cx="25650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aaaa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95600" y="4343400"/>
            <a:ext cx="4553373" cy="2147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5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Posição de Conteúdo 11"/>
          <p:cNvSpPr txBox="1">
            <a:spLocks/>
          </p:cNvSpPr>
          <p:nvPr/>
        </p:nvSpPr>
        <p:spPr bwMode="auto">
          <a:xfrm>
            <a:off x="4572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 (Horizonte 2020)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1700" dirty="0" smtClean="0">
                <a:latin typeface="+mn-lt"/>
                <a:cs typeface="+mn-cs"/>
              </a:rPr>
              <a:t>7. Com o registo concluído e um </a:t>
            </a:r>
            <a:r>
              <a:rPr lang="pt-PT" sz="1700" b="1" dirty="0" smtClean="0">
                <a:latin typeface="+mn-lt"/>
                <a:cs typeface="+mn-cs"/>
              </a:rPr>
              <a:t>número PIC</a:t>
            </a:r>
            <a:r>
              <a:rPr lang="pt-PT" sz="1700" dirty="0" smtClean="0">
                <a:latin typeface="+mn-lt"/>
                <a:cs typeface="+mn-cs"/>
              </a:rPr>
              <a:t>, pode regressar ao serviço de submissão.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1700" dirty="0" smtClean="0">
                <a:latin typeface="+mn-lt"/>
                <a:cs typeface="+mn-cs"/>
              </a:rPr>
              <a:t>Completar a submissão seguindo as instruções, </a:t>
            </a:r>
            <a:r>
              <a:rPr lang="pt-PT" sz="1700" b="1" dirty="0" smtClean="0">
                <a:latin typeface="+mn-lt"/>
                <a:cs typeface="+mn-cs"/>
              </a:rPr>
              <a:t>bem antes do prazo!</a:t>
            </a:r>
            <a:endParaRPr lang="pt-PT" sz="1700" dirty="0" smtClean="0">
              <a:latin typeface="+mn-lt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lang="pt-PT" sz="1900" dirty="0" smtClean="0">
              <a:latin typeface="+mn-lt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lang="pt-PT" sz="1900" dirty="0" smtClean="0">
              <a:latin typeface="+mn-lt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m 13" descr="ssd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400" y="3048000"/>
            <a:ext cx="5406011" cy="4215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5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arcador de Posição de Conteúdo 11"/>
          <p:cNvSpPr txBox="1">
            <a:spLocks/>
          </p:cNvSpPr>
          <p:nvPr/>
        </p:nvSpPr>
        <p:spPr bwMode="auto">
          <a:xfrm>
            <a:off x="457200" y="14478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Portal (Horizonte 2020)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1700" dirty="0" smtClean="0">
                <a:latin typeface="+mn-lt"/>
                <a:cs typeface="+mn-cs"/>
              </a:rPr>
              <a:t>8.  Preencher todos os passos até “</a:t>
            </a:r>
            <a:r>
              <a:rPr lang="pt-PT" sz="1700" dirty="0" err="1" smtClean="0">
                <a:latin typeface="+mn-lt"/>
                <a:cs typeface="+mn-cs"/>
              </a:rPr>
              <a:t>submit</a:t>
            </a:r>
            <a:r>
              <a:rPr lang="pt-PT" sz="1700" dirty="0" smtClean="0">
                <a:latin typeface="+mn-lt"/>
                <a:cs typeface="+mn-cs"/>
              </a:rPr>
              <a:t>”.</a:t>
            </a:r>
            <a:endParaRPr lang="pt-PT" sz="1900" dirty="0" smtClean="0">
              <a:latin typeface="+mn-lt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lang="pt-PT" sz="1900" dirty="0" smtClean="0">
              <a:latin typeface="+mn-lt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m 12" descr="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" y="2667000"/>
            <a:ext cx="7086600" cy="628738"/>
          </a:xfrm>
          <a:prstGeom prst="rect">
            <a:avLst/>
          </a:prstGeom>
        </p:spPr>
      </p:pic>
      <p:cxnSp>
        <p:nvCxnSpPr>
          <p:cNvPr id="15" name="Conexão recta unidireccional 14"/>
          <p:cNvCxnSpPr/>
          <p:nvPr/>
        </p:nvCxnSpPr>
        <p:spPr>
          <a:xfrm>
            <a:off x="4419600" y="3352800"/>
            <a:ext cx="0" cy="685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>
            <a:off x="5791200" y="3352800"/>
            <a:ext cx="0" cy="6858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810000" y="41148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Parceiros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181600" y="4114800"/>
            <a:ext cx="183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Formulários</a:t>
            </a:r>
          </a:p>
          <a:p>
            <a:r>
              <a:rPr lang="pt-PT" dirty="0" smtClean="0"/>
              <a:t>técnicos e</a:t>
            </a:r>
          </a:p>
          <a:p>
            <a:r>
              <a:rPr lang="pt-PT" dirty="0" smtClean="0"/>
              <a:t>administrativos</a:t>
            </a:r>
          </a:p>
          <a:p>
            <a:r>
              <a:rPr lang="pt-PT" dirty="0" smtClean="0"/>
              <a:t>(“Parte B”)</a:t>
            </a:r>
            <a:endParaRPr lang="pt-PT" dirty="0"/>
          </a:p>
        </p:txBody>
      </p:sp>
      <p:sp>
        <p:nvSpPr>
          <p:cNvPr id="19" name="Seta para a direita 18"/>
          <p:cNvSpPr/>
          <p:nvPr/>
        </p:nvSpPr>
        <p:spPr>
          <a:xfrm>
            <a:off x="2819400" y="2362200"/>
            <a:ext cx="4343400" cy="228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/>
          <p:cNvSpPr txBox="1"/>
          <p:nvPr/>
        </p:nvSpPr>
        <p:spPr>
          <a:xfrm>
            <a:off x="0" y="3733800"/>
            <a:ext cx="3810000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PT" dirty="0" smtClean="0"/>
              <a:t>antes de começar: certificar todos os participantes estão registados no </a:t>
            </a:r>
            <a:r>
              <a:rPr lang="pt-PT" i="1" dirty="0" err="1" smtClean="0"/>
              <a:t>Beneficiary</a:t>
            </a:r>
            <a:r>
              <a:rPr lang="pt-PT" i="1" dirty="0" smtClean="0"/>
              <a:t> </a:t>
            </a:r>
            <a:r>
              <a:rPr lang="pt-PT" i="1" dirty="0" err="1" smtClean="0"/>
              <a:t>Reg</a:t>
            </a:r>
            <a:r>
              <a:rPr lang="pt-PT" i="1" dirty="0" smtClean="0"/>
              <a:t>.</a:t>
            </a:r>
            <a:endParaRPr lang="pt-PT" dirty="0" smtClean="0"/>
          </a:p>
          <a:p>
            <a:pPr>
              <a:buFontTx/>
              <a:buChar char="-"/>
            </a:pPr>
            <a:r>
              <a:rPr lang="pt-PT" dirty="0" smtClean="0"/>
              <a:t> submissão </a:t>
            </a:r>
            <a:r>
              <a:rPr lang="pt-PT" dirty="0" err="1" smtClean="0"/>
              <a:t>cand</a:t>
            </a:r>
            <a:r>
              <a:rPr lang="pt-PT" dirty="0" smtClean="0"/>
              <a:t>. só em PC</a:t>
            </a:r>
          </a:p>
          <a:p>
            <a:pPr>
              <a:buFontTx/>
              <a:buChar char="-"/>
            </a:pPr>
            <a:r>
              <a:rPr lang="pt-PT" dirty="0" smtClean="0"/>
              <a:t>aconselhável: Internet Explorer</a:t>
            </a:r>
          </a:p>
          <a:p>
            <a:pPr>
              <a:buFontTx/>
              <a:buChar char="-"/>
            </a:pPr>
            <a:r>
              <a:rPr lang="pt-PT" b="1" dirty="0" smtClean="0"/>
              <a:t>Apenas comunicar com a COM através do MY AREA do PP</a:t>
            </a:r>
          </a:p>
          <a:p>
            <a:r>
              <a:rPr lang="pt-PT" dirty="0" smtClean="0"/>
              <a:t>-</a:t>
            </a:r>
            <a:r>
              <a:rPr lang="pt-PT" dirty="0" err="1" smtClean="0"/>
              <a:t>form</a:t>
            </a:r>
            <a:r>
              <a:rPr lang="pt-PT" dirty="0" smtClean="0"/>
              <a:t>. em PDF (A e B) </a:t>
            </a:r>
            <a:r>
              <a:rPr lang="pt-PT" dirty="0" smtClean="0">
                <a:hlinkClick r:id="rId11"/>
              </a:rPr>
              <a:t>aqui</a:t>
            </a:r>
            <a:endParaRPr lang="pt-PT" dirty="0" smtClean="0"/>
          </a:p>
          <a:p>
            <a:r>
              <a:rPr lang="pt-PT" dirty="0" smtClean="0"/>
              <a:t>- certificar </a:t>
            </a:r>
            <a:r>
              <a:rPr lang="pt-PT" dirty="0" err="1" smtClean="0"/>
              <a:t>recepção</a:t>
            </a:r>
            <a:r>
              <a:rPr lang="pt-PT" dirty="0" smtClean="0"/>
              <a:t> </a:t>
            </a:r>
            <a:r>
              <a:rPr lang="pt-PT" b="1" dirty="0" smtClean="0"/>
              <a:t>email da COM</a:t>
            </a:r>
            <a:r>
              <a:rPr lang="pt-PT" dirty="0" smtClean="0"/>
              <a:t> quando </a:t>
            </a:r>
            <a:r>
              <a:rPr lang="pt-PT" dirty="0" err="1" smtClean="0"/>
              <a:t>prop</a:t>
            </a:r>
            <a:r>
              <a:rPr lang="pt-PT" dirty="0" smtClean="0"/>
              <a:t>. submetida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6858000" cy="4572000"/>
          </a:xfrm>
        </p:spPr>
        <p:txBody>
          <a:bodyPr/>
          <a:lstStyle/>
          <a:p>
            <a:r>
              <a:rPr lang="pt-PT" dirty="0" smtClean="0"/>
              <a:t>Parceiros (opcional no IPME)</a:t>
            </a:r>
          </a:p>
          <a:p>
            <a:pPr lvl="1"/>
            <a:r>
              <a:rPr lang="pt-PT" sz="2000" dirty="0" smtClean="0"/>
              <a:t>EEN</a:t>
            </a:r>
          </a:p>
          <a:p>
            <a:pPr lvl="1"/>
            <a:r>
              <a:rPr lang="pt-PT" sz="2000" dirty="0" err="1" smtClean="0"/>
              <a:t>NCPs</a:t>
            </a:r>
            <a:endParaRPr lang="pt-PT" sz="2000" dirty="0" smtClean="0"/>
          </a:p>
          <a:p>
            <a:pPr lvl="1"/>
            <a:r>
              <a:rPr lang="pt-PT" sz="2000" b="1" dirty="0" smtClean="0"/>
              <a:t>Bases de dados de parceiros </a:t>
            </a:r>
            <a:r>
              <a:rPr lang="pt-PT" sz="2000" dirty="0" smtClean="0"/>
              <a:t>(normalmente em investigação):</a:t>
            </a:r>
          </a:p>
          <a:p>
            <a:pPr lvl="2"/>
            <a:r>
              <a:rPr lang="pt-PT" sz="1800" dirty="0" smtClean="0"/>
              <a:t>EEN </a:t>
            </a:r>
            <a:r>
              <a:rPr lang="pt-PT" sz="1800" dirty="0" err="1" smtClean="0"/>
              <a:t>Cooperation</a:t>
            </a:r>
            <a:r>
              <a:rPr lang="pt-PT" sz="1800" dirty="0" smtClean="0"/>
              <a:t> </a:t>
            </a:r>
            <a:r>
              <a:rPr lang="pt-PT" sz="1800" dirty="0" err="1" smtClean="0"/>
              <a:t>Oportunities</a:t>
            </a:r>
            <a:r>
              <a:rPr lang="pt-PT" sz="1800" dirty="0" smtClean="0"/>
              <a:t> </a:t>
            </a:r>
            <a:r>
              <a:rPr lang="pt-PT" sz="1800" dirty="0" err="1" smtClean="0"/>
              <a:t>Database</a:t>
            </a:r>
            <a:r>
              <a:rPr lang="pt-PT" sz="1800" dirty="0" smtClean="0"/>
              <a:t> (base de dados geral do EEN)</a:t>
            </a:r>
          </a:p>
          <a:p>
            <a:pPr lvl="2"/>
            <a:r>
              <a:rPr lang="pt-PT" sz="1800" dirty="0" smtClean="0"/>
              <a:t>CORDIS (pertence à COM, cerca 7000 contactos)</a:t>
            </a:r>
          </a:p>
          <a:p>
            <a:pPr lvl="2"/>
            <a:r>
              <a:rPr lang="pt-PT" sz="1800" dirty="0" err="1" smtClean="0"/>
              <a:t>Idealist</a:t>
            </a:r>
            <a:r>
              <a:rPr lang="pt-PT" sz="1800" dirty="0" smtClean="0"/>
              <a:t> </a:t>
            </a:r>
            <a:r>
              <a:rPr lang="pt-PT" sz="1800" dirty="0" err="1" smtClean="0"/>
              <a:t>Partner</a:t>
            </a:r>
            <a:r>
              <a:rPr lang="pt-PT" sz="1800" dirty="0" smtClean="0"/>
              <a:t> </a:t>
            </a:r>
            <a:r>
              <a:rPr lang="pt-PT" sz="1800" dirty="0" err="1" smtClean="0"/>
              <a:t>Search</a:t>
            </a:r>
            <a:r>
              <a:rPr lang="pt-PT" sz="1800" dirty="0" smtClean="0"/>
              <a:t> (TIC)</a:t>
            </a:r>
          </a:p>
          <a:p>
            <a:pPr lvl="2"/>
            <a:r>
              <a:rPr lang="pt-PT" sz="1800" dirty="0" err="1" smtClean="0"/>
              <a:t>Partner</a:t>
            </a:r>
            <a:r>
              <a:rPr lang="pt-PT" sz="1800" dirty="0" smtClean="0"/>
              <a:t> </a:t>
            </a:r>
            <a:r>
              <a:rPr lang="pt-PT" sz="1800" dirty="0" err="1" smtClean="0"/>
              <a:t>Search</a:t>
            </a:r>
            <a:r>
              <a:rPr lang="pt-PT" sz="1800" dirty="0" smtClean="0"/>
              <a:t> </a:t>
            </a:r>
            <a:r>
              <a:rPr lang="pt-PT" sz="1800" dirty="0" err="1" smtClean="0"/>
              <a:t>of</a:t>
            </a:r>
            <a:r>
              <a:rPr lang="pt-PT" sz="1800" dirty="0" smtClean="0"/>
              <a:t> </a:t>
            </a:r>
            <a:r>
              <a:rPr lang="pt-PT" sz="1800" dirty="0" err="1" smtClean="0"/>
              <a:t>Nanosciences</a:t>
            </a:r>
            <a:r>
              <a:rPr lang="pt-PT" sz="1800" dirty="0" smtClean="0"/>
              <a:t> </a:t>
            </a:r>
            <a:r>
              <a:rPr lang="pt-PT" sz="1800" dirty="0" err="1" smtClean="0"/>
              <a:t>and</a:t>
            </a:r>
            <a:r>
              <a:rPr lang="pt-PT" sz="1800" dirty="0" smtClean="0"/>
              <a:t> </a:t>
            </a:r>
            <a:r>
              <a:rPr lang="pt-PT" sz="1800" dirty="0" err="1" smtClean="0"/>
              <a:t>nanotechnologies</a:t>
            </a:r>
            <a:r>
              <a:rPr lang="pt-PT" sz="1800" dirty="0" smtClean="0"/>
              <a:t>, </a:t>
            </a:r>
            <a:r>
              <a:rPr lang="pt-PT" sz="1800" dirty="0" err="1" smtClean="0"/>
              <a:t>materials</a:t>
            </a:r>
            <a:r>
              <a:rPr lang="pt-PT" sz="1800" dirty="0" smtClean="0"/>
              <a:t> </a:t>
            </a:r>
            <a:r>
              <a:rPr lang="pt-PT" sz="1800" dirty="0" err="1" smtClean="0"/>
              <a:t>and</a:t>
            </a:r>
            <a:r>
              <a:rPr lang="pt-PT" sz="1800" dirty="0" smtClean="0"/>
              <a:t> </a:t>
            </a:r>
            <a:r>
              <a:rPr lang="pt-PT" sz="1800" dirty="0" err="1" smtClean="0"/>
              <a:t>new</a:t>
            </a:r>
            <a:r>
              <a:rPr lang="pt-PT" sz="1800" dirty="0" smtClean="0"/>
              <a:t> </a:t>
            </a:r>
            <a:r>
              <a:rPr lang="pt-PT" sz="1800" dirty="0" err="1" smtClean="0"/>
              <a:t>production</a:t>
            </a:r>
            <a:r>
              <a:rPr lang="pt-PT" sz="1800" dirty="0" smtClean="0"/>
              <a:t> </a:t>
            </a:r>
            <a:r>
              <a:rPr lang="pt-PT" sz="1800" dirty="0" err="1" smtClean="0"/>
              <a:t>technologies</a:t>
            </a:r>
            <a:r>
              <a:rPr lang="pt-PT" sz="1800" dirty="0" smtClean="0"/>
              <a:t> (NMP)</a:t>
            </a:r>
          </a:p>
          <a:p>
            <a:pPr lvl="2"/>
            <a:r>
              <a:rPr lang="pt-PT" sz="1800" dirty="0" err="1" smtClean="0"/>
              <a:t>Fit</a:t>
            </a:r>
            <a:r>
              <a:rPr lang="pt-PT" sz="1800" dirty="0" smtClean="0"/>
              <a:t> for </a:t>
            </a:r>
            <a:r>
              <a:rPr lang="pt-PT" sz="1800" dirty="0" err="1" smtClean="0"/>
              <a:t>Health</a:t>
            </a:r>
            <a:r>
              <a:rPr lang="pt-PT" sz="1800" dirty="0" smtClean="0"/>
              <a:t> (saúde)</a:t>
            </a:r>
          </a:p>
          <a:p>
            <a:pPr lvl="2"/>
            <a:endParaRPr lang="pt-PT" sz="1800" dirty="0" smtClean="0"/>
          </a:p>
          <a:p>
            <a:pPr lvl="2"/>
            <a:endParaRPr lang="pt-PT" sz="1800" dirty="0" smtClean="0"/>
          </a:p>
          <a:p>
            <a:pPr lvl="2">
              <a:buNone/>
            </a:pPr>
            <a:r>
              <a:rPr lang="pt-PT" sz="1800" b="1" dirty="0" smtClean="0"/>
              <a:t> </a:t>
            </a:r>
            <a:endParaRPr lang="pt-PT" sz="1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5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trela de 5 pontas 11"/>
          <p:cNvSpPr/>
          <p:nvPr/>
        </p:nvSpPr>
        <p:spPr>
          <a:xfrm>
            <a:off x="1143000" y="38100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6705600" cy="4572000"/>
          </a:xfrm>
        </p:spPr>
        <p:txBody>
          <a:bodyPr/>
          <a:lstStyle/>
          <a:p>
            <a:r>
              <a:rPr lang="pt-PT" dirty="0" smtClean="0"/>
              <a:t>Avaliação IPME /FTI</a:t>
            </a:r>
          </a:p>
          <a:p>
            <a:pPr lvl="1"/>
            <a:r>
              <a:rPr lang="pt-PT" sz="2000" dirty="0" smtClean="0"/>
              <a:t>só são avaliadas propostas consideradas elegíveis</a:t>
            </a:r>
          </a:p>
          <a:p>
            <a:pPr lvl="1"/>
            <a:r>
              <a:rPr lang="pt-PT" sz="2000" dirty="0" smtClean="0"/>
              <a:t>3 critérios: </a:t>
            </a:r>
            <a:r>
              <a:rPr lang="pt-PT" sz="2000" b="1" dirty="0" smtClean="0"/>
              <a:t>excelência, impacto e implementação</a:t>
            </a:r>
          </a:p>
          <a:p>
            <a:pPr lvl="1"/>
            <a:r>
              <a:rPr lang="pt-PT" sz="2000" dirty="0" smtClean="0"/>
              <a:t>Notas de 0 a 5 (impacto é majorado)</a:t>
            </a:r>
          </a:p>
          <a:p>
            <a:pPr lvl="1"/>
            <a:r>
              <a:rPr lang="pt-PT" sz="2000" dirty="0" smtClean="0"/>
              <a:t>Se avaliação do </a:t>
            </a:r>
            <a:r>
              <a:rPr lang="pt-PT" sz="2000" i="1" dirty="0" smtClean="0"/>
              <a:t>Impacto </a:t>
            </a:r>
            <a:r>
              <a:rPr lang="pt-PT" sz="2000" dirty="0" smtClean="0"/>
              <a:t>abaixo da NMA, avaliação </a:t>
            </a:r>
            <a:r>
              <a:rPr lang="pt-PT" sz="2000" dirty="0" err="1" smtClean="0"/>
              <a:t>pára</a:t>
            </a:r>
            <a:endParaRPr lang="pt-PT" sz="2000" dirty="0" smtClean="0"/>
          </a:p>
          <a:p>
            <a:pPr lvl="1"/>
            <a:endParaRPr lang="pt-PT" sz="2000" dirty="0" smtClean="0"/>
          </a:p>
          <a:p>
            <a:pPr lvl="1">
              <a:buNone/>
            </a:pPr>
            <a:endParaRPr lang="pt-PT" sz="2000" dirty="0" smtClean="0"/>
          </a:p>
          <a:p>
            <a:pPr lvl="1"/>
            <a:endParaRPr lang="pt-PT" sz="20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5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57200" y="4343400"/>
          <a:ext cx="6476999" cy="219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974"/>
                <a:gridCol w="1816426"/>
                <a:gridCol w="1600200"/>
                <a:gridCol w="1676399"/>
              </a:tblGrid>
              <a:tr h="438150">
                <a:tc>
                  <a:txBody>
                    <a:bodyPr/>
                    <a:lstStyle/>
                    <a:p>
                      <a:pPr algn="ctr"/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Fase</a:t>
                      </a:r>
                      <a:r>
                        <a:rPr lang="pt-PT" baseline="0" dirty="0" smtClean="0"/>
                        <a:t> 1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Fase 2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FTI</a:t>
                      </a:r>
                      <a:endParaRPr lang="pt-PT" dirty="0"/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Impacto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pt-PT" sz="1700" dirty="0" smtClean="0"/>
                        <a:t>Excelência</a:t>
                      </a:r>
                      <a:endParaRPr lang="pt-PT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pt-PT" sz="1500" dirty="0" err="1" smtClean="0"/>
                        <a:t>Implement</a:t>
                      </a:r>
                      <a:r>
                        <a:rPr lang="pt-PT" sz="1500" dirty="0" smtClean="0"/>
                        <a:t>.</a:t>
                      </a:r>
                      <a:endParaRPr lang="pt-P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4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N/A</a:t>
                      </a:r>
                      <a:endParaRPr lang="pt-PT" dirty="0"/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NMA</a:t>
                      </a:r>
                      <a:endParaRPr lang="pt-PT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13/15</a:t>
                      </a:r>
                      <a:endParaRPr lang="pt-PT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12/15</a:t>
                      </a:r>
                      <a:endParaRPr lang="pt-PT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b="1" dirty="0" smtClean="0"/>
                        <a:t>12/15</a:t>
                      </a:r>
                      <a:endParaRPr lang="pt-PT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 bwMode="auto">
          <a:xfrm>
            <a:off x="457200" y="1371600"/>
            <a:ext cx="670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kumimoji="0" lang="pt-P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IPME /FTI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2000" dirty="0" smtClean="0">
                <a:latin typeface="+mn-lt"/>
                <a:cs typeface="+mn-cs"/>
              </a:rPr>
              <a:t>Primeira avaliação individual (3 especialistas)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2000" dirty="0" smtClean="0">
                <a:latin typeface="+mn-lt"/>
                <a:cs typeface="+mn-cs"/>
              </a:rPr>
              <a:t>Grupos de consenso: notas e comentários conjuntos 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Ordenação: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lista de financiamento e lista de reserva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2000" baseline="0" dirty="0" smtClean="0">
                <a:latin typeface="+mn-lt"/>
                <a:cs typeface="+mn-cs"/>
              </a:rPr>
              <a:t>Resultado</a:t>
            </a:r>
            <a:r>
              <a:rPr lang="pt-PT" sz="2000" dirty="0" smtClean="0">
                <a:latin typeface="+mn-lt"/>
                <a:cs typeface="+mn-cs"/>
              </a:rPr>
              <a:t> final </a:t>
            </a:r>
            <a:r>
              <a:rPr lang="pt-PT" sz="2000" b="1" dirty="0" smtClean="0">
                <a:latin typeface="+mn-lt"/>
                <a:cs typeface="+mn-cs"/>
              </a:rPr>
              <a:t>por carta </a:t>
            </a:r>
            <a:r>
              <a:rPr lang="pt-PT" sz="2000" dirty="0" smtClean="0">
                <a:latin typeface="+mn-lt"/>
                <a:cs typeface="+mn-cs"/>
              </a:rPr>
              <a:t>(</a:t>
            </a:r>
            <a:r>
              <a:rPr lang="pt-PT" sz="2000" i="1" dirty="0" err="1" smtClean="0">
                <a:latin typeface="+mn-lt"/>
                <a:cs typeface="+mn-cs"/>
              </a:rPr>
              <a:t>Evaluation</a:t>
            </a:r>
            <a:r>
              <a:rPr lang="pt-PT" sz="2000" i="1" dirty="0" smtClean="0">
                <a:latin typeface="+mn-lt"/>
                <a:cs typeface="+mn-cs"/>
              </a:rPr>
              <a:t> </a:t>
            </a:r>
            <a:r>
              <a:rPr lang="pt-PT" sz="2000" i="1" dirty="0" err="1" smtClean="0">
                <a:latin typeface="+mn-lt"/>
                <a:cs typeface="+mn-cs"/>
              </a:rPr>
              <a:t>Result</a:t>
            </a:r>
            <a:r>
              <a:rPr lang="pt-PT" sz="2000" i="1" dirty="0" smtClean="0">
                <a:latin typeface="+mn-lt"/>
                <a:cs typeface="+mn-cs"/>
              </a:rPr>
              <a:t> </a:t>
            </a:r>
            <a:r>
              <a:rPr lang="pt-PT" sz="2000" i="1" dirty="0" err="1" smtClean="0">
                <a:latin typeface="+mn-lt"/>
                <a:cs typeface="+mn-cs"/>
              </a:rPr>
              <a:t>Letter</a:t>
            </a:r>
            <a:r>
              <a:rPr lang="pt-PT" sz="2000" dirty="0" smtClean="0">
                <a:latin typeface="+mn-lt"/>
                <a:cs typeface="+mn-cs"/>
              </a:rPr>
              <a:t>)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2000" b="1" dirty="0" smtClean="0">
                <a:latin typeface="+mn-lt"/>
                <a:cs typeface="+mn-cs"/>
              </a:rPr>
              <a:t>Recomendável</a:t>
            </a:r>
            <a:r>
              <a:rPr lang="pt-PT" sz="2000" dirty="0" smtClean="0">
                <a:latin typeface="+mn-lt"/>
                <a:cs typeface="+mn-cs"/>
              </a:rPr>
              <a:t> fazer um estudo do estado da arte dos </a:t>
            </a:r>
            <a:r>
              <a:rPr lang="pt-PT" sz="2000" dirty="0" err="1" smtClean="0">
                <a:latin typeface="+mn-lt"/>
                <a:cs typeface="+mn-cs"/>
              </a:rPr>
              <a:t>projectos</a:t>
            </a:r>
            <a:r>
              <a:rPr lang="pt-PT" sz="2000" dirty="0" smtClean="0">
                <a:latin typeface="+mn-lt"/>
                <a:cs typeface="+mn-cs"/>
              </a:rPr>
              <a:t> na mesma área para evitar sobreposição com </a:t>
            </a:r>
            <a:r>
              <a:rPr lang="pt-PT" sz="2000" dirty="0" err="1" smtClean="0">
                <a:latin typeface="+mn-lt"/>
                <a:cs typeface="+mn-cs"/>
              </a:rPr>
              <a:t>projectos</a:t>
            </a:r>
            <a:r>
              <a:rPr lang="pt-PT" sz="2000" dirty="0" smtClean="0">
                <a:latin typeface="+mn-lt"/>
                <a:cs typeface="+mn-cs"/>
              </a:rPr>
              <a:t> já sob apoio.</a:t>
            </a: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r>
              <a:rPr lang="pt-PT" sz="2000" dirty="0" smtClean="0">
                <a:latin typeface="+mn-lt"/>
                <a:cs typeface="+mn-cs"/>
              </a:rPr>
              <a:t>Prazos médios:</a:t>
            </a:r>
          </a:p>
          <a:p>
            <a:pPr marL="1279525" lvl="2" indent="-285750" eaLnBrk="0" hangingPunct="0">
              <a:spcBef>
                <a:spcPct val="20000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kumimoji="0" lang="pt-PT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</a:t>
            </a:r>
            <a:r>
              <a:rPr kumimoji="0" lang="pt-PT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PT" sz="2000" noProof="0" dirty="0" smtClean="0">
                <a:latin typeface="+mn-lt"/>
                <a:cs typeface="+mn-cs"/>
              </a:rPr>
              <a:t>prazo aberto e </a:t>
            </a:r>
            <a:r>
              <a:rPr lang="pt-PT" sz="2000" noProof="0" dirty="0" err="1" smtClean="0">
                <a:latin typeface="+mn-lt"/>
                <a:cs typeface="+mn-cs"/>
              </a:rPr>
              <a:t>informaç</a:t>
            </a:r>
            <a:r>
              <a:rPr lang="pt-PT" sz="2000" dirty="0" err="1" smtClean="0">
                <a:latin typeface="+mn-lt"/>
                <a:cs typeface="+mn-cs"/>
              </a:rPr>
              <a:t>ão</a:t>
            </a:r>
            <a:r>
              <a:rPr lang="pt-PT" sz="2000" dirty="0" smtClean="0">
                <a:latin typeface="+mn-lt"/>
                <a:cs typeface="+mn-cs"/>
              </a:rPr>
              <a:t> sobre o resultado da avaliação: 2 meses (fase 1) e 4 meses (fase 2)</a:t>
            </a:r>
            <a:endParaRPr kumimoji="0" lang="pt-PT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Como aceder?</a:t>
            </a:r>
            <a:endParaRPr lang="pt-PT" sz="3000" b="1" dirty="0">
              <a:effectLst/>
            </a:endParaRPr>
          </a:p>
        </p:txBody>
      </p:sp>
      <p:sp>
        <p:nvSpPr>
          <p:cNvPr id="6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3">
            <a:hlinkClick r:id="rId4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5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6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elegibilidade IPME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1"/>
            <a:r>
              <a:rPr lang="pt-PT" sz="2500" dirty="0" smtClean="0"/>
              <a:t>conceito inovador</a:t>
            </a:r>
          </a:p>
          <a:p>
            <a:pPr lvl="1"/>
            <a:r>
              <a:rPr lang="pt-PT" sz="2500" dirty="0" smtClean="0"/>
              <a:t>valor acrescentado p/ UE e MU</a:t>
            </a:r>
          </a:p>
          <a:p>
            <a:pPr lvl="1"/>
            <a:r>
              <a:rPr lang="pt-PT" sz="2500" dirty="0" smtClean="0"/>
              <a:t>crescimento e internacionalização</a:t>
            </a:r>
          </a:p>
          <a:p>
            <a:pPr lvl="1"/>
            <a:r>
              <a:rPr lang="pt-PT" sz="2500" dirty="0" smtClean="0"/>
              <a:t>ideia democratizável</a:t>
            </a:r>
          </a:p>
          <a:p>
            <a:pPr lvl="1"/>
            <a:r>
              <a:rPr lang="pt-PT" sz="2500" dirty="0" smtClean="0"/>
              <a:t>PME sozinha ou em consórcio (IPME)</a:t>
            </a:r>
          </a:p>
          <a:p>
            <a:pPr lvl="1"/>
            <a:r>
              <a:rPr lang="pt-PT" sz="2500" dirty="0" smtClean="0"/>
              <a:t>oriunda de um EM do H2020 </a:t>
            </a:r>
          </a:p>
          <a:p>
            <a:pPr lvl="1"/>
            <a:r>
              <a:rPr lang="pt-PT" sz="2500" dirty="0" smtClean="0"/>
              <a:t>não esteja a ser apoiada por outro programa</a:t>
            </a:r>
          </a:p>
          <a:p>
            <a:pPr lvl="1"/>
            <a:r>
              <a:rPr lang="pt-PT" sz="2500" dirty="0" smtClean="0"/>
              <a:t>envie a documentação </a:t>
            </a:r>
            <a:r>
              <a:rPr lang="pt-PT" sz="2500" dirty="0" err="1" smtClean="0"/>
              <a:t>correcta</a:t>
            </a:r>
            <a:r>
              <a:rPr lang="pt-PT" sz="2500" dirty="0" smtClean="0"/>
              <a:t> e completa</a:t>
            </a:r>
          </a:p>
          <a:p>
            <a:pPr lvl="1"/>
            <a:r>
              <a:rPr lang="pt-PT" sz="2500" dirty="0" smtClean="0"/>
              <a:t>corresponda (pelo menos parcialmente) aos </a:t>
            </a:r>
            <a:r>
              <a:rPr lang="pt-PT" sz="2500" dirty="0" err="1" smtClean="0"/>
              <a:t>objectivos</a:t>
            </a:r>
            <a:r>
              <a:rPr lang="pt-PT" sz="2500" dirty="0" smtClean="0"/>
              <a:t> do tópico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 bwMode="auto">
          <a:xfrm>
            <a:off x="457200" y="1371600"/>
            <a:ext cx="670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7675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r>
              <a:rPr lang="pt-PT" sz="3000" dirty="0" smtClean="0">
                <a:latin typeface="+mn-lt"/>
                <a:cs typeface="+mn-cs"/>
              </a:rPr>
              <a:t>Critérios de elegibilidade específicos do FTI:</a:t>
            </a:r>
          </a:p>
          <a:p>
            <a:pPr marL="904875" lvl="1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pt-PT" sz="2000" dirty="0" smtClean="0">
                <a:latin typeface="+mn-lt"/>
                <a:cs typeface="+mn-cs"/>
              </a:rPr>
              <a:t>Aberto a qualquer tipo de </a:t>
            </a:r>
            <a:r>
              <a:rPr lang="pt-PT" sz="2000" dirty="0" err="1" smtClean="0">
                <a:latin typeface="+mn-lt"/>
                <a:cs typeface="+mn-cs"/>
              </a:rPr>
              <a:t>actor</a:t>
            </a:r>
            <a:r>
              <a:rPr lang="pt-PT" sz="2000" dirty="0" smtClean="0">
                <a:latin typeface="+mn-lt"/>
                <a:cs typeface="+mn-cs"/>
              </a:rPr>
              <a:t> (não só empresas, como no IPME)</a:t>
            </a:r>
            <a:endParaRPr lang="pt-PT" sz="3000" dirty="0" smtClean="0">
              <a:latin typeface="+mn-lt"/>
              <a:cs typeface="+mn-cs"/>
            </a:endParaRPr>
          </a:p>
          <a:p>
            <a:pPr marL="904875" lvl="1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 60% do orçamento da proposta alocado ao(s)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P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actor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pt-PT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</a:t>
            </a:r>
            <a:r>
              <a:rPr lang="pt-PT" sz="2000" dirty="0" smtClean="0">
                <a:latin typeface="+mn-lt"/>
                <a:cs typeface="+mn-cs"/>
              </a:rPr>
              <a:t>) industriais do consórcio OU 2 num consórcio de 3 ou 4 ou 3 num consórcio de 5 elementos terão de ser indústria</a:t>
            </a:r>
          </a:p>
          <a:p>
            <a:pPr marL="904875" lvl="1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kumimoji="0" lang="pt-P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TRL inicial deverá</a:t>
            </a:r>
            <a:r>
              <a:rPr kumimoji="0" lang="pt-PT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 6 em caso de propostas tecnológicas </a:t>
            </a:r>
          </a:p>
          <a:p>
            <a:pPr marL="904875" lvl="1" indent="-382588" eaLnBrk="0" hangingPunct="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1700" i="1" dirty="0" smtClean="0">
                <a:latin typeface="Calibri" pitchFamily="34" charset="0"/>
              </a:rPr>
              <a:t>	“TRL 6: technology demonstrated in relevant environment (industrially relevant environment in the case of key enabling technologies)”</a:t>
            </a:r>
            <a:endParaRPr kumimoji="0" lang="pt-PT" sz="17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None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325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err="1" smtClean="0">
                <a:effectLst/>
              </a:rPr>
              <a:t>Fast</a:t>
            </a:r>
            <a:r>
              <a:rPr lang="pt-PT" sz="3000" b="1" dirty="0" smtClean="0">
                <a:effectLst/>
              </a:rPr>
              <a:t> </a:t>
            </a:r>
            <a:r>
              <a:rPr lang="pt-PT" sz="3000" b="1" dirty="0" err="1" smtClean="0">
                <a:effectLst/>
              </a:rPr>
              <a:t>Track</a:t>
            </a:r>
            <a:r>
              <a:rPr lang="pt-PT" sz="3000" b="1" dirty="0" smtClean="0">
                <a:effectLst/>
              </a:rPr>
              <a:t> to </a:t>
            </a:r>
            <a:r>
              <a:rPr lang="pt-PT" sz="3000" b="1" dirty="0" err="1" smtClean="0">
                <a:effectLst/>
              </a:rPr>
              <a:t>Innovation</a:t>
            </a:r>
            <a:endParaRPr lang="pt-PT" sz="3000" b="1" dirty="0">
              <a:effectLst/>
            </a:endParaRPr>
          </a:p>
        </p:txBody>
      </p:sp>
      <p:sp>
        <p:nvSpPr>
          <p:cNvPr id="6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1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PT" sz="4000" b="1" dirty="0" smtClean="0">
                <a:solidFill>
                  <a:schemeClr val="bg1"/>
                </a:solidFill>
                <a:latin typeface="Cambria" pitchFamily="18" charset="0"/>
              </a:rPr>
              <a:t>Parte I</a:t>
            </a:r>
          </a:p>
          <a:p>
            <a:pPr>
              <a:buNone/>
            </a:pPr>
            <a:endParaRPr lang="pt-PT" sz="4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None/>
            </a:pPr>
            <a:r>
              <a:rPr lang="pt-PT" sz="3500" i="1" dirty="0" smtClean="0">
                <a:solidFill>
                  <a:schemeClr val="bg1"/>
                </a:solidFill>
                <a:latin typeface="Cambria" pitchFamily="18" charset="0"/>
              </a:rPr>
              <a:t>Programas existentes</a:t>
            </a:r>
          </a:p>
          <a:p>
            <a:pPr>
              <a:buNone/>
            </a:pPr>
            <a:endParaRPr lang="pt-PT" b="1" dirty="0" smtClean="0">
              <a:solidFill>
                <a:srgbClr val="FFC000"/>
              </a:solidFill>
              <a:latin typeface="Cambria" pitchFamily="18" charset="0"/>
            </a:endParaRPr>
          </a:p>
          <a:p>
            <a:pPr>
              <a:buNone/>
            </a:pPr>
            <a:endParaRPr lang="pt-PT" b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No </a:t>
            </a:r>
            <a:r>
              <a:rPr lang="pt-PT" dirty="0" smtClean="0">
                <a:hlinkClick r:id="rId2"/>
              </a:rPr>
              <a:t>motor de busca</a:t>
            </a:r>
            <a:r>
              <a:rPr lang="pt-PT" dirty="0" smtClean="0"/>
              <a:t> do H2020:</a:t>
            </a:r>
          </a:p>
          <a:p>
            <a:pPr lvl="1"/>
            <a:r>
              <a:rPr lang="pt-PT" sz="1500" dirty="0" smtClean="0"/>
              <a:t>“</a:t>
            </a:r>
            <a:r>
              <a:rPr lang="pt-PT" sz="1500" dirty="0" err="1" smtClean="0"/>
              <a:t>Filter</a:t>
            </a:r>
            <a:r>
              <a:rPr lang="pt-PT" sz="1500" dirty="0" smtClean="0"/>
              <a:t> a </a:t>
            </a:r>
            <a:r>
              <a:rPr lang="pt-PT" sz="1500" dirty="0" err="1" smtClean="0"/>
              <a:t>call</a:t>
            </a:r>
            <a:r>
              <a:rPr lang="pt-PT" sz="1500" dirty="0" smtClean="0"/>
              <a:t>” &gt; </a:t>
            </a:r>
            <a:r>
              <a:rPr lang="pt-PT" sz="1500" dirty="0" err="1" smtClean="0"/>
              <a:t>Fast</a:t>
            </a:r>
            <a:r>
              <a:rPr lang="pt-PT" sz="1500" dirty="0" smtClean="0"/>
              <a:t> </a:t>
            </a:r>
            <a:r>
              <a:rPr lang="pt-PT" sz="1500" dirty="0" err="1" smtClean="0"/>
              <a:t>Track</a:t>
            </a:r>
            <a:r>
              <a:rPr lang="pt-PT" sz="1500" dirty="0" smtClean="0"/>
              <a:t> to </a:t>
            </a:r>
            <a:r>
              <a:rPr lang="pt-PT" sz="1500" dirty="0" err="1" smtClean="0"/>
              <a:t>Innovation</a:t>
            </a:r>
            <a:endParaRPr lang="pt-PT" sz="1500" dirty="0" smtClean="0"/>
          </a:p>
          <a:p>
            <a:pPr lvl="1"/>
            <a:r>
              <a:rPr lang="pt-PT" sz="1500" dirty="0" smtClean="0"/>
              <a:t>Tópico (a roxo, </a:t>
            </a:r>
            <a:r>
              <a:rPr lang="pt-PT" sz="1500" i="1" dirty="0" err="1" smtClean="0"/>
              <a:t>Societal</a:t>
            </a:r>
            <a:r>
              <a:rPr lang="pt-PT" sz="1500" i="1" dirty="0" smtClean="0"/>
              <a:t> </a:t>
            </a:r>
            <a:r>
              <a:rPr lang="pt-PT" sz="1500" i="1" dirty="0" err="1" smtClean="0"/>
              <a:t>Challenges</a:t>
            </a:r>
            <a:r>
              <a:rPr lang="pt-PT" sz="1500" dirty="0" smtClean="0"/>
              <a:t>) 2015 ou 2016</a:t>
            </a:r>
            <a:endParaRPr lang="pt-PT" sz="15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err="1" smtClean="0">
                <a:effectLst/>
              </a:rPr>
              <a:t>Fast</a:t>
            </a:r>
            <a:r>
              <a:rPr lang="pt-PT" sz="3000" b="1" dirty="0" smtClean="0">
                <a:effectLst/>
              </a:rPr>
              <a:t> </a:t>
            </a:r>
            <a:r>
              <a:rPr lang="pt-PT" sz="3000" b="1" dirty="0" err="1" smtClean="0">
                <a:effectLst/>
              </a:rPr>
              <a:t>Track</a:t>
            </a:r>
            <a:r>
              <a:rPr lang="pt-PT" sz="3000" b="1" dirty="0" smtClean="0">
                <a:effectLst/>
              </a:rPr>
              <a:t> to </a:t>
            </a:r>
            <a:r>
              <a:rPr lang="pt-PT" sz="3000" b="1" dirty="0" err="1" smtClean="0">
                <a:effectLst/>
              </a:rPr>
              <a:t>Innovation</a:t>
            </a:r>
            <a:endParaRPr lang="pt-PT" sz="3000" b="1" dirty="0">
              <a:effectLst/>
            </a:endParaRPr>
          </a:p>
        </p:txBody>
      </p:sp>
      <p:sp>
        <p:nvSpPr>
          <p:cNvPr id="6" name="Rectângulo arredondado 3">
            <a:hlinkClick r:id="rId3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4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5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6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Rectângulo arredondado 3">
            <a:hlinkClick r:id="rId7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1" name="Rectângulo arredondado 3">
            <a:hlinkClick r:id="rId8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EE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2971800"/>
            <a:ext cx="5334000" cy="370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pt-PT" sz="2500" dirty="0" smtClean="0"/>
              <a:t>FAQ:</a:t>
            </a:r>
          </a:p>
          <a:p>
            <a:pPr lvl="1"/>
            <a:endParaRPr lang="pt-PT" sz="2100" dirty="0" smtClean="0"/>
          </a:p>
          <a:p>
            <a:pPr lvl="1"/>
            <a:r>
              <a:rPr lang="pt-PT" sz="2100" b="1" i="1" dirty="0" smtClean="0"/>
              <a:t>Horizonte 2020</a:t>
            </a:r>
          </a:p>
          <a:p>
            <a:pPr lvl="2"/>
            <a:r>
              <a:rPr lang="pt-PT" sz="1900" dirty="0" smtClean="0">
                <a:hlinkClick r:id="rId2"/>
              </a:rPr>
              <a:t>Horizonte 2020</a:t>
            </a:r>
            <a:r>
              <a:rPr lang="pt-PT" sz="1900" dirty="0" smtClean="0"/>
              <a:t> (DG R&amp;I)</a:t>
            </a:r>
          </a:p>
          <a:p>
            <a:pPr lvl="2">
              <a:buFont typeface="Wingdings" pitchFamily="2" charset="2"/>
              <a:buChar char="Ø"/>
            </a:pPr>
            <a:r>
              <a:rPr lang="pt-PT" sz="1900" b="1" dirty="0" smtClean="0">
                <a:hlinkClick r:id="rId3"/>
              </a:rPr>
              <a:t>Instrumento para as PME</a:t>
            </a:r>
            <a:r>
              <a:rPr lang="pt-PT" sz="1900" b="1" dirty="0" smtClean="0"/>
              <a:t> (EASME)</a:t>
            </a:r>
          </a:p>
          <a:p>
            <a:pPr lvl="2"/>
            <a:r>
              <a:rPr lang="pt-PT" sz="1900" dirty="0" smtClean="0">
                <a:hlinkClick r:id="rId4"/>
              </a:rPr>
              <a:t>Instrumento para as PME</a:t>
            </a:r>
            <a:r>
              <a:rPr lang="pt-PT" sz="1900" dirty="0" smtClean="0"/>
              <a:t> (DG R&amp;I)</a:t>
            </a:r>
          </a:p>
          <a:p>
            <a:pPr lvl="2"/>
            <a:endParaRPr lang="pt-PT" sz="1900" dirty="0" smtClean="0"/>
          </a:p>
          <a:p>
            <a:pPr lvl="1"/>
            <a:r>
              <a:rPr lang="pt-PT" sz="2100" b="1" i="1" dirty="0" err="1" smtClean="0"/>
              <a:t>Participant</a:t>
            </a:r>
            <a:r>
              <a:rPr lang="pt-PT" sz="2100" b="1" i="1" dirty="0" smtClean="0"/>
              <a:t> Portal</a:t>
            </a:r>
            <a:endParaRPr lang="pt-PT" sz="2100" b="1" i="1" u="sng" dirty="0" smtClean="0">
              <a:solidFill>
                <a:schemeClr val="bg1"/>
              </a:solidFill>
              <a:hlinkClick r:id="rId5"/>
            </a:endParaRPr>
          </a:p>
          <a:p>
            <a:pPr lvl="2"/>
            <a:r>
              <a:rPr lang="pt-PT" sz="1900" dirty="0" err="1" smtClean="0">
                <a:hlinkClick r:id="rId5"/>
              </a:rPr>
              <a:t>Participant</a:t>
            </a:r>
            <a:r>
              <a:rPr lang="pt-PT" sz="1900" dirty="0" smtClean="0">
                <a:hlinkClick r:id="rId5"/>
              </a:rPr>
              <a:t> Portal</a:t>
            </a:r>
            <a:r>
              <a:rPr lang="pt-PT" sz="1900" dirty="0" smtClean="0"/>
              <a:t> (DG R&amp;I)</a:t>
            </a:r>
          </a:p>
          <a:p>
            <a:pPr lvl="2">
              <a:buFont typeface="Wingdings" pitchFamily="2" charset="2"/>
              <a:buChar char="Ø"/>
            </a:pPr>
            <a:r>
              <a:rPr lang="pt-PT" sz="1900" b="1" dirty="0" err="1" smtClean="0">
                <a:hlinkClick r:id="rId3"/>
              </a:rPr>
              <a:t>Participant</a:t>
            </a:r>
            <a:r>
              <a:rPr lang="pt-PT" sz="1900" b="1" dirty="0" smtClean="0">
                <a:hlinkClick r:id="rId3"/>
              </a:rPr>
              <a:t> Portal</a:t>
            </a:r>
            <a:r>
              <a:rPr lang="pt-PT" sz="1900" b="1" dirty="0" smtClean="0"/>
              <a:t> (EASME)</a:t>
            </a:r>
          </a:p>
          <a:p>
            <a:pPr lvl="2"/>
            <a:endParaRPr lang="pt-PT" sz="1900" dirty="0" smtClean="0"/>
          </a:p>
          <a:p>
            <a:pPr lvl="1"/>
            <a:r>
              <a:rPr lang="pt-PT" sz="2100" b="1" dirty="0" err="1" smtClean="0">
                <a:hlinkClick r:id="rId6"/>
              </a:rPr>
              <a:t>InnovFin</a:t>
            </a:r>
            <a:r>
              <a:rPr lang="pt-PT" sz="2100" b="1" dirty="0" smtClean="0"/>
              <a:t> </a:t>
            </a:r>
            <a:r>
              <a:rPr lang="pt-PT" sz="2100" dirty="0" smtClean="0"/>
              <a:t>(FEI)</a:t>
            </a:r>
            <a:endParaRPr lang="pt-PT" sz="2100" b="1" dirty="0" smtClean="0"/>
          </a:p>
          <a:p>
            <a:pPr lvl="1"/>
            <a:endParaRPr lang="pt-PT" sz="2100" dirty="0" smtClean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ângulo arredondado 3">
            <a:hlinkClick r:id="rId9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10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11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12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13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000" b="1" dirty="0" smtClean="0">
                <a:effectLst/>
              </a:rPr>
              <a:t>Documentação de apoio</a:t>
            </a:r>
            <a:endParaRPr lang="pt-PT" sz="3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500" b="1" u="sng" dirty="0" smtClean="0">
                <a:effectLst/>
              </a:rPr>
              <a:t>COSME</a:t>
            </a:r>
            <a:endParaRPr lang="pt-PT" sz="3500" b="1" u="sng" dirty="0">
              <a:effectLst/>
            </a:endParaRPr>
          </a:p>
        </p:txBody>
      </p:sp>
      <p:sp>
        <p:nvSpPr>
          <p:cNvPr id="6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7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8" name="Rectângulo arredondado 7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9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10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1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r>
              <a:rPr lang="pt-PT" dirty="0" smtClean="0"/>
              <a:t>1. Acesso ao crédito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Ver slide sobre </a:t>
            </a:r>
            <a:r>
              <a:rPr lang="pt-PT" dirty="0" smtClean="0">
                <a:hlinkClick r:id="rId10" action="ppaction://hlinksldjump"/>
              </a:rPr>
              <a:t>Acesso ao crédito 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5" name="Rectângulo arredondado 3">
            <a:hlinkClick r:id="rId3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6" name="Rectângulo arredondado 5">
            <a:hlinkClick r:id="rId4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7" name="Rectângulo arredondado 3">
            <a:hlinkClick r:id="rId5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8" name="Rectângulo arredondado 3">
            <a:hlinkClick r:id="rId6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9" name="Rectângulo arredondado 3">
            <a:hlinkClick r:id="rId7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500" b="1" u="sng" dirty="0" smtClean="0">
                <a:effectLst/>
              </a:rPr>
              <a:t>COSME</a:t>
            </a:r>
            <a:endParaRPr lang="pt-PT" sz="3500" b="1" u="sng" dirty="0">
              <a:effectLst/>
            </a:endParaRPr>
          </a:p>
        </p:txBody>
      </p:sp>
      <p:sp>
        <p:nvSpPr>
          <p:cNvPr id="12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r>
              <a:rPr lang="pt-PT" dirty="0" smtClean="0"/>
              <a:t>2. Acesso aos mercados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 </a:t>
            </a:r>
            <a:r>
              <a:rPr lang="pt-PT" dirty="0" smtClean="0">
                <a:hlinkClick r:id="rId10"/>
              </a:rPr>
              <a:t>EEN Portugal</a:t>
            </a:r>
            <a:endParaRPr lang="pt-PT" dirty="0" smtClean="0"/>
          </a:p>
          <a:p>
            <a:pPr lvl="1"/>
            <a:r>
              <a:rPr lang="pt-PT" dirty="0" smtClean="0">
                <a:hlinkClick r:id="rId11"/>
              </a:rPr>
              <a:t>SME </a:t>
            </a:r>
            <a:r>
              <a:rPr lang="pt-PT" dirty="0" err="1" smtClean="0">
                <a:hlinkClick r:id="rId11"/>
              </a:rPr>
              <a:t>Internationalisation</a:t>
            </a:r>
            <a:r>
              <a:rPr lang="pt-PT" dirty="0" smtClean="0">
                <a:hlinkClick r:id="rId11"/>
              </a:rPr>
              <a:t> Portal</a:t>
            </a:r>
            <a:endParaRPr lang="pt-PT" dirty="0" smtClean="0"/>
          </a:p>
          <a:p>
            <a:pPr lvl="1"/>
            <a:r>
              <a:rPr lang="pt-PT" dirty="0" smtClean="0">
                <a:hlinkClick r:id="rId12"/>
              </a:rPr>
              <a:t>IPR </a:t>
            </a:r>
            <a:r>
              <a:rPr lang="pt-PT" dirty="0" err="1" smtClean="0">
                <a:hlinkClick r:id="rId12"/>
              </a:rPr>
              <a:t>Helpdesk</a:t>
            </a:r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766763"/>
            <a:ext cx="72104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681038"/>
            <a:ext cx="70770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IPR </a:t>
            </a:r>
            <a:r>
              <a:rPr lang="pt-PT" dirty="0" err="1" smtClean="0"/>
              <a:t>Helpdesk</a:t>
            </a:r>
            <a:endParaRPr lang="pt-PT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438400"/>
            <a:ext cx="9029700" cy="39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de embaixado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6687484" cy="5077534"/>
          </a:xfrm>
          <a:prstGeom prst="rect">
            <a:avLst/>
          </a:prstGeom>
        </p:spPr>
      </p:pic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0"/>
          </a:xfrm>
        </p:spPr>
        <p:txBody>
          <a:bodyPr/>
          <a:lstStyle/>
          <a:p>
            <a:r>
              <a:rPr lang="pt-PT" dirty="0" smtClean="0">
                <a:hlinkClick r:id="rId3"/>
              </a:rPr>
              <a:t>Rede Embaixadores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72000"/>
          </a:xfrm>
        </p:spPr>
        <p:txBody>
          <a:bodyPr/>
          <a:lstStyle/>
          <a:p>
            <a:r>
              <a:rPr lang="pt-PT" dirty="0" smtClean="0"/>
              <a:t>IPR </a:t>
            </a:r>
            <a:r>
              <a:rPr lang="pt-PT" dirty="0" err="1" smtClean="0"/>
              <a:t>Helpdesks</a:t>
            </a:r>
            <a:r>
              <a:rPr lang="pt-PT" dirty="0" smtClean="0"/>
              <a:t> regionais (</a:t>
            </a:r>
            <a:r>
              <a:rPr lang="pt-PT" dirty="0" smtClean="0">
                <a:hlinkClick r:id="rId2"/>
              </a:rPr>
              <a:t>SME </a:t>
            </a:r>
            <a:r>
              <a:rPr lang="pt-PT" dirty="0" err="1" smtClean="0">
                <a:hlinkClick r:id="rId2"/>
              </a:rPr>
              <a:t>corner</a:t>
            </a:r>
            <a:r>
              <a:rPr lang="pt-PT" dirty="0" smtClean="0"/>
              <a:t>):</a:t>
            </a:r>
          </a:p>
          <a:p>
            <a:pPr>
              <a:buNone/>
            </a:pPr>
            <a:endParaRPr lang="pt-PT" dirty="0" smtClean="0"/>
          </a:p>
          <a:p>
            <a:pPr lvl="1"/>
            <a:r>
              <a:rPr lang="pt-PT" b="1" dirty="0" smtClean="0"/>
              <a:t>UE</a:t>
            </a:r>
          </a:p>
          <a:p>
            <a:pPr lvl="1"/>
            <a:r>
              <a:rPr lang="pt-PT" b="1" dirty="0" err="1" smtClean="0"/>
              <a:t>Mercosur</a:t>
            </a:r>
            <a:endParaRPr lang="pt-PT" b="1" dirty="0" smtClean="0"/>
          </a:p>
          <a:p>
            <a:pPr lvl="1">
              <a:buNone/>
            </a:pPr>
            <a:endParaRPr lang="pt-PT" b="1" dirty="0" smtClean="0"/>
          </a:p>
          <a:p>
            <a:pPr lvl="1"/>
            <a:r>
              <a:rPr lang="pt-PT" dirty="0" smtClean="0"/>
              <a:t>China</a:t>
            </a:r>
          </a:p>
          <a:p>
            <a:pPr lvl="1"/>
            <a:r>
              <a:rPr lang="pt-PT" dirty="0" smtClean="0"/>
              <a:t>ASEAN</a:t>
            </a:r>
          </a:p>
          <a:p>
            <a:pPr lvl="1"/>
            <a:r>
              <a:rPr lang="pt-PT" dirty="0" smtClean="0"/>
              <a:t>India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3. Oportunidades específicas (apoiar a competitividade)</a:t>
            </a:r>
          </a:p>
          <a:p>
            <a:pPr lvl="1"/>
            <a:r>
              <a:rPr lang="pt-PT" dirty="0" smtClean="0"/>
              <a:t>COSME (</a:t>
            </a:r>
            <a:r>
              <a:rPr lang="pt-PT" dirty="0" smtClean="0">
                <a:hlinkClick r:id="rId2"/>
              </a:rPr>
              <a:t>website EASME</a:t>
            </a:r>
            <a:r>
              <a:rPr lang="pt-PT" dirty="0" smtClean="0"/>
              <a:t>)</a:t>
            </a:r>
          </a:p>
          <a:p>
            <a:pPr lvl="1"/>
            <a:r>
              <a:rPr lang="pt-PT" dirty="0" smtClean="0"/>
              <a:t>Oportunidades especialmente relacionadas com </a:t>
            </a:r>
            <a:r>
              <a:rPr lang="pt-PT" b="1" dirty="0" smtClean="0"/>
              <a:t>turismo, </a:t>
            </a:r>
            <a:r>
              <a:rPr lang="pt-PT" dirty="0" smtClean="0"/>
              <a:t>mas também com serviços de apoio ao EEN, </a:t>
            </a:r>
            <a:r>
              <a:rPr lang="pt-PT" dirty="0" err="1" smtClean="0"/>
              <a:t>EpJE</a:t>
            </a:r>
            <a:r>
              <a:rPr lang="pt-PT" dirty="0" smtClean="0"/>
              <a:t>, </a:t>
            </a:r>
            <a:r>
              <a:rPr lang="pt-PT" dirty="0" err="1" smtClean="0"/>
              <a:t>Helpdesks</a:t>
            </a:r>
            <a:r>
              <a:rPr lang="pt-PT" dirty="0" smtClean="0"/>
              <a:t> de Propriedade Intelectual e formação de clusters fora da UE</a:t>
            </a:r>
          </a:p>
          <a:p>
            <a:pPr lvl="1"/>
            <a:r>
              <a:rPr lang="pt-PT" b="1" u="sng" dirty="0" smtClean="0"/>
              <a:t>Neste momento não existem oportunidades abertas </a:t>
            </a:r>
            <a:endParaRPr lang="pt-PT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500" b="1" u="sng" dirty="0" smtClean="0">
                <a:effectLst/>
              </a:rPr>
              <a:t>COSME</a:t>
            </a:r>
            <a:endParaRPr lang="pt-PT" sz="3500" b="1" u="sng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O que é uma PME para a UE?</a:t>
            </a:r>
            <a:endParaRPr lang="pt-PT" sz="30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PT" sz="2500" i="1" dirty="0" smtClean="0"/>
              <a:t>“A categoria de empresas de dimensão micro, pequena e média é constituída por empresas que empreguem </a:t>
            </a:r>
            <a:r>
              <a:rPr lang="pt-PT" sz="2500" b="1" i="1" dirty="0" smtClean="0"/>
              <a:t>menos de 250 pessoas</a:t>
            </a:r>
            <a:r>
              <a:rPr lang="pt-PT" sz="2500" i="1" dirty="0" smtClean="0"/>
              <a:t> e que tenham um </a:t>
            </a:r>
            <a:r>
              <a:rPr lang="pt-PT" sz="2500" b="1" i="1" dirty="0" smtClean="0"/>
              <a:t>volume de negócios anual que não exceda 50 milhões de euros, </a:t>
            </a:r>
            <a:r>
              <a:rPr lang="pt-PT" sz="2500" i="1" dirty="0" smtClean="0"/>
              <a:t>e/ou que o </a:t>
            </a:r>
            <a:r>
              <a:rPr lang="pt-PT" sz="2500" b="1" i="1" dirty="0" smtClean="0"/>
              <a:t>balanço total anual não exceda os 43 milhões de euros</a:t>
            </a:r>
            <a:r>
              <a:rPr lang="pt-PT" sz="2500" i="1" dirty="0" smtClean="0"/>
              <a:t>.”</a:t>
            </a:r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PT" sz="2500" i="1" dirty="0" smtClean="0"/>
          </a:p>
          <a:p>
            <a:pPr marL="1077913" indent="-3175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t-PT" sz="1200" dirty="0" smtClean="0"/>
              <a:t>Comissão Europeia, "Recomendação da Comissão 2003/361/CE relativa à definição de micro, pequenas e médias empresas", </a:t>
            </a:r>
            <a:r>
              <a:rPr lang="pt-PT" sz="1200" i="1" dirty="0" smtClean="0"/>
              <a:t>Jornal Oficial da União Europeia</a:t>
            </a:r>
            <a:r>
              <a:rPr lang="pt-PT" sz="1200" dirty="0" smtClean="0"/>
              <a:t>, L 124/40, 6 de Maio de 2003, p.39</a:t>
            </a:r>
            <a:endParaRPr lang="pt-PT" sz="1200" i="1" dirty="0" smtClean="0"/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PT" sz="2500" i="1" dirty="0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6858000" cy="4572000"/>
          </a:xfrm>
        </p:spPr>
        <p:txBody>
          <a:bodyPr/>
          <a:lstStyle/>
          <a:p>
            <a:r>
              <a:rPr lang="pt-PT" dirty="0" smtClean="0"/>
              <a:t>4. Erasmus para jovens empreendedores</a:t>
            </a:r>
          </a:p>
          <a:p>
            <a:pPr lvl="1"/>
            <a:r>
              <a:rPr lang="pt-PT" dirty="0" smtClean="0">
                <a:hlinkClick r:id="rId2"/>
              </a:rPr>
              <a:t>website</a:t>
            </a:r>
            <a:r>
              <a:rPr lang="pt-PT" dirty="0" smtClean="0"/>
              <a:t>  </a:t>
            </a:r>
          </a:p>
          <a:p>
            <a:pPr lvl="1"/>
            <a:r>
              <a:rPr lang="pt-PT" dirty="0" smtClean="0"/>
              <a:t>identificar o </a:t>
            </a:r>
            <a:r>
              <a:rPr lang="pt-PT" dirty="0" smtClean="0">
                <a:hlinkClick r:id="rId3"/>
              </a:rPr>
              <a:t>ponto de contacto local</a:t>
            </a:r>
            <a:r>
              <a:rPr lang="pt-PT" dirty="0" smtClean="0"/>
              <a:t> preferido e ler o </a:t>
            </a:r>
            <a:r>
              <a:rPr lang="pt-PT" dirty="0" smtClean="0">
                <a:hlinkClick r:id="rId4"/>
              </a:rPr>
              <a:t>guia para o novo empreendedor</a:t>
            </a:r>
            <a:endParaRPr lang="pt-PT" dirty="0" smtClean="0"/>
          </a:p>
          <a:p>
            <a:pPr lvl="1"/>
            <a:r>
              <a:rPr lang="pt-PT" dirty="0" smtClean="0"/>
              <a:t>preparar documentos de apoio à candidatura (</a:t>
            </a:r>
            <a:r>
              <a:rPr lang="pt-PT" dirty="0" err="1" smtClean="0"/>
              <a:t>motivação+CV+plano</a:t>
            </a:r>
            <a:r>
              <a:rPr lang="pt-PT" dirty="0" smtClean="0"/>
              <a:t> de negócio)</a:t>
            </a:r>
          </a:p>
          <a:p>
            <a:pPr lvl="1"/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84188" algn="l" rtl="0" fontAlgn="base">
              <a:spcBef>
                <a:spcPct val="0"/>
              </a:spcBef>
              <a:spcAft>
                <a:spcPct val="0"/>
              </a:spcAft>
              <a:defRPr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D64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D64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pt-PT" sz="3500" b="1" u="sng" dirty="0" smtClean="0">
                <a:effectLst/>
              </a:rPr>
              <a:t>COSME</a:t>
            </a:r>
            <a:endParaRPr lang="pt-PT" sz="3500" b="1" u="sng" dirty="0">
              <a:effectLst/>
            </a:endParaRPr>
          </a:p>
        </p:txBody>
      </p:sp>
      <p:sp>
        <p:nvSpPr>
          <p:cNvPr id="5" name="Rectângulo arredondado 3">
            <a:hlinkClick r:id="rId5" action="ppaction://hlinksldjump"/>
          </p:cNvPr>
          <p:cNvSpPr/>
          <p:nvPr/>
        </p:nvSpPr>
        <p:spPr>
          <a:xfrm>
            <a:off x="7315200" y="19050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 smtClean="0"/>
              <a:t>COSME</a:t>
            </a:r>
            <a:endParaRPr lang="pt-PT" sz="2000" i="1" dirty="0"/>
          </a:p>
        </p:txBody>
      </p:sp>
      <p:sp>
        <p:nvSpPr>
          <p:cNvPr id="6" name="Rectângulo arredondado 3">
            <a:hlinkClick r:id="rId6" action="ppaction://hlinksldjump"/>
          </p:cNvPr>
          <p:cNvSpPr/>
          <p:nvPr/>
        </p:nvSpPr>
        <p:spPr>
          <a:xfrm>
            <a:off x="7327900" y="10668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Horizonte 2020</a:t>
            </a:r>
          </a:p>
        </p:txBody>
      </p:sp>
      <p:sp>
        <p:nvSpPr>
          <p:cNvPr id="7" name="Rectângulo arredondado 6">
            <a:hlinkClick r:id="rId7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sp>
        <p:nvSpPr>
          <p:cNvPr id="8" name="Rectângulo arredondado 3">
            <a:hlinkClick r:id="rId8" action="ppaction://hlinksldjump"/>
          </p:cNvPr>
          <p:cNvSpPr/>
          <p:nvPr/>
        </p:nvSpPr>
        <p:spPr>
          <a:xfrm>
            <a:off x="7315200" y="27432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Acesso ao financiamento</a:t>
            </a:r>
            <a:endParaRPr lang="pt-PT" sz="1500" i="1" dirty="0"/>
          </a:p>
        </p:txBody>
      </p:sp>
      <p:sp>
        <p:nvSpPr>
          <p:cNvPr id="9" name="Rectângulo arredondado 3">
            <a:hlinkClick r:id="rId9" action="ppaction://hlinksldjump"/>
          </p:cNvPr>
          <p:cNvSpPr/>
          <p:nvPr/>
        </p:nvSpPr>
        <p:spPr>
          <a:xfrm>
            <a:off x="7315200" y="35814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500" i="1" dirty="0" smtClean="0"/>
              <a:t>Contactos</a:t>
            </a:r>
            <a:endParaRPr lang="pt-PT" sz="1500" i="1" dirty="0"/>
          </a:p>
        </p:txBody>
      </p:sp>
      <p:sp>
        <p:nvSpPr>
          <p:cNvPr id="10" name="Rectângulo arredondado 3">
            <a:hlinkClick r:id="rId10" action="ppaction://hlinksldjump"/>
          </p:cNvPr>
          <p:cNvSpPr/>
          <p:nvPr/>
        </p:nvSpPr>
        <p:spPr>
          <a:xfrm>
            <a:off x="7315200" y="4419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smtClean="0"/>
              <a:t>Documentação de apoio</a:t>
            </a:r>
            <a:endParaRPr lang="pt-PT" sz="1400" i="1" dirty="0"/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PT" dirty="0" smtClean="0"/>
              <a:t>estabelecer contacto com o </a:t>
            </a:r>
            <a:r>
              <a:rPr lang="pt-PT" b="1" dirty="0" smtClean="0"/>
              <a:t>parceiro de acolhimento </a:t>
            </a:r>
            <a:r>
              <a:rPr lang="pt-PT" dirty="0" smtClean="0"/>
              <a:t>e delinear o plano de intercâmbio</a:t>
            </a:r>
            <a:endParaRPr lang="pt-PT" b="1" dirty="0" smtClean="0"/>
          </a:p>
          <a:p>
            <a:pPr lvl="1"/>
            <a:r>
              <a:rPr lang="pt-PT" dirty="0" smtClean="0"/>
              <a:t>acordar este plano com o ponto de contacto local desbloqueia </a:t>
            </a:r>
            <a:r>
              <a:rPr lang="pt-PT" b="1" dirty="0" smtClean="0"/>
              <a:t>assistência financeira </a:t>
            </a:r>
            <a:r>
              <a:rPr lang="pt-PT" dirty="0" smtClean="0"/>
              <a:t>ao novo empreendedor</a:t>
            </a:r>
          </a:p>
          <a:p>
            <a:pPr lvl="1"/>
            <a:r>
              <a:rPr lang="pt-PT" dirty="0" smtClean="0"/>
              <a:t>começo do período de intercâmbio: de 1 a 6 meses ininterruptamente ou em semanas interrompidas (desde que a duração total não exceda 1 ano)</a:t>
            </a:r>
          </a:p>
          <a:p>
            <a:pPr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8229600" cy="4322976"/>
          </a:xfrm>
        </p:spPr>
      </p:pic>
      <p:sp>
        <p:nvSpPr>
          <p:cNvPr id="5" name="CaixaDeTexto 4"/>
          <p:cNvSpPr txBox="1"/>
          <p:nvPr/>
        </p:nvSpPr>
        <p:spPr>
          <a:xfrm>
            <a:off x="685800" y="5257800"/>
            <a:ext cx="5756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 – IT </a:t>
            </a:r>
            <a:r>
              <a:rPr lang="pt-PT" dirty="0" err="1" smtClean="0"/>
              <a:t>Tool</a:t>
            </a:r>
            <a:r>
              <a:rPr lang="pt-PT" dirty="0" smtClean="0"/>
              <a:t> (criar login, análogo ao </a:t>
            </a:r>
            <a:r>
              <a:rPr lang="pt-PT" i="1" dirty="0" smtClean="0"/>
              <a:t>ECAS</a:t>
            </a:r>
            <a:r>
              <a:rPr lang="pt-PT" dirty="0" smtClean="0"/>
              <a:t>)</a:t>
            </a:r>
          </a:p>
          <a:p>
            <a:r>
              <a:rPr lang="pt-PT" dirty="0" smtClean="0"/>
              <a:t>2 – ler o questionário antes de começar </a:t>
            </a:r>
          </a:p>
          <a:p>
            <a:r>
              <a:rPr lang="pt-PT" dirty="0" smtClean="0"/>
              <a:t>3 – entrada no </a:t>
            </a:r>
            <a:r>
              <a:rPr lang="pt-PT" b="1" dirty="0" smtClean="0"/>
              <a:t>formulário de candidatura do </a:t>
            </a:r>
            <a:r>
              <a:rPr lang="pt-PT" b="1" dirty="0" err="1" smtClean="0"/>
              <a:t>EpJE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Acesso ao crédito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Motor de busca de financiamento </a:t>
            </a:r>
            <a:r>
              <a:rPr lang="pt-PT" dirty="0" smtClean="0"/>
              <a:t>(portal A sua Europa)</a:t>
            </a:r>
            <a:endParaRPr lang="pt-PT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28462"/>
            <a:ext cx="6805613" cy="402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02" y="914400"/>
            <a:ext cx="9031698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210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Bancos com acordos com o UE:</a:t>
            </a:r>
          </a:p>
          <a:p>
            <a:pPr lvl="1"/>
            <a:endParaRPr lang="pt-PT" dirty="0" smtClean="0"/>
          </a:p>
          <a:p>
            <a:pPr lvl="1"/>
            <a:r>
              <a:rPr lang="pt-PT" b="1" dirty="0" smtClean="0"/>
              <a:t>BPI, BCP e Montepio:</a:t>
            </a:r>
            <a:r>
              <a:rPr lang="pt-PT" dirty="0" smtClean="0"/>
              <a:t> parceria de IDE entre PME portuguesas e PME na AL, Caribe e UE.</a:t>
            </a:r>
            <a:endParaRPr lang="pt-PT" b="1" dirty="0" smtClean="0"/>
          </a:p>
          <a:p>
            <a:pPr lvl="1"/>
            <a:r>
              <a:rPr lang="pt-PT" b="1" dirty="0" smtClean="0"/>
              <a:t>Novo Banco </a:t>
            </a:r>
            <a:r>
              <a:rPr lang="pt-PT" dirty="0" smtClean="0"/>
              <a:t>(PME e </a:t>
            </a:r>
            <a:r>
              <a:rPr lang="pt-PT" dirty="0" err="1" smtClean="0"/>
              <a:t>mid-caps</a:t>
            </a:r>
            <a:r>
              <a:rPr lang="pt-PT" dirty="0" smtClean="0"/>
              <a:t>)</a:t>
            </a:r>
          </a:p>
          <a:p>
            <a:pPr lvl="1"/>
            <a:r>
              <a:rPr lang="pt-PT" b="1" dirty="0" smtClean="0"/>
              <a:t>Crédito Agrícola </a:t>
            </a:r>
            <a:r>
              <a:rPr lang="pt-PT" dirty="0" smtClean="0"/>
              <a:t>(sobretudo microcrédito </a:t>
            </a:r>
            <a:r>
              <a:rPr lang="pt-PT" dirty="0" err="1" smtClean="0"/>
              <a:t>direccionado</a:t>
            </a:r>
            <a:r>
              <a:rPr lang="pt-PT" dirty="0" smtClean="0"/>
              <a:t> para o sector primário)</a:t>
            </a:r>
            <a:endParaRPr lang="pt-P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Estratégia Europa 2020</a:t>
            </a:r>
            <a:endParaRPr lang="pt-PT" sz="30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11267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pt-PT" altLang="pt-PT" dirty="0" smtClean="0"/>
              <a:t>Superar crise</a:t>
            </a:r>
          </a:p>
          <a:p>
            <a:pPr eaLnBrk="1" hangingPunct="1"/>
            <a:r>
              <a:rPr lang="pt-PT" altLang="pt-PT" dirty="0" smtClean="0"/>
              <a:t>Criar economia mais avançada do mundo:</a:t>
            </a:r>
          </a:p>
          <a:p>
            <a:pPr lvl="1" eaLnBrk="1" hangingPunct="1"/>
            <a:r>
              <a:rPr lang="pt-PT" altLang="pt-PT" dirty="0" smtClean="0"/>
              <a:t>crescimento inteligente (</a:t>
            </a:r>
            <a:r>
              <a:rPr lang="pt-PT" altLang="pt-PT" i="1" dirty="0" smtClean="0"/>
              <a:t>inovação</a:t>
            </a:r>
            <a:r>
              <a:rPr lang="pt-PT" altLang="pt-PT" dirty="0" smtClean="0"/>
              <a:t>)</a:t>
            </a:r>
          </a:p>
          <a:p>
            <a:pPr lvl="1" eaLnBrk="1" hangingPunct="1"/>
            <a:r>
              <a:rPr lang="pt-PT" altLang="pt-PT" dirty="0" smtClean="0"/>
              <a:t>crescimento sustentável (</a:t>
            </a:r>
            <a:r>
              <a:rPr lang="pt-PT" altLang="pt-PT" i="1" dirty="0" smtClean="0"/>
              <a:t>eficiência</a:t>
            </a:r>
            <a:r>
              <a:rPr lang="pt-PT" altLang="pt-PT" dirty="0" smtClean="0"/>
              <a:t>)</a:t>
            </a:r>
          </a:p>
          <a:p>
            <a:pPr lvl="1" eaLnBrk="1" hangingPunct="1"/>
            <a:r>
              <a:rPr lang="pt-PT" altLang="pt-PT" dirty="0" smtClean="0"/>
              <a:t>crescimento inclusivo </a:t>
            </a:r>
            <a:r>
              <a:rPr lang="pt-PT" altLang="pt-PT" sz="2200" dirty="0" smtClean="0"/>
              <a:t>(</a:t>
            </a:r>
            <a:r>
              <a:rPr lang="pt-PT" altLang="pt-PT" sz="2200" i="1" dirty="0" smtClean="0"/>
              <a:t>crescimento e emprego</a:t>
            </a:r>
            <a:r>
              <a:rPr lang="pt-PT" altLang="pt-PT" sz="2200" dirty="0" smtClean="0"/>
              <a:t>)</a:t>
            </a:r>
          </a:p>
        </p:txBody>
      </p:sp>
      <p:sp>
        <p:nvSpPr>
          <p:cNvPr id="4" name="Rectângulo arredondado 3">
            <a:hlinkClick r:id="rId2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248400" cy="1399032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Panorama dos programas existentes para PME</a:t>
            </a:r>
            <a:endParaRPr lang="pt-PT" sz="30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12291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82775"/>
            <a:ext cx="6248400" cy="4572000"/>
          </a:xfrm>
        </p:spPr>
        <p:txBody>
          <a:bodyPr/>
          <a:lstStyle/>
          <a:p>
            <a:pPr eaLnBrk="1" hangingPunct="1"/>
            <a:r>
              <a:rPr lang="pt-PT" altLang="pt-PT" dirty="0" smtClean="0"/>
              <a:t>Horizonte 2020</a:t>
            </a:r>
          </a:p>
          <a:p>
            <a:pPr eaLnBrk="1" hangingPunct="1"/>
            <a:r>
              <a:rPr lang="pt-PT" altLang="pt-PT" dirty="0" smtClean="0"/>
              <a:t>COSME</a:t>
            </a:r>
          </a:p>
          <a:p>
            <a:pPr eaLnBrk="1" hangingPunct="1"/>
            <a:r>
              <a:rPr lang="pt-PT" altLang="pt-PT" dirty="0" smtClean="0"/>
              <a:t>Facilidades de acesso ao financiamento</a:t>
            </a: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867400"/>
            <a:ext cx="23780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ângulo arredondado 5">
            <a:hlinkClick r:id="rId3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pt-PT" sz="30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Horizonte 2020 (2014-2020)</a:t>
            </a:r>
            <a:endParaRPr lang="pt-PT" sz="3000" b="1" dirty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152400" y="1371600"/>
            <a:ext cx="2286000" cy="434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Ciência Excelente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600" dirty="0"/>
              <a:t> Investigação de fronteira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600" dirty="0"/>
              <a:t> Investigadores, universidades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600" dirty="0"/>
              <a:t> Espaço Europeu de Investigação, Conselho Europeu de Investigação, etc.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12" name="Rectângulo arredondado 11"/>
          <p:cNvSpPr/>
          <p:nvPr/>
        </p:nvSpPr>
        <p:spPr>
          <a:xfrm>
            <a:off x="2590800" y="1371600"/>
            <a:ext cx="2286000" cy="434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Liderança Industrial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500" dirty="0"/>
              <a:t> Colocar conceitos inovadores ao serviço do mercado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500" dirty="0"/>
              <a:t> Empresas (indústria, </a:t>
            </a:r>
            <a:r>
              <a:rPr lang="pt-PT" sz="1500" b="1" dirty="0"/>
              <a:t>PME</a:t>
            </a:r>
            <a:r>
              <a:rPr lang="pt-PT" sz="1500" dirty="0"/>
              <a:t>, etc.)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&gt;"/>
              <a:defRPr/>
            </a:pPr>
            <a:r>
              <a:rPr lang="pt-PT" sz="1500" dirty="0"/>
              <a:t> </a:t>
            </a:r>
            <a:r>
              <a:rPr lang="pt-PT" sz="1500" dirty="0">
                <a:hlinkClick r:id="rId2" action="ppaction://hlinksldjump"/>
              </a:rPr>
              <a:t>Liderança em tecnologias facilitadoras e industriais (LTFI)</a:t>
            </a:r>
            <a:endParaRPr lang="pt-PT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&gt;"/>
              <a:defRPr/>
            </a:pPr>
            <a:r>
              <a:rPr lang="pt-PT" sz="1500" dirty="0"/>
              <a:t> </a:t>
            </a:r>
            <a:r>
              <a:rPr lang="pt-PT" sz="1500" dirty="0">
                <a:hlinkClick r:id="rId3" action="ppaction://hlinksldjump"/>
              </a:rPr>
              <a:t>Instrumento para PME</a:t>
            </a:r>
            <a:endParaRPr lang="pt-PT" sz="15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&gt;"/>
              <a:defRPr/>
            </a:pPr>
            <a:r>
              <a:rPr lang="pt-PT" sz="1500" dirty="0"/>
              <a:t> Acesso ao crédito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5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</p:txBody>
      </p:sp>
      <p:sp>
        <p:nvSpPr>
          <p:cNvPr id="13" name="Rectângulo arredondado 12"/>
          <p:cNvSpPr/>
          <p:nvPr/>
        </p:nvSpPr>
        <p:spPr>
          <a:xfrm>
            <a:off x="5029200" y="1371600"/>
            <a:ext cx="2209800" cy="434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Desafios </a:t>
            </a:r>
            <a:r>
              <a:rPr lang="pt-PT" dirty="0" err="1"/>
              <a:t>Societais</a:t>
            </a:r>
            <a:endParaRPr lang="pt-PT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600" dirty="0"/>
              <a:t> Colocar conceitos inovadores ao serviço da sociedade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1600" dirty="0"/>
              <a:t> </a:t>
            </a:r>
            <a:r>
              <a:rPr lang="pt-PT" sz="1600" b="1" dirty="0"/>
              <a:t>PME</a:t>
            </a:r>
            <a:r>
              <a:rPr lang="pt-PT" sz="1600" dirty="0"/>
              <a:t>, governo local, grandes empresas,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&gt;"/>
              <a:defRPr/>
            </a:pPr>
            <a:r>
              <a:rPr lang="pt-PT" sz="1600" dirty="0"/>
              <a:t> </a:t>
            </a:r>
            <a:r>
              <a:rPr lang="pt-PT" sz="1600" dirty="0">
                <a:hlinkClick r:id="rId4" action="ppaction://hlinksldjump"/>
              </a:rPr>
              <a:t>7 desafios</a:t>
            </a: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&gt;"/>
              <a:defRPr/>
            </a:pPr>
            <a:r>
              <a:rPr lang="pt-PT" sz="1600" dirty="0"/>
              <a:t> Acesso ao crédito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1600" dirty="0"/>
          </a:p>
        </p:txBody>
      </p:sp>
      <p:sp>
        <p:nvSpPr>
          <p:cNvPr id="15" name="Rectângulo arredondado 14"/>
          <p:cNvSpPr/>
          <p:nvPr/>
        </p:nvSpPr>
        <p:spPr>
          <a:xfrm>
            <a:off x="2590800" y="5791200"/>
            <a:ext cx="4648200" cy="838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600" i="1" dirty="0" err="1">
                <a:hlinkClick r:id="rId5" action="ppaction://hlinksldjump"/>
              </a:rPr>
              <a:t>Fast</a:t>
            </a:r>
            <a:r>
              <a:rPr lang="pt-PT" sz="1600" i="1" dirty="0">
                <a:hlinkClick r:id="rId5" action="ppaction://hlinksldjump"/>
              </a:rPr>
              <a:t> </a:t>
            </a:r>
            <a:r>
              <a:rPr lang="pt-PT" sz="1600" i="1" dirty="0" err="1">
                <a:hlinkClick r:id="rId5" action="ppaction://hlinksldjump"/>
              </a:rPr>
              <a:t>Track</a:t>
            </a:r>
            <a:r>
              <a:rPr lang="pt-PT" sz="1600" i="1" dirty="0">
                <a:hlinkClick r:id="rId5" action="ppaction://hlinksldjump"/>
              </a:rPr>
              <a:t> to </a:t>
            </a:r>
            <a:r>
              <a:rPr lang="pt-PT" sz="1600" i="1" dirty="0" err="1">
                <a:hlinkClick r:id="rId5" action="ppaction://hlinksldjump"/>
              </a:rPr>
              <a:t>Innovation</a:t>
            </a:r>
            <a:endParaRPr lang="pt-PT" sz="1600" i="1" dirty="0"/>
          </a:p>
        </p:txBody>
      </p:sp>
      <p:sp>
        <p:nvSpPr>
          <p:cNvPr id="16" name="Rectângulo arredondado 15"/>
          <p:cNvSpPr/>
          <p:nvPr/>
        </p:nvSpPr>
        <p:spPr>
          <a:xfrm>
            <a:off x="152400" y="5791200"/>
            <a:ext cx="2286000" cy="838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dirty="0" err="1"/>
              <a:t>Spreading</a:t>
            </a:r>
            <a:r>
              <a:rPr lang="pt-PT" sz="1400" i="1" dirty="0"/>
              <a:t> </a:t>
            </a:r>
            <a:r>
              <a:rPr lang="pt-PT" sz="1400" i="1" dirty="0" err="1"/>
              <a:t>Excellence</a:t>
            </a:r>
            <a:r>
              <a:rPr lang="pt-PT" sz="1400" i="1" dirty="0"/>
              <a:t> </a:t>
            </a:r>
            <a:r>
              <a:rPr lang="pt-PT" sz="1400" i="1" dirty="0" err="1"/>
              <a:t>and</a:t>
            </a:r>
            <a:r>
              <a:rPr lang="pt-PT" sz="1400" i="1" dirty="0"/>
              <a:t> </a:t>
            </a:r>
            <a:r>
              <a:rPr lang="pt-PT" sz="1400" i="1" dirty="0" err="1"/>
              <a:t>Widening</a:t>
            </a:r>
            <a:r>
              <a:rPr lang="pt-PT" sz="1400" i="1" dirty="0"/>
              <a:t> </a:t>
            </a:r>
            <a:r>
              <a:rPr lang="pt-PT" sz="1400" i="1" dirty="0" err="1"/>
              <a:t>Participation</a:t>
            </a:r>
            <a:r>
              <a:rPr lang="pt-PT" sz="1400" i="1" dirty="0"/>
              <a:t>, </a:t>
            </a:r>
            <a:r>
              <a:rPr lang="pt-PT" sz="1400" i="1" dirty="0" err="1"/>
              <a:t>Euratom</a:t>
            </a:r>
            <a:r>
              <a:rPr lang="pt-PT" sz="1400" i="1" dirty="0"/>
              <a:t>, EIT, </a:t>
            </a:r>
            <a:r>
              <a:rPr lang="pt-PT" sz="1400" i="1" dirty="0" err="1"/>
              <a:t>SwfS</a:t>
            </a:r>
            <a:endParaRPr lang="pt-PT" sz="1400" i="1" dirty="0"/>
          </a:p>
        </p:txBody>
      </p:sp>
      <p:sp>
        <p:nvSpPr>
          <p:cNvPr id="17" name="Rectângulo 16"/>
          <p:cNvSpPr/>
          <p:nvPr/>
        </p:nvSpPr>
        <p:spPr>
          <a:xfrm>
            <a:off x="2514600" y="1254125"/>
            <a:ext cx="4800600" cy="548640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13322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6113463"/>
            <a:ext cx="15811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40600" y="1828800"/>
            <a:ext cx="189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Horizonte 2020</a:t>
            </a:r>
          </a:p>
          <a:p>
            <a:r>
              <a:rPr lang="pt-PT" b="1">
                <a:solidFill>
                  <a:schemeClr val="bg1"/>
                </a:solidFill>
              </a:rPr>
              <a:t>€80 mil milhões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586663" y="2508250"/>
            <a:ext cx="533400" cy="11430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71000">
                <a:schemeClr val="tx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40600" y="3810000"/>
            <a:ext cx="18923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</a:rPr>
              <a:t>€10 mil milhões</a:t>
            </a:r>
          </a:p>
          <a:p>
            <a:r>
              <a:rPr lang="pt-PT" b="1" dirty="0">
                <a:solidFill>
                  <a:srgbClr val="FF0000"/>
                </a:solidFill>
              </a:rPr>
              <a:t>PME (12,5%)</a:t>
            </a:r>
          </a:p>
          <a:p>
            <a:r>
              <a:rPr lang="pt-PT" sz="1400" b="1" dirty="0">
                <a:solidFill>
                  <a:srgbClr val="FF0000"/>
                </a:solidFill>
              </a:rPr>
              <a:t>[20% verba</a:t>
            </a:r>
          </a:p>
          <a:p>
            <a:r>
              <a:rPr lang="pt-PT" sz="1400" b="1" dirty="0">
                <a:solidFill>
                  <a:srgbClr val="FF0000"/>
                </a:solidFill>
              </a:rPr>
              <a:t>LTFI + DS +</a:t>
            </a:r>
          </a:p>
          <a:p>
            <a:r>
              <a:rPr lang="pt-PT" sz="1400" b="1" dirty="0">
                <a:solidFill>
                  <a:srgbClr val="FF0000"/>
                </a:solidFill>
              </a:rPr>
              <a:t>acesso ao </a:t>
            </a:r>
          </a:p>
          <a:p>
            <a:r>
              <a:rPr lang="pt-PT" sz="1400" b="1" dirty="0">
                <a:solidFill>
                  <a:srgbClr val="FF0000"/>
                </a:solidFill>
              </a:rPr>
              <a:t>financiamento]</a:t>
            </a:r>
          </a:p>
        </p:txBody>
      </p:sp>
      <p:sp>
        <p:nvSpPr>
          <p:cNvPr id="14" name="Rectângulo arredondado 13">
            <a:hlinkClick r:id="rId7" action="ppaction://hlinksldjump"/>
          </p:cNvPr>
          <p:cNvSpPr/>
          <p:nvPr/>
        </p:nvSpPr>
        <p:spPr>
          <a:xfrm>
            <a:off x="7315200" y="228600"/>
            <a:ext cx="1676400" cy="76200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i="1" dirty="0"/>
              <a:t>Definição de PME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11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ia">
  <a:themeElements>
    <a:clrScheme name="Personalizado 1">
      <a:dk1>
        <a:srgbClr val="002676"/>
      </a:dk1>
      <a:lt1>
        <a:srgbClr val="002676"/>
      </a:lt1>
      <a:dk2>
        <a:srgbClr val="8CB1FE"/>
      </a:dk2>
      <a:lt2>
        <a:srgbClr val="B8CFFF"/>
      </a:lt2>
      <a:accent1>
        <a:srgbClr val="FFC000"/>
      </a:accent1>
      <a:accent2>
        <a:srgbClr val="FFC000"/>
      </a:accent2>
      <a:accent3>
        <a:srgbClr val="991103"/>
      </a:accent3>
      <a:accent4>
        <a:srgbClr val="991103"/>
      </a:accent4>
      <a:accent5>
        <a:srgbClr val="991103"/>
      </a:accent5>
      <a:accent6>
        <a:srgbClr val="991103"/>
      </a:accent6>
      <a:hlink>
        <a:srgbClr val="991103"/>
      </a:hlink>
      <a:folHlink>
        <a:srgbClr val="991103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ia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4819</TotalTime>
  <Words>3196</Words>
  <Application>Microsoft Office PowerPoint</Application>
  <PresentationFormat>Apresentação no Ecrã (4:3)</PresentationFormat>
  <Paragraphs>764</Paragraphs>
  <Slides>66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66</vt:i4>
      </vt:variant>
    </vt:vector>
  </HeadingPairs>
  <TitlesOfParts>
    <vt:vector size="68" baseType="lpstr">
      <vt:lpstr>Energia</vt:lpstr>
      <vt:lpstr>Worksheet</vt:lpstr>
      <vt:lpstr>Diapositivo 1</vt:lpstr>
      <vt:lpstr>Diapositivo 2</vt:lpstr>
      <vt:lpstr>Índice</vt:lpstr>
      <vt:lpstr>No email que receberão:</vt:lpstr>
      <vt:lpstr>Diapositivo 5</vt:lpstr>
      <vt:lpstr>O que é uma PME para a UE?</vt:lpstr>
      <vt:lpstr>Estratégia Europa 2020</vt:lpstr>
      <vt:lpstr>Panorama dos programas existentes para PME</vt:lpstr>
      <vt:lpstr>Horizonte 2020 (2014-2020)</vt:lpstr>
      <vt:lpstr>Horizonte 2020 Liderança Industrial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COSME (2014-2020)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elegibilidade IPME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Diapositivo 57</vt:lpstr>
      <vt:lpstr>Diapositivo 58</vt:lpstr>
      <vt:lpstr>Diapositivo 59</vt:lpstr>
      <vt:lpstr>Diapositivo 60</vt:lpstr>
      <vt:lpstr>Diapositivo 61</vt:lpstr>
      <vt:lpstr>Diapositivo 62</vt:lpstr>
      <vt:lpstr>Acesso ao crédito</vt:lpstr>
      <vt:lpstr>Diapositivo 64</vt:lpstr>
      <vt:lpstr>Diapositivo 65</vt:lpstr>
      <vt:lpstr>Diapositivo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Principal</dc:creator>
  <cp:lastModifiedBy>Principal</cp:lastModifiedBy>
  <cp:revision>100</cp:revision>
  <dcterms:created xsi:type="dcterms:W3CDTF">2015-11-02T18:02:44Z</dcterms:created>
  <dcterms:modified xsi:type="dcterms:W3CDTF">2015-11-14T18:14:58Z</dcterms:modified>
</cp:coreProperties>
</file>